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73" r:id="rId4"/>
    <p:sldId id="274" r:id="rId5"/>
    <p:sldId id="258" r:id="rId6"/>
    <p:sldId id="345" r:id="rId7"/>
    <p:sldId id="346" r:id="rId8"/>
    <p:sldId id="347" r:id="rId9"/>
    <p:sldId id="348" r:id="rId10"/>
    <p:sldId id="349" r:id="rId11"/>
    <p:sldId id="350" r:id="rId12"/>
    <p:sldId id="351" r:id="rId13"/>
    <p:sldId id="352" r:id="rId14"/>
    <p:sldId id="353" r:id="rId15"/>
    <p:sldId id="354" r:id="rId16"/>
    <p:sldId id="355"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nh Bao Quoc Dung" initials="HBQD" lastIdx="1" clrIdx="0">
    <p:extLst>
      <p:ext uri="{19B8F6BF-5375-455C-9EA6-DF929625EA0E}">
        <p15:presenceInfo xmlns:p15="http://schemas.microsoft.com/office/powerpoint/2012/main" userId="S-1-12-1-3863938990-1300384851-717187979-6934776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87883" autoAdjust="0"/>
  </p:normalViewPr>
  <p:slideViewPr>
    <p:cSldViewPr snapToGrid="0">
      <p:cViewPr>
        <p:scale>
          <a:sx n="75" d="100"/>
          <a:sy n="75" d="100"/>
        </p:scale>
        <p:origin x="1980" y="6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DF0C5-2B98-4FDF-AFD9-EC38F51BFEFE}" type="datetimeFigureOut">
              <a:rPr lang="en-US" smtClean="0"/>
              <a:t>31/10/2022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993E2-C13F-46F8-BE1D-8DF702025133}" type="slidenum">
              <a:rPr lang="en-US" smtClean="0"/>
              <a:t>‹#›</a:t>
            </a:fld>
            <a:endParaRPr lang="en-US"/>
          </a:p>
        </p:txBody>
      </p:sp>
    </p:spTree>
    <p:extLst>
      <p:ext uri="{BB962C8B-B14F-4D97-AF65-F5344CB8AC3E}">
        <p14:creationId xmlns:p14="http://schemas.microsoft.com/office/powerpoint/2010/main" val="275993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464604-052B-48F8-9408-1848A61BF578}" type="datetimeFigureOut">
              <a:rPr lang="en-US" smtClean="0"/>
              <a:t>31/10/2022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ackgroundRemoval t="2667" b="96889" l="2667" r="96000"/>
                    </a14:imgEffect>
                  </a14:imgLayer>
                </a14:imgProps>
              </a:ext>
              <a:ext uri="{28A0092B-C50C-407E-A947-70E740481C1C}">
                <a14:useLocalDpi xmlns:a14="http://schemas.microsoft.com/office/drawing/2010/main" val="0"/>
              </a:ext>
            </a:extLst>
          </a:blip>
          <a:stretch>
            <a:fillRect/>
          </a:stretch>
        </p:blipFill>
        <p:spPr>
          <a:xfrm>
            <a:off x="-53182" y="-52388"/>
            <a:ext cx="1652587" cy="1652587"/>
          </a:xfrm>
          <a:prstGeom prst="rect">
            <a:avLst/>
          </a:prstGeom>
        </p:spPr>
      </p:pic>
    </p:spTree>
    <p:extLst>
      <p:ext uri="{BB962C8B-B14F-4D97-AF65-F5344CB8AC3E}">
        <p14:creationId xmlns:p14="http://schemas.microsoft.com/office/powerpoint/2010/main" val="10879810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D464604-052B-48F8-9408-1848A61BF578}" type="datetimeFigureOut">
              <a:rPr lang="en-US" smtClean="0"/>
              <a:t>31/10/2022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167074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464604-052B-48F8-9408-1848A61BF578}" type="datetimeFigureOut">
              <a:rPr lang="en-US" smtClean="0"/>
              <a:t>31/10/2022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666442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464604-052B-48F8-9408-1848A61BF578}" type="datetimeFigureOut">
              <a:rPr lang="en-US" smtClean="0"/>
              <a:t>31/10/2022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1907192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464604-052B-48F8-9408-1848A61BF578}" type="datetimeFigureOut">
              <a:rPr lang="en-US" smtClean="0"/>
              <a:t>31/10/2022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4167113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464604-052B-48F8-9408-1848A61BF578}" type="datetimeFigureOut">
              <a:rPr lang="en-US" smtClean="0"/>
              <a:t>31/10/2022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669562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464604-052B-48F8-9408-1848A61BF578}" type="datetimeFigureOut">
              <a:rPr lang="en-US" smtClean="0"/>
              <a:t>31/10/2022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1150587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464604-052B-48F8-9408-1848A61BF578}" type="datetimeFigureOut">
              <a:rPr lang="en-US" smtClean="0"/>
              <a:t>31/10/2022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616385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464604-052B-48F8-9408-1848A61BF578}" type="datetimeFigureOut">
              <a:rPr lang="en-US" smtClean="0"/>
              <a:t>31/10/2022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170499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464604-052B-48F8-9408-1848A61BF578}" type="datetimeFigureOut">
              <a:rPr lang="en-US" smtClean="0"/>
              <a:t>31/10/2022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15811184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464604-052B-48F8-9408-1848A61BF578}" type="datetimeFigureOut">
              <a:rPr lang="en-US" smtClean="0"/>
              <a:t>31/10/2022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37093281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464604-052B-48F8-9408-1848A61BF578}" type="datetimeFigureOut">
              <a:rPr lang="en-US" smtClean="0"/>
              <a:t>31/10/2022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7149433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464604-052B-48F8-9408-1848A61BF578}" type="datetimeFigureOut">
              <a:rPr lang="en-US" smtClean="0"/>
              <a:t>31/10/2022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220910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464604-052B-48F8-9408-1848A61BF578}" type="datetimeFigureOut">
              <a:rPr lang="en-US" smtClean="0"/>
              <a:t>31/10/2022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406976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64604-052B-48F8-9408-1848A61BF578}" type="datetimeFigureOut">
              <a:rPr lang="en-US" smtClean="0"/>
              <a:t>31/10/2022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41716579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D464604-052B-48F8-9408-1848A61BF578}" type="datetimeFigureOut">
              <a:rPr lang="en-US" smtClean="0"/>
              <a:t>31/10/2022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327819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D464604-052B-48F8-9408-1848A61BF578}" type="datetimeFigureOut">
              <a:rPr lang="en-US" smtClean="0"/>
              <a:t>31/10/2022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1285460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D464604-052B-48F8-9408-1848A61BF578}" type="datetimeFigureOut">
              <a:rPr lang="en-US" smtClean="0"/>
              <a:t>31/10/2022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900533-273B-4A40-863F-A27095BF124F}" type="slidenum">
              <a:rPr lang="en-US" smtClean="0"/>
              <a:t>‹#›</a:t>
            </a:fld>
            <a:endParaRPr lang="en-US"/>
          </a:p>
        </p:txBody>
      </p:sp>
      <p:pic>
        <p:nvPicPr>
          <p:cNvPr id="15" name="Picture 14"/>
          <p:cNvPicPr>
            <a:picLocks noChangeAspect="1"/>
          </p:cNvPicPr>
          <p:nvPr userDrawn="1"/>
        </p:nvPicPr>
        <p:blipFill>
          <a:blip r:embed="rId19">
            <a:extLst>
              <a:ext uri="{BEBA8EAE-BF5A-486C-A8C5-ECC9F3942E4B}">
                <a14:imgProps xmlns:a14="http://schemas.microsoft.com/office/drawing/2010/main">
                  <a14:imgLayer r:embed="rId20">
                    <a14:imgEffect>
                      <a14:backgroundRemoval t="2667" b="96889" l="2667" r="96000"/>
                    </a14:imgEffect>
                  </a14:imgLayer>
                </a14:imgProps>
              </a:ext>
              <a:ext uri="{28A0092B-C50C-407E-A947-70E740481C1C}">
                <a14:useLocalDpi xmlns:a14="http://schemas.microsoft.com/office/drawing/2010/main" val="0"/>
              </a:ext>
            </a:extLst>
          </a:blip>
          <a:stretch>
            <a:fillRect/>
          </a:stretch>
        </p:blipFill>
        <p:spPr>
          <a:xfrm>
            <a:off x="-53182" y="-52388"/>
            <a:ext cx="1652587" cy="1652587"/>
          </a:xfrm>
          <a:prstGeom prst="rect">
            <a:avLst/>
          </a:prstGeom>
        </p:spPr>
      </p:pic>
    </p:spTree>
    <p:extLst>
      <p:ext uri="{BB962C8B-B14F-4D97-AF65-F5344CB8AC3E}">
        <p14:creationId xmlns:p14="http://schemas.microsoft.com/office/powerpoint/2010/main" val="361539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localhost:8081/mytest/welcome.php"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1785257"/>
            <a:ext cx="8175171" cy="1569645"/>
          </a:xfrm>
        </p:spPr>
        <p:txBody>
          <a:bodyPr>
            <a:normAutofit/>
          </a:bodyPr>
          <a:lstStyle/>
          <a:p>
            <a:r>
              <a:rPr lang="de-DE" dirty="0" smtClean="0"/>
              <a:t>Xử lý Form</a:t>
            </a:r>
            <a:endParaRPr lang="en-US" dirty="0">
              <a:solidFill>
                <a:srgbClr val="002060"/>
              </a:solidFill>
            </a:endParaRPr>
          </a:p>
        </p:txBody>
      </p:sp>
      <p:sp>
        <p:nvSpPr>
          <p:cNvPr id="3" name="Subtitle 2"/>
          <p:cNvSpPr>
            <a:spLocks noGrp="1"/>
          </p:cNvSpPr>
          <p:nvPr>
            <p:ph type="subTitle" idx="1"/>
          </p:nvPr>
        </p:nvSpPr>
        <p:spPr/>
        <p:txBody>
          <a:bodyPr/>
          <a:lstStyle/>
          <a:p>
            <a:r>
              <a:rPr lang="en-US" dirty="0" err="1" smtClean="0">
                <a:solidFill>
                  <a:srgbClr val="002060"/>
                </a:solidFill>
              </a:rPr>
              <a:t>Giảng</a:t>
            </a:r>
            <a:r>
              <a:rPr lang="en-US" dirty="0" smtClean="0">
                <a:solidFill>
                  <a:srgbClr val="002060"/>
                </a:solidFill>
              </a:rPr>
              <a:t> </a:t>
            </a:r>
            <a:r>
              <a:rPr lang="en-US" dirty="0" err="1" smtClean="0">
                <a:solidFill>
                  <a:srgbClr val="002060"/>
                </a:solidFill>
              </a:rPr>
              <a:t>viên</a:t>
            </a:r>
            <a:r>
              <a:rPr lang="en-US" dirty="0" smtClean="0">
                <a:solidFill>
                  <a:srgbClr val="002060"/>
                </a:solidFill>
              </a:rPr>
              <a:t>: </a:t>
            </a:r>
            <a:r>
              <a:rPr lang="en-US" dirty="0" err="1" smtClean="0">
                <a:solidFill>
                  <a:srgbClr val="002060"/>
                </a:solidFill>
              </a:rPr>
              <a:t>Huỳnh</a:t>
            </a:r>
            <a:r>
              <a:rPr lang="en-US" dirty="0" smtClean="0">
                <a:solidFill>
                  <a:srgbClr val="002060"/>
                </a:solidFill>
              </a:rPr>
              <a:t> </a:t>
            </a:r>
            <a:r>
              <a:rPr lang="en-US" dirty="0" err="1" smtClean="0">
                <a:solidFill>
                  <a:srgbClr val="002060"/>
                </a:solidFill>
              </a:rPr>
              <a:t>Bảo</a:t>
            </a:r>
            <a:r>
              <a:rPr lang="en-US" dirty="0" smtClean="0">
                <a:solidFill>
                  <a:srgbClr val="002060"/>
                </a:solidFill>
              </a:rPr>
              <a:t> </a:t>
            </a:r>
            <a:r>
              <a:rPr lang="en-US" dirty="0" err="1" smtClean="0">
                <a:solidFill>
                  <a:srgbClr val="002060"/>
                </a:solidFill>
              </a:rPr>
              <a:t>Quốc</a:t>
            </a:r>
            <a:r>
              <a:rPr lang="en-US" dirty="0" smtClean="0">
                <a:solidFill>
                  <a:srgbClr val="002060"/>
                </a:solidFill>
              </a:rPr>
              <a:t> </a:t>
            </a:r>
            <a:r>
              <a:rPr lang="en-US" dirty="0" err="1" smtClean="0">
                <a:solidFill>
                  <a:srgbClr val="002060"/>
                </a:solidFill>
              </a:rPr>
              <a:t>Dũng</a:t>
            </a:r>
            <a:endParaRPr lang="en-US" dirty="0">
              <a:solidFill>
                <a:srgbClr val="002060"/>
              </a:solidFill>
            </a:endParaRPr>
          </a:p>
        </p:txBody>
      </p:sp>
      <p:sp>
        <p:nvSpPr>
          <p:cNvPr id="4" name="TextBox 3"/>
          <p:cNvSpPr txBox="1"/>
          <p:nvPr/>
        </p:nvSpPr>
        <p:spPr>
          <a:xfrm>
            <a:off x="2066091" y="1338943"/>
            <a:ext cx="2449286" cy="707886"/>
          </a:xfrm>
          <a:prstGeom prst="rect">
            <a:avLst/>
          </a:prstGeom>
          <a:noFill/>
        </p:spPr>
        <p:txBody>
          <a:bodyPr wrap="square" rtlCol="0">
            <a:spAutoFit/>
          </a:bodyPr>
          <a:lstStyle/>
          <a:p>
            <a:r>
              <a:rPr lang="en-US" sz="4000" b="1" i="1" u="sng" dirty="0" err="1" smtClean="0">
                <a:solidFill>
                  <a:srgbClr val="002060"/>
                </a:solidFill>
              </a:rPr>
              <a:t>Bài</a:t>
            </a:r>
            <a:r>
              <a:rPr lang="en-US" sz="4000" b="1" i="1" u="sng" dirty="0" smtClean="0">
                <a:solidFill>
                  <a:srgbClr val="002060"/>
                </a:solidFill>
              </a:rPr>
              <a:t> </a:t>
            </a:r>
            <a:r>
              <a:rPr lang="en-US" sz="4000" b="1" i="1" u="sng" dirty="0">
                <a:solidFill>
                  <a:srgbClr val="002060"/>
                </a:solidFill>
              </a:rPr>
              <a:t>6</a:t>
            </a:r>
            <a:r>
              <a:rPr lang="en-US" sz="4000" b="1" i="1" u="sng" dirty="0" smtClean="0">
                <a:solidFill>
                  <a:srgbClr val="002060"/>
                </a:solidFill>
              </a:rPr>
              <a:t>.</a:t>
            </a:r>
            <a:endParaRPr lang="en-US" sz="4000" b="1" i="1" u="sng" dirty="0">
              <a:solidFill>
                <a:srgbClr val="002060"/>
              </a:solidFill>
            </a:endParaRPr>
          </a:p>
        </p:txBody>
      </p:sp>
    </p:spTree>
    <p:extLst>
      <p:ext uri="{BB962C8B-B14F-4D97-AF65-F5344CB8AC3E}">
        <p14:creationId xmlns:p14="http://schemas.microsoft.com/office/powerpoint/2010/main" val="1902780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894" y="-220508"/>
            <a:ext cx="10598832" cy="976660"/>
          </a:xfrm>
        </p:spPr>
        <p:txBody>
          <a:bodyPr>
            <a:normAutofit/>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6</a:t>
            </a:r>
            <a:r>
              <a:rPr lang="en-US" sz="2800" b="1" i="1" dirty="0" smtClean="0">
                <a:solidFill>
                  <a:srgbClr val="002060"/>
                </a:solidFill>
                <a:latin typeface="Corbel" panose="020B0503020204020204" pitchFamily="34" charset="0"/>
                <a:cs typeface="Calibri" panose="020F0502020204030204" pitchFamily="34" charset="0"/>
              </a:rPr>
              <a:t>.2. </a:t>
            </a:r>
            <a:r>
              <a:rPr lang="en-US" sz="2800" b="1" i="1" dirty="0" err="1" smtClean="0">
                <a:solidFill>
                  <a:srgbClr val="002060"/>
                </a:solidFill>
                <a:latin typeface="Corbel" panose="020B0503020204020204" pitchFamily="34" charset="0"/>
                <a:cs typeface="Calibri" panose="020F0502020204030204" pitchFamily="34" charset="0"/>
              </a:rPr>
              <a:t>Phươn</a:t>
            </a:r>
            <a:r>
              <a:rPr lang="en-US" sz="2800" b="1" i="1" dirty="0" err="1" smtClean="0">
                <a:solidFill>
                  <a:srgbClr val="002060"/>
                </a:solidFill>
                <a:latin typeface="Corbel" panose="020B0503020204020204" pitchFamily="34" charset="0"/>
                <a:cs typeface="Calibri" panose="020F0502020204030204" pitchFamily="34" charset="0"/>
              </a:rPr>
              <a:t>g</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thức</a:t>
            </a:r>
            <a:r>
              <a:rPr lang="en-US" sz="2800" b="1" i="1" dirty="0" smtClean="0">
                <a:solidFill>
                  <a:srgbClr val="002060"/>
                </a:solidFill>
                <a:latin typeface="Corbel" panose="020B0503020204020204" pitchFamily="34" charset="0"/>
                <a:cs typeface="Calibri" panose="020F0502020204030204" pitchFamily="34" charset="0"/>
              </a:rPr>
              <a:t> GET</a:t>
            </a:r>
            <a:endParaRPr lang="en-US" sz="2800" b="1" i="1" dirty="0">
              <a:solidFill>
                <a:srgbClr val="002060"/>
              </a:solidFill>
              <a:latin typeface="Corbel" panose="020B0503020204020204" pitchFamily="34" charset="0"/>
              <a:cs typeface="Calibri" panose="020F0502020204030204" pitchFamily="34" charset="0"/>
            </a:endParaRPr>
          </a:p>
        </p:txBody>
      </p:sp>
      <p:sp>
        <p:nvSpPr>
          <p:cNvPr id="10" name="Rectangle 9"/>
          <p:cNvSpPr/>
          <p:nvPr/>
        </p:nvSpPr>
        <p:spPr>
          <a:xfrm>
            <a:off x="1639988" y="586127"/>
            <a:ext cx="10440642" cy="1791260"/>
          </a:xfrm>
          <a:prstGeom prst="rect">
            <a:avLst/>
          </a:prstGeom>
        </p:spPr>
        <p:txBody>
          <a:bodyPr wrap="square">
            <a:spAutoFit/>
          </a:bodyPr>
          <a:lstStyle/>
          <a:p>
            <a:pPr algn="just">
              <a:lnSpc>
                <a:spcPct val="120000"/>
              </a:lnSpc>
              <a:spcBef>
                <a:spcPts val="600"/>
              </a:spcBef>
            </a:pPr>
            <a:r>
              <a:rPr lang="vi-VN" sz="2400" b="1" i="1" dirty="0" smtClean="0">
                <a:latin typeface="Times New Roman" panose="02020603050405020304" pitchFamily="18" charset="0"/>
                <a:ea typeface="Calibri" panose="020F0502020204030204" pitchFamily="34" charset="0"/>
                <a:cs typeface="Times New Roman" panose="02020603050405020304" pitchFamily="18" charset="0"/>
              </a:rPr>
              <a:t>Nhận xét: </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Khi chạy trên trình duyệt lần đầu sẽ có 2 dòng lỗi, do chưa nhập dữ liệu cho nên Server không biết giá trị của $_GET[‘name’] và $_GET[‘age’] là bao nhiêu? Để khắc phục ta sử dụng hàm </a:t>
            </a:r>
            <a:r>
              <a:rPr lang="vi-VN" sz="2400" b="1" dirty="0" smtClean="0">
                <a:latin typeface="Times New Roman" panose="02020603050405020304" pitchFamily="18" charset="0"/>
                <a:ea typeface="Calibri" panose="020F0502020204030204" pitchFamily="34" charset="0"/>
                <a:cs typeface="Times New Roman" panose="02020603050405020304" pitchFamily="18" charset="0"/>
              </a:rPr>
              <a:t>isset</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($_GET[‘...’]). </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vi-VN" sz="2400" dirty="0" smtClean="0">
                <a:latin typeface="Times New Roman" panose="02020603050405020304" pitchFamily="18" charset="0"/>
                <a:ea typeface="Calibri" panose="020F0502020204030204" pitchFamily="34" charset="0"/>
              </a:rPr>
              <a:t>Do vậy, 2 lỗi trên ta sẽ sửa thành:</a:t>
            </a:r>
            <a:endParaRPr lang="en-US" sz="2400" dirty="0"/>
          </a:p>
        </p:txBody>
      </p:sp>
      <p:sp>
        <p:nvSpPr>
          <p:cNvPr id="11" name="Rectangle 10"/>
          <p:cNvSpPr/>
          <p:nvPr/>
        </p:nvSpPr>
        <p:spPr>
          <a:xfrm>
            <a:off x="2485798" y="2458397"/>
            <a:ext cx="8187690" cy="1569660"/>
          </a:xfrm>
          <a:prstGeom prst="rect">
            <a:avLst/>
          </a:prstGeom>
        </p:spPr>
        <p:txBody>
          <a:bodyPr wrap="square">
            <a:spAutoFit/>
          </a:bodyPr>
          <a:lstStyle/>
          <a:p>
            <a:pPr>
              <a:lnSpc>
                <a:spcPct val="120000"/>
              </a:lnSpc>
              <a:spcBef>
                <a:spcPts val="1200"/>
              </a:spcBef>
            </a:pPr>
            <a:r>
              <a:rPr lang="vi-VN" sz="2000" dirty="0">
                <a:latin typeface="Consolas" panose="020B0609020204030204" pitchFamily="49" charset="0"/>
                <a:ea typeface="Calibri" panose="020F0502020204030204" pitchFamily="34" charset="0"/>
                <a:cs typeface="Times New Roman" panose="02020603050405020304" pitchFamily="18" charset="0"/>
              </a:rPr>
              <a:t>if($_SERVER["REQUEST_METHOD"]=="GET"){</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marR="0">
              <a:lnSpc>
                <a:spcPct val="120000"/>
              </a:lnSpc>
              <a:spcBef>
                <a:spcPts val="0"/>
              </a:spcBef>
              <a:spcAft>
                <a:spcPts val="0"/>
              </a:spcAft>
            </a:pPr>
            <a:r>
              <a:rPr lang="vi-VN" sz="2000" dirty="0" smtClean="0">
                <a:latin typeface="Consolas" panose="020B0609020204030204" pitchFamily="49" charset="0"/>
                <a:ea typeface="Calibri" panose="020F0502020204030204" pitchFamily="34" charset="0"/>
                <a:cs typeface="Times New Roman" panose="02020603050405020304" pitchFamily="18" charset="0"/>
              </a:rPr>
              <a:t>	if(isset</a:t>
            </a:r>
            <a:r>
              <a:rPr lang="vi-VN" sz="2000" dirty="0">
                <a:latin typeface="Consolas" panose="020B0609020204030204" pitchFamily="49" charset="0"/>
                <a:ea typeface="Calibri" panose="020F0502020204030204" pitchFamily="34" charset="0"/>
                <a:cs typeface="Times New Roman" panose="02020603050405020304" pitchFamily="18" charset="0"/>
              </a:rPr>
              <a:t>($_GET["name"])) $name = $_GET["name"]; </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marR="0">
              <a:lnSpc>
                <a:spcPct val="120000"/>
              </a:lnSpc>
              <a:spcBef>
                <a:spcPts val="0"/>
              </a:spcBef>
              <a:spcAft>
                <a:spcPts val="0"/>
              </a:spcAft>
            </a:pPr>
            <a:r>
              <a:rPr lang="vi-VN" sz="2000" dirty="0" smtClean="0">
                <a:latin typeface="Consolas" panose="020B0609020204030204" pitchFamily="49" charset="0"/>
                <a:ea typeface="Calibri" panose="020F0502020204030204" pitchFamily="34" charset="0"/>
                <a:cs typeface="Times New Roman" panose="02020603050405020304" pitchFamily="18" charset="0"/>
              </a:rPr>
              <a:t>	if(isset</a:t>
            </a:r>
            <a:r>
              <a:rPr lang="vi-VN" sz="2000" dirty="0">
                <a:latin typeface="Consolas" panose="020B0609020204030204" pitchFamily="49" charset="0"/>
                <a:ea typeface="Calibri" panose="020F0502020204030204" pitchFamily="34" charset="0"/>
                <a:cs typeface="Times New Roman" panose="02020603050405020304" pitchFamily="18" charset="0"/>
              </a:rPr>
              <a:t>($_GET["age"])) $age = $_GET["age"];</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a:t>
            </a:r>
            <a:endParaRPr lang="en-US" sz="2000" dirty="0"/>
          </a:p>
        </p:txBody>
      </p:sp>
      <p:sp>
        <p:nvSpPr>
          <p:cNvPr id="18" name="Rectangle 17"/>
          <p:cNvSpPr/>
          <p:nvPr/>
        </p:nvSpPr>
        <p:spPr>
          <a:xfrm>
            <a:off x="1742504" y="4189639"/>
            <a:ext cx="970137" cy="461665"/>
          </a:xfrm>
          <a:prstGeom prst="rect">
            <a:avLst/>
          </a:prstGeom>
        </p:spPr>
        <p:txBody>
          <a:bodyPr wrap="none">
            <a:spAutoFit/>
          </a:bodyPr>
          <a:lstStyle/>
          <a:p>
            <a:r>
              <a:rPr lang="vi-VN" sz="2400" b="1" i="1" dirty="0">
                <a:latin typeface="Times New Roman" panose="02020603050405020304" pitchFamily="18" charset="0"/>
                <a:ea typeface="Calibri" panose="020F0502020204030204" pitchFamily="34" charset="0"/>
              </a:rPr>
              <a:t>Hoặc:</a:t>
            </a:r>
            <a:endParaRPr lang="en-US" sz="2400" dirty="0"/>
          </a:p>
        </p:txBody>
      </p:sp>
      <p:sp>
        <p:nvSpPr>
          <p:cNvPr id="19" name="Rectangle 18"/>
          <p:cNvSpPr/>
          <p:nvPr/>
        </p:nvSpPr>
        <p:spPr>
          <a:xfrm>
            <a:off x="2485798" y="4703863"/>
            <a:ext cx="9225181" cy="1569660"/>
          </a:xfrm>
          <a:prstGeom prst="rect">
            <a:avLst/>
          </a:prstGeom>
        </p:spPr>
        <p:txBody>
          <a:bodyPr wrap="square">
            <a:spAutoFit/>
          </a:bodyPr>
          <a:lstStyle/>
          <a:p>
            <a:pPr>
              <a:lnSpc>
                <a:spcPct val="120000"/>
              </a:lnSpc>
            </a:pPr>
            <a:r>
              <a:rPr lang="vi-VN" sz="2000" dirty="0">
                <a:latin typeface="Consolas" panose="020B0609020204030204" pitchFamily="49" charset="0"/>
                <a:ea typeface="Calibri" panose="020F0502020204030204" pitchFamily="34" charset="0"/>
                <a:cs typeface="Times New Roman" panose="02020603050405020304" pitchFamily="18" charset="0"/>
              </a:rPr>
              <a:t>if($_SERVER["REQUEST_METHOD"]=="GET" &amp;&amp; isset($_GET["submit"])){</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marR="0">
              <a:lnSpc>
                <a:spcPct val="120000"/>
              </a:lnSpc>
              <a:spcBef>
                <a:spcPts val="0"/>
              </a:spcBef>
              <a:spcAft>
                <a:spcPts val="0"/>
              </a:spcAft>
            </a:pPr>
            <a:r>
              <a:rPr lang="vi-VN" sz="2000" dirty="0" smtClean="0">
                <a:latin typeface="Consolas" panose="020B0609020204030204" pitchFamily="49" charset="0"/>
                <a:ea typeface="Calibri" panose="020F0502020204030204" pitchFamily="34" charset="0"/>
                <a:cs typeface="Times New Roman" panose="02020603050405020304" pitchFamily="18" charset="0"/>
              </a:rPr>
              <a:t>	$</a:t>
            </a:r>
            <a:r>
              <a:rPr lang="vi-VN" sz="2000" dirty="0">
                <a:latin typeface="Consolas" panose="020B0609020204030204" pitchFamily="49" charset="0"/>
                <a:ea typeface="Calibri" panose="020F0502020204030204" pitchFamily="34" charset="0"/>
                <a:cs typeface="Times New Roman" panose="02020603050405020304" pitchFamily="18" charset="0"/>
              </a:rPr>
              <a:t>name = $_GET["name"]; </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a:lnSpc>
                <a:spcPct val="120000"/>
              </a:lnSpc>
            </a:pPr>
            <a:r>
              <a:rPr lang="vi-VN" sz="2000" dirty="0">
                <a:latin typeface="Consolas" panose="020B0609020204030204" pitchFamily="49" charset="0"/>
                <a:ea typeface="Calibri" panose="020F0502020204030204" pitchFamily="34" charset="0"/>
                <a:cs typeface="Times New Roman" panose="02020603050405020304" pitchFamily="18" charset="0"/>
              </a:rPr>
              <a:t>      $age = $_GET["age"];	</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p>
        </p:txBody>
      </p:sp>
    </p:spTree>
    <p:extLst>
      <p:ext uri="{BB962C8B-B14F-4D97-AF65-F5344CB8AC3E}">
        <p14:creationId xmlns:p14="http://schemas.microsoft.com/office/powerpoint/2010/main" val="328226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894" y="-220508"/>
            <a:ext cx="10598832" cy="976660"/>
          </a:xfrm>
        </p:spPr>
        <p:txBody>
          <a:bodyPr>
            <a:normAutofit/>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6</a:t>
            </a:r>
            <a:r>
              <a:rPr lang="en-US" sz="2800" b="1" i="1" dirty="0" smtClean="0">
                <a:solidFill>
                  <a:srgbClr val="002060"/>
                </a:solidFill>
                <a:latin typeface="Corbel" panose="020B0503020204020204" pitchFamily="34" charset="0"/>
                <a:cs typeface="Calibri" panose="020F0502020204030204" pitchFamily="34" charset="0"/>
              </a:rPr>
              <a:t>.3. </a:t>
            </a:r>
            <a:r>
              <a:rPr lang="en-US" sz="2800" b="1" i="1" dirty="0" err="1" smtClean="0">
                <a:solidFill>
                  <a:srgbClr val="002060"/>
                </a:solidFill>
                <a:latin typeface="Corbel" panose="020B0503020204020204" pitchFamily="34" charset="0"/>
                <a:cs typeface="Calibri" panose="020F0502020204030204" pitchFamily="34" charset="0"/>
              </a:rPr>
              <a:t>Phươn</a:t>
            </a:r>
            <a:r>
              <a:rPr lang="en-US" sz="2800" b="1" i="1" dirty="0" err="1" smtClean="0">
                <a:solidFill>
                  <a:srgbClr val="002060"/>
                </a:solidFill>
                <a:latin typeface="Corbel" panose="020B0503020204020204" pitchFamily="34" charset="0"/>
                <a:cs typeface="Calibri" panose="020F0502020204030204" pitchFamily="34" charset="0"/>
              </a:rPr>
              <a:t>g</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thức</a:t>
            </a:r>
            <a:r>
              <a:rPr lang="en-US" sz="2800" b="1" i="1" dirty="0" smtClean="0">
                <a:solidFill>
                  <a:srgbClr val="002060"/>
                </a:solidFill>
                <a:latin typeface="Corbel" panose="020B0503020204020204" pitchFamily="34" charset="0"/>
                <a:cs typeface="Calibri" panose="020F0502020204030204" pitchFamily="34" charset="0"/>
              </a:rPr>
              <a:t> POST</a:t>
            </a:r>
            <a:endParaRPr lang="en-US" sz="2800" b="1" i="1" dirty="0">
              <a:solidFill>
                <a:srgbClr val="002060"/>
              </a:solidFill>
              <a:latin typeface="Corbel" panose="020B0503020204020204" pitchFamily="34" charset="0"/>
              <a:cs typeface="Calibri" panose="020F0502020204030204" pitchFamily="34" charset="0"/>
            </a:endParaRPr>
          </a:p>
        </p:txBody>
      </p:sp>
      <p:sp>
        <p:nvSpPr>
          <p:cNvPr id="7" name="Rectangle 6"/>
          <p:cNvSpPr/>
          <p:nvPr/>
        </p:nvSpPr>
        <p:spPr>
          <a:xfrm>
            <a:off x="1737928" y="693960"/>
            <a:ext cx="10194668" cy="4201150"/>
          </a:xfrm>
          <a:prstGeom prst="rect">
            <a:avLst/>
          </a:prstGeom>
        </p:spPr>
        <p:txBody>
          <a:bodyPr wrap="square">
            <a:spAutoFit/>
          </a:bodyPr>
          <a:lstStyle/>
          <a:p>
            <a:pPr indent="285750" algn="just">
              <a:lnSpc>
                <a:spcPct val="150000"/>
              </a:lnSpc>
              <a:spcBef>
                <a:spcPts val="600"/>
              </a:spcBef>
            </a:pPr>
            <a:r>
              <a:rPr lang="vi-VN" sz="2400" dirty="0">
                <a:latin typeface="Times New Roman" panose="02020603050405020304" pitchFamily="18" charset="0"/>
                <a:ea typeface="Calibri" panose="020F0502020204030204" pitchFamily="34" charset="0"/>
                <a:cs typeface="Times New Roman" panose="02020603050405020304" pitchFamily="18" charset="0"/>
              </a:rPr>
              <a:t>Với phương thức GET thì dữ liệu được thấy trên URL còn phương thức POST thì hoàn toàn ngược lại, dữ liệu sẽ được giấu đi.</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1200"/>
              </a:spcBef>
              <a:spcAft>
                <a:spcPts val="0"/>
              </a:spcAft>
              <a:buFont typeface="Symbol" panose="05050102010706020507" pitchFamily="18" charset="2"/>
              <a:buChar char=""/>
            </a:pPr>
            <a:r>
              <a:rPr lang="vi-VN" sz="2400" b="1" dirty="0">
                <a:latin typeface="Times New Roman" panose="02020603050405020304" pitchFamily="18" charset="0"/>
                <a:ea typeface="Calibri" panose="020F0502020204030204" pitchFamily="34" charset="0"/>
                <a:cs typeface="Times New Roman" panose="02020603050405020304" pitchFamily="18" charset="0"/>
              </a:rPr>
              <a:t>Server nhận dữ liệu</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285750" algn="just">
              <a:lnSpc>
                <a:spcPct val="150000"/>
              </a:lnSpc>
              <a:spcBef>
                <a:spcPts val="600"/>
              </a:spcBef>
            </a:pPr>
            <a:r>
              <a:rPr lang="vi-VN" sz="2400" dirty="0">
                <a:latin typeface="Times New Roman" panose="02020603050405020304" pitchFamily="18" charset="0"/>
                <a:ea typeface="Calibri" panose="020F0502020204030204" pitchFamily="34" charset="0"/>
                <a:cs typeface="Times New Roman" panose="02020603050405020304" pitchFamily="18" charset="0"/>
              </a:rPr>
              <a:t>Tất cả các dữ liệu gửi bằng phương thức POST đều được lưu trong một biến toàn cục $_POST do PHP tự tạo ra, vì thế để lấy dữ liệu ta chỉ cần lấy trong biến này. Cũng như lưu ý rằng, trước khi lấy phải dùng hàm isset($_POST[‘....’]) để kiểm tra có hay không nhé.</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640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894" y="-220508"/>
            <a:ext cx="10598832" cy="976660"/>
          </a:xfrm>
        </p:spPr>
        <p:txBody>
          <a:bodyPr>
            <a:normAutofit/>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6.4. So </a:t>
            </a:r>
            <a:r>
              <a:rPr lang="en-US" sz="2800" b="1" i="1" dirty="0" err="1" smtClean="0">
                <a:solidFill>
                  <a:srgbClr val="002060"/>
                </a:solidFill>
                <a:latin typeface="Corbel" panose="020B0503020204020204" pitchFamily="34" charset="0"/>
                <a:cs typeface="Calibri" panose="020F0502020204030204" pitchFamily="34" charset="0"/>
              </a:rPr>
              <a:t>sánh</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giữa</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smtClean="0">
                <a:solidFill>
                  <a:srgbClr val="002060"/>
                </a:solidFill>
                <a:latin typeface="Corbel" panose="020B0503020204020204" pitchFamily="34" charset="0"/>
                <a:cs typeface="Calibri" panose="020F0502020204030204" pitchFamily="34" charset="0"/>
              </a:rPr>
              <a:t>POST </a:t>
            </a:r>
            <a:r>
              <a:rPr lang="en-US" sz="2800" b="1" i="1" dirty="0" err="1" smtClean="0">
                <a:solidFill>
                  <a:srgbClr val="002060"/>
                </a:solidFill>
                <a:latin typeface="Corbel" panose="020B0503020204020204" pitchFamily="34" charset="0"/>
                <a:cs typeface="Calibri" panose="020F0502020204030204" pitchFamily="34" charset="0"/>
              </a:rPr>
              <a:t>và</a:t>
            </a:r>
            <a:r>
              <a:rPr lang="en-US" sz="2800" b="1" i="1" dirty="0" smtClean="0">
                <a:solidFill>
                  <a:srgbClr val="002060"/>
                </a:solidFill>
                <a:latin typeface="Corbel" panose="020B0503020204020204" pitchFamily="34" charset="0"/>
                <a:cs typeface="Calibri" panose="020F0502020204030204" pitchFamily="34" charset="0"/>
              </a:rPr>
              <a:t> GET</a:t>
            </a:r>
            <a:endParaRPr lang="en-US" sz="2800" b="1" i="1" dirty="0">
              <a:solidFill>
                <a:srgbClr val="002060"/>
              </a:solidFill>
              <a:latin typeface="Corbel" panose="020B0503020204020204" pitchFamily="34" charset="0"/>
              <a:cs typeface="Calibri" panose="020F0502020204030204" pitchFamily="34" charset="0"/>
            </a:endParaRPr>
          </a:p>
        </p:txBody>
      </p:sp>
      <p:sp>
        <p:nvSpPr>
          <p:cNvPr id="4" name="Rectangle 3"/>
          <p:cNvSpPr/>
          <p:nvPr/>
        </p:nvSpPr>
        <p:spPr>
          <a:xfrm>
            <a:off x="1776838" y="756152"/>
            <a:ext cx="10097392" cy="4524315"/>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vi-VN" sz="2400" b="1" i="1" dirty="0"/>
              <a:t>Giống nhau:</a:t>
            </a:r>
            <a:r>
              <a:rPr lang="vi-VN" sz="2400" dirty="0"/>
              <a:t> Đều gửi dữ liệu lên Server</a:t>
            </a:r>
            <a:endParaRPr lang="en-US" sz="2400" dirty="0"/>
          </a:p>
          <a:p>
            <a:pPr marL="342900" lvl="0" indent="-342900" algn="just">
              <a:lnSpc>
                <a:spcPct val="150000"/>
              </a:lnSpc>
              <a:buFont typeface="Arial" panose="020B0604020202020204" pitchFamily="34" charset="0"/>
              <a:buChar char="•"/>
            </a:pPr>
            <a:r>
              <a:rPr lang="vi-VN" sz="2400" b="1" i="1" dirty="0"/>
              <a:t>Khác nhau:</a:t>
            </a:r>
            <a:r>
              <a:rPr lang="vi-VN" sz="2400" dirty="0"/>
              <a:t> Phương thức POST bảo mật hơn GET vì dữ liệu được gửi ngầm bằng mắt thường không thể nhìn thấy được.</a:t>
            </a:r>
            <a:endParaRPr lang="en-US" sz="2400" dirty="0"/>
          </a:p>
          <a:p>
            <a:pPr algn="just">
              <a:lnSpc>
                <a:spcPct val="150000"/>
              </a:lnSpc>
            </a:pPr>
            <a:endParaRPr lang="vi-VN" sz="2400" dirty="0" smtClean="0"/>
          </a:p>
          <a:p>
            <a:pPr algn="just">
              <a:lnSpc>
                <a:spcPct val="150000"/>
              </a:lnSpc>
            </a:pPr>
            <a:r>
              <a:rPr lang="vi-VN" sz="2400" dirty="0" smtClean="0"/>
              <a:t>Phương </a:t>
            </a:r>
            <a:r>
              <a:rPr lang="vi-VN" sz="2400" dirty="0"/>
              <a:t>thức GET luôn luôn nhanh hơn POST vì dữ liệu gửi đi được Browser giữ lại trong cache. Khi thực thi với POST thì Server luôn thực thi lệnh rồi trả về cho Client, còn với GET thì Browser sẽ kiểm tra trong cache có chưa, nếu có thì trả về ngay chứ không cần gửi lên Server.</a:t>
            </a:r>
            <a:endParaRPr lang="en-US" sz="2400" dirty="0"/>
          </a:p>
        </p:txBody>
      </p:sp>
    </p:spTree>
    <p:extLst>
      <p:ext uri="{BB962C8B-B14F-4D97-AF65-F5344CB8AC3E}">
        <p14:creationId xmlns:p14="http://schemas.microsoft.com/office/powerpoint/2010/main" val="149423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894" y="-220508"/>
            <a:ext cx="10598832" cy="976660"/>
          </a:xfrm>
        </p:spPr>
        <p:txBody>
          <a:bodyPr>
            <a:normAutofit/>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6.4. So </a:t>
            </a:r>
            <a:r>
              <a:rPr lang="en-US" sz="2800" b="1" i="1" dirty="0" err="1" smtClean="0">
                <a:solidFill>
                  <a:srgbClr val="002060"/>
                </a:solidFill>
                <a:latin typeface="Corbel" panose="020B0503020204020204" pitchFamily="34" charset="0"/>
                <a:cs typeface="Calibri" panose="020F0502020204030204" pitchFamily="34" charset="0"/>
              </a:rPr>
              <a:t>sánh</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giữa</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smtClean="0">
                <a:solidFill>
                  <a:srgbClr val="002060"/>
                </a:solidFill>
                <a:latin typeface="Corbel" panose="020B0503020204020204" pitchFamily="34" charset="0"/>
                <a:cs typeface="Calibri" panose="020F0502020204030204" pitchFamily="34" charset="0"/>
              </a:rPr>
              <a:t>POST </a:t>
            </a:r>
            <a:r>
              <a:rPr lang="en-US" sz="2800" b="1" i="1" dirty="0" err="1" smtClean="0">
                <a:solidFill>
                  <a:srgbClr val="002060"/>
                </a:solidFill>
                <a:latin typeface="Corbel" panose="020B0503020204020204" pitchFamily="34" charset="0"/>
                <a:cs typeface="Calibri" panose="020F0502020204030204" pitchFamily="34" charset="0"/>
              </a:rPr>
              <a:t>và</a:t>
            </a:r>
            <a:r>
              <a:rPr lang="en-US" sz="2800" b="1" i="1" dirty="0" smtClean="0">
                <a:solidFill>
                  <a:srgbClr val="002060"/>
                </a:solidFill>
                <a:latin typeface="Corbel" panose="020B0503020204020204" pitchFamily="34" charset="0"/>
                <a:cs typeface="Calibri" panose="020F0502020204030204" pitchFamily="34" charset="0"/>
              </a:rPr>
              <a:t> GET</a:t>
            </a:r>
            <a:endParaRPr lang="en-US" sz="2800" b="1" i="1" dirty="0">
              <a:solidFill>
                <a:srgbClr val="002060"/>
              </a:solidFill>
              <a:latin typeface="Corbel" panose="020B0503020204020204" pitchFamily="34" charset="0"/>
              <a:cs typeface="Calibri" panose="020F0502020204030204" pitchFamily="34" charset="0"/>
            </a:endParaRPr>
          </a:p>
        </p:txBody>
      </p:sp>
      <p:sp>
        <p:nvSpPr>
          <p:cNvPr id="5" name="Rectangle 4"/>
          <p:cNvSpPr/>
          <p:nvPr/>
        </p:nvSpPr>
        <p:spPr>
          <a:xfrm>
            <a:off x="1938965" y="989616"/>
            <a:ext cx="9870414" cy="4339650"/>
          </a:xfrm>
          <a:prstGeom prst="rect">
            <a:avLst/>
          </a:prstGeom>
        </p:spPr>
        <p:txBody>
          <a:bodyPr wrap="square">
            <a:spAutoFit/>
          </a:bodyPr>
          <a:lstStyle/>
          <a:p>
            <a:pPr lvl="0"/>
            <a:r>
              <a:rPr lang="en-US" sz="2400" b="1" dirty="0"/>
              <a:t>Khi </a:t>
            </a:r>
            <a:r>
              <a:rPr lang="en-US" sz="2400" b="1" dirty="0" err="1"/>
              <a:t>nào</a:t>
            </a:r>
            <a:r>
              <a:rPr lang="en-US" sz="2400" b="1" dirty="0"/>
              <a:t> </a:t>
            </a:r>
            <a:r>
              <a:rPr lang="en-US" sz="2400" b="1" dirty="0" err="1"/>
              <a:t>dùng</a:t>
            </a:r>
            <a:r>
              <a:rPr lang="en-US" sz="2400" b="1" dirty="0"/>
              <a:t> GET - POST</a:t>
            </a:r>
            <a:endParaRPr lang="en-US" sz="2400" dirty="0"/>
          </a:p>
          <a:p>
            <a:pPr marL="342900" lvl="0" indent="-342900" algn="just">
              <a:lnSpc>
                <a:spcPct val="150000"/>
              </a:lnSpc>
              <a:buFont typeface="Arial" panose="020B0604020202020204" pitchFamily="34" charset="0"/>
              <a:buChar char="•"/>
            </a:pPr>
            <a:r>
              <a:rPr lang="en-US" sz="2400" dirty="0"/>
              <a:t>Khi </a:t>
            </a:r>
            <a:r>
              <a:rPr lang="en-US" sz="2400" dirty="0" err="1"/>
              <a:t>dữ</a:t>
            </a:r>
            <a:r>
              <a:rPr lang="en-US" sz="2400" dirty="0"/>
              <a:t> </a:t>
            </a:r>
            <a:r>
              <a:rPr lang="en-US" sz="2400" dirty="0" err="1"/>
              <a:t>liệu</a:t>
            </a:r>
            <a:r>
              <a:rPr lang="en-US" sz="2400" dirty="0"/>
              <a:t> </a:t>
            </a:r>
            <a:r>
              <a:rPr lang="en-US" sz="2400" dirty="0" err="1"/>
              <a:t>bạn</a:t>
            </a:r>
            <a:r>
              <a:rPr lang="en-US" sz="2400" dirty="0"/>
              <a:t> </a:t>
            </a:r>
            <a:r>
              <a:rPr lang="en-US" sz="2400" dirty="0" err="1"/>
              <a:t>muốn</a:t>
            </a:r>
            <a:r>
              <a:rPr lang="en-US" sz="2400" dirty="0"/>
              <a:t> SEO </a:t>
            </a:r>
            <a:r>
              <a:rPr lang="en-US" sz="2400" dirty="0" err="1"/>
              <a:t>thì</a:t>
            </a:r>
            <a:r>
              <a:rPr lang="en-US" sz="2400" dirty="0"/>
              <a:t> </a:t>
            </a:r>
            <a:r>
              <a:rPr lang="en-US" sz="2400" dirty="0" err="1"/>
              <a:t>phải</a:t>
            </a:r>
            <a:r>
              <a:rPr lang="en-US" sz="2400" dirty="0"/>
              <a:t> </a:t>
            </a:r>
            <a:r>
              <a:rPr lang="en-US" sz="2400" dirty="0" err="1"/>
              <a:t>sử</a:t>
            </a:r>
            <a:r>
              <a:rPr lang="en-US" sz="2400" dirty="0"/>
              <a:t> </a:t>
            </a:r>
            <a:r>
              <a:rPr lang="en-US" sz="2400" dirty="0" err="1"/>
              <a:t>dụng</a:t>
            </a:r>
            <a:r>
              <a:rPr lang="en-US" sz="2400" dirty="0"/>
              <a:t> </a:t>
            </a:r>
            <a:r>
              <a:rPr lang="en-US" sz="2400" dirty="0" err="1"/>
              <a:t>phương</a:t>
            </a:r>
            <a:r>
              <a:rPr lang="en-US" sz="2400" dirty="0"/>
              <a:t> </a:t>
            </a:r>
            <a:r>
              <a:rPr lang="en-US" sz="2400" dirty="0" err="1"/>
              <a:t>thức</a:t>
            </a:r>
            <a:r>
              <a:rPr lang="en-US" sz="2400" dirty="0"/>
              <a:t> GET.</a:t>
            </a:r>
          </a:p>
          <a:p>
            <a:pPr marL="342900" lvl="0" indent="-342900" algn="just">
              <a:lnSpc>
                <a:spcPct val="150000"/>
              </a:lnSpc>
              <a:buFont typeface="Arial" panose="020B0604020202020204" pitchFamily="34" charset="0"/>
              <a:buChar char="•"/>
            </a:pPr>
            <a:r>
              <a:rPr lang="en-US" sz="2400" dirty="0"/>
              <a:t>Khi </a:t>
            </a:r>
            <a:r>
              <a:rPr lang="en-US" sz="2400" dirty="0" err="1"/>
              <a:t>dữ</a:t>
            </a:r>
            <a:r>
              <a:rPr lang="en-US" sz="2400" dirty="0"/>
              <a:t> </a:t>
            </a:r>
            <a:r>
              <a:rPr lang="en-US" sz="2400" dirty="0" err="1"/>
              <a:t>liệu</a:t>
            </a:r>
            <a:r>
              <a:rPr lang="en-US" sz="2400" dirty="0"/>
              <a:t> </a:t>
            </a:r>
            <a:r>
              <a:rPr lang="en-US" sz="2400" dirty="0" err="1"/>
              <a:t>bạn</a:t>
            </a:r>
            <a:r>
              <a:rPr lang="en-US" sz="2400" dirty="0"/>
              <a:t> </a:t>
            </a:r>
            <a:r>
              <a:rPr lang="en-US" sz="2400" dirty="0" err="1"/>
              <a:t>không</a:t>
            </a:r>
            <a:r>
              <a:rPr lang="en-US" sz="2400" dirty="0"/>
              <a:t> </a:t>
            </a:r>
            <a:r>
              <a:rPr lang="en-US" sz="2400" dirty="0" err="1"/>
              <a:t>cần</a:t>
            </a:r>
            <a:r>
              <a:rPr lang="en-US" sz="2400" dirty="0"/>
              <a:t> </a:t>
            </a:r>
            <a:r>
              <a:rPr lang="en-US" sz="2400" dirty="0" err="1"/>
              <a:t>bảo</a:t>
            </a:r>
            <a:r>
              <a:rPr lang="en-US" sz="2400" dirty="0"/>
              <a:t> </a:t>
            </a:r>
            <a:r>
              <a:rPr lang="en-US" sz="2400" dirty="0" err="1"/>
              <a:t>mật</a:t>
            </a:r>
            <a:r>
              <a:rPr lang="en-US" sz="2400" dirty="0"/>
              <a:t> </a:t>
            </a:r>
            <a:r>
              <a:rPr lang="en-US" sz="2400" dirty="0" err="1"/>
              <a:t>thì</a:t>
            </a:r>
            <a:r>
              <a:rPr lang="en-US" sz="2400" dirty="0"/>
              <a:t> </a:t>
            </a:r>
            <a:r>
              <a:rPr lang="en-US" sz="2400" dirty="0" err="1"/>
              <a:t>dùng</a:t>
            </a:r>
            <a:r>
              <a:rPr lang="en-US" sz="2400" dirty="0"/>
              <a:t> </a:t>
            </a:r>
            <a:r>
              <a:rPr lang="en-US" sz="2400" dirty="0" err="1"/>
              <a:t>phương</a:t>
            </a:r>
            <a:r>
              <a:rPr lang="en-US" sz="2400" dirty="0"/>
              <a:t> </a:t>
            </a:r>
            <a:r>
              <a:rPr lang="en-US" sz="2400" dirty="0" err="1"/>
              <a:t>thức</a:t>
            </a:r>
            <a:r>
              <a:rPr lang="en-US" sz="2400" dirty="0"/>
              <a:t> GET, </a:t>
            </a:r>
            <a:r>
              <a:rPr lang="en-US" sz="2400" dirty="0" err="1"/>
              <a:t>ngược</a:t>
            </a:r>
            <a:r>
              <a:rPr lang="en-US" sz="2400" dirty="0"/>
              <a:t> </a:t>
            </a:r>
            <a:r>
              <a:rPr lang="en-US" sz="2400" dirty="0" err="1"/>
              <a:t>lại</a:t>
            </a:r>
            <a:r>
              <a:rPr lang="en-US" sz="2400" dirty="0"/>
              <a:t> </a:t>
            </a:r>
            <a:r>
              <a:rPr lang="en-US" sz="2400" dirty="0" err="1"/>
              <a:t>dữ</a:t>
            </a:r>
            <a:r>
              <a:rPr lang="en-US" sz="2400" dirty="0"/>
              <a:t> </a:t>
            </a:r>
            <a:r>
              <a:rPr lang="en-US" sz="2400" dirty="0" err="1"/>
              <a:t>liệu</a:t>
            </a:r>
            <a:r>
              <a:rPr lang="en-US" sz="2400" dirty="0"/>
              <a:t> </a:t>
            </a:r>
            <a:r>
              <a:rPr lang="en-US" sz="2400" dirty="0" err="1"/>
              <a:t>bảo</a:t>
            </a:r>
            <a:r>
              <a:rPr lang="en-US" sz="2400" dirty="0"/>
              <a:t> </a:t>
            </a:r>
            <a:r>
              <a:rPr lang="en-US" sz="2400" dirty="0" err="1"/>
              <a:t>mật</a:t>
            </a:r>
            <a:r>
              <a:rPr lang="en-US" sz="2400" dirty="0"/>
              <a:t> </a:t>
            </a:r>
            <a:r>
              <a:rPr lang="en-US" sz="2400" dirty="0" err="1"/>
              <a:t>thì</a:t>
            </a:r>
            <a:r>
              <a:rPr lang="en-US" sz="2400" dirty="0"/>
              <a:t> </a:t>
            </a:r>
            <a:r>
              <a:rPr lang="en-US" sz="2400" dirty="0" err="1"/>
              <a:t>dùng</a:t>
            </a:r>
            <a:r>
              <a:rPr lang="en-US" sz="2400" dirty="0"/>
              <a:t> </a:t>
            </a:r>
            <a:r>
              <a:rPr lang="en-US" sz="2400" dirty="0" err="1"/>
              <a:t>phương</a:t>
            </a:r>
            <a:r>
              <a:rPr lang="en-US" sz="2400" dirty="0"/>
              <a:t> </a:t>
            </a:r>
            <a:r>
              <a:rPr lang="en-US" sz="2400" dirty="0" err="1"/>
              <a:t>thức</a:t>
            </a:r>
            <a:r>
              <a:rPr lang="en-US" sz="2400" dirty="0"/>
              <a:t> POST. </a:t>
            </a:r>
            <a:r>
              <a:rPr lang="en-US" sz="2400" dirty="0" err="1"/>
              <a:t>Chẳng</a:t>
            </a:r>
            <a:r>
              <a:rPr lang="en-US" sz="2400" dirty="0"/>
              <a:t> </a:t>
            </a:r>
            <a:r>
              <a:rPr lang="en-US" sz="2400" dirty="0" err="1"/>
              <a:t>hạn</a:t>
            </a:r>
            <a:r>
              <a:rPr lang="en-US" sz="2400" dirty="0"/>
              <a:t>, khi </a:t>
            </a:r>
            <a:r>
              <a:rPr lang="en-US" sz="2400" dirty="0" err="1"/>
              <a:t>đăng</a:t>
            </a:r>
            <a:r>
              <a:rPr lang="en-US" sz="2400" dirty="0"/>
              <a:t> </a:t>
            </a:r>
            <a:r>
              <a:rPr lang="en-US" sz="2400" dirty="0" err="1"/>
              <a:t>nhập</a:t>
            </a:r>
            <a:r>
              <a:rPr lang="en-US" sz="2400" dirty="0"/>
              <a:t>, Comment, </a:t>
            </a:r>
            <a:r>
              <a:rPr lang="en-US" sz="2400" dirty="0" err="1"/>
              <a:t>đăng</a:t>
            </a:r>
            <a:r>
              <a:rPr lang="en-US" sz="2400" dirty="0"/>
              <a:t> tin </a:t>
            </a:r>
            <a:r>
              <a:rPr lang="en-US" sz="2400" dirty="0" err="1"/>
              <a:t>dùng</a:t>
            </a:r>
            <a:r>
              <a:rPr lang="en-US" sz="2400" dirty="0"/>
              <a:t> </a:t>
            </a:r>
            <a:r>
              <a:rPr lang="en-US" sz="2400" dirty="0" err="1"/>
              <a:t>phương</a:t>
            </a:r>
            <a:r>
              <a:rPr lang="en-US" sz="2400" dirty="0"/>
              <a:t> </a:t>
            </a:r>
            <a:r>
              <a:rPr lang="en-US" sz="2400" dirty="0" err="1"/>
              <a:t>thức</a:t>
            </a:r>
            <a:r>
              <a:rPr lang="en-US" sz="2400" dirty="0"/>
              <a:t> POST. </a:t>
            </a:r>
            <a:r>
              <a:rPr lang="en-US" sz="2400" dirty="0" err="1"/>
              <a:t>Còn</a:t>
            </a:r>
            <a:r>
              <a:rPr lang="en-US" sz="2400" dirty="0"/>
              <a:t> khi </a:t>
            </a:r>
            <a:r>
              <a:rPr lang="en-US" sz="2400" dirty="0" err="1"/>
              <a:t>lấy</a:t>
            </a:r>
            <a:r>
              <a:rPr lang="en-US" sz="2400" dirty="0"/>
              <a:t> tin </a:t>
            </a:r>
            <a:r>
              <a:rPr lang="en-US" sz="2400" dirty="0" err="1"/>
              <a:t>ra</a:t>
            </a:r>
            <a:r>
              <a:rPr lang="en-US" sz="2400" dirty="0"/>
              <a:t> </a:t>
            </a:r>
            <a:r>
              <a:rPr lang="en-US" sz="2400" dirty="0" err="1"/>
              <a:t>thì</a:t>
            </a:r>
            <a:r>
              <a:rPr lang="en-US" sz="2400" dirty="0"/>
              <a:t> </a:t>
            </a:r>
            <a:r>
              <a:rPr lang="en-US" sz="2400" dirty="0" err="1"/>
              <a:t>dùng</a:t>
            </a:r>
            <a:r>
              <a:rPr lang="en-US" sz="2400" dirty="0"/>
              <a:t> </a:t>
            </a:r>
            <a:r>
              <a:rPr lang="en-US" sz="2400" dirty="0" err="1"/>
              <a:t>phương</a:t>
            </a:r>
            <a:r>
              <a:rPr lang="en-US" sz="2400" dirty="0"/>
              <a:t> </a:t>
            </a:r>
            <a:r>
              <a:rPr lang="en-US" sz="2400" dirty="0" err="1"/>
              <a:t>thức</a:t>
            </a:r>
            <a:r>
              <a:rPr lang="en-US" sz="2400" dirty="0"/>
              <a:t> GET…</a:t>
            </a:r>
          </a:p>
          <a:p>
            <a:pPr marL="342900" indent="-342900" algn="just">
              <a:lnSpc>
                <a:spcPct val="150000"/>
              </a:lnSpc>
              <a:buFont typeface="Arial" panose="020B0604020202020204" pitchFamily="34" charset="0"/>
              <a:buChar char="•"/>
            </a:pPr>
            <a:r>
              <a:rPr lang="en-US" sz="2400" dirty="0"/>
              <a:t>Khi request </a:t>
            </a:r>
            <a:r>
              <a:rPr lang="en-US" sz="2400" dirty="0" err="1"/>
              <a:t>sử</a:t>
            </a:r>
            <a:r>
              <a:rPr lang="en-US" sz="2400" dirty="0"/>
              <a:t> </a:t>
            </a:r>
            <a:r>
              <a:rPr lang="en-US" sz="2400" dirty="0" err="1"/>
              <a:t>dụng</a:t>
            </a:r>
            <a:r>
              <a:rPr lang="en-US" sz="2400" dirty="0"/>
              <a:t> </a:t>
            </a:r>
            <a:r>
              <a:rPr lang="en-US" sz="2400" dirty="0" err="1"/>
              <a:t>câu</a:t>
            </a:r>
            <a:r>
              <a:rPr lang="en-US" sz="2400" dirty="0"/>
              <a:t> </a:t>
            </a:r>
            <a:r>
              <a:rPr lang="en-US" sz="2400" dirty="0" err="1"/>
              <a:t>lệnh</a:t>
            </a:r>
            <a:r>
              <a:rPr lang="en-US" sz="2400" dirty="0"/>
              <a:t> select </a:t>
            </a:r>
            <a:r>
              <a:rPr lang="en-US" sz="2400" dirty="0" err="1"/>
              <a:t>thì</a:t>
            </a:r>
            <a:r>
              <a:rPr lang="en-US" sz="2400" dirty="0"/>
              <a:t> </a:t>
            </a:r>
            <a:r>
              <a:rPr lang="en-US" sz="2400" dirty="0" err="1"/>
              <a:t>dùng</a:t>
            </a:r>
            <a:r>
              <a:rPr lang="en-US" sz="2400" dirty="0"/>
              <a:t> GET, khi request </a:t>
            </a:r>
            <a:r>
              <a:rPr lang="en-US" sz="2400" dirty="0" err="1"/>
              <a:t>có</a:t>
            </a:r>
            <a:r>
              <a:rPr lang="en-US" sz="2400" dirty="0"/>
              <a:t> </a:t>
            </a:r>
            <a:r>
              <a:rPr lang="en-US" sz="2400" dirty="0" err="1"/>
              <a:t>sử</a:t>
            </a:r>
            <a:r>
              <a:rPr lang="en-US" sz="2400" dirty="0"/>
              <a:t> </a:t>
            </a:r>
            <a:r>
              <a:rPr lang="en-US" sz="2400" dirty="0" err="1"/>
              <a:t>dụng</a:t>
            </a:r>
            <a:r>
              <a:rPr lang="en-US" sz="2400" dirty="0"/>
              <a:t> </a:t>
            </a:r>
            <a:r>
              <a:rPr lang="en-US" sz="2400" dirty="0" err="1"/>
              <a:t>lệnh</a:t>
            </a:r>
            <a:r>
              <a:rPr lang="en-US" sz="2400" dirty="0"/>
              <a:t> insert update, delete </a:t>
            </a:r>
            <a:r>
              <a:rPr lang="en-US" sz="2400" dirty="0" err="1"/>
              <a:t>thì</a:t>
            </a:r>
            <a:r>
              <a:rPr lang="en-US" sz="2400" dirty="0"/>
              <a:t> </a:t>
            </a:r>
            <a:r>
              <a:rPr lang="en-US" sz="2400" dirty="0" err="1"/>
              <a:t>nên</a:t>
            </a:r>
            <a:r>
              <a:rPr lang="en-US" sz="2400" dirty="0"/>
              <a:t> </a:t>
            </a:r>
            <a:r>
              <a:rPr lang="en-US" sz="2400" dirty="0" err="1"/>
              <a:t>dùng</a:t>
            </a:r>
            <a:r>
              <a:rPr lang="en-US" sz="2400" dirty="0"/>
              <a:t> POST.</a:t>
            </a:r>
          </a:p>
        </p:txBody>
      </p:sp>
    </p:spTree>
    <p:extLst>
      <p:ext uri="{BB962C8B-B14F-4D97-AF65-F5344CB8AC3E}">
        <p14:creationId xmlns:p14="http://schemas.microsoft.com/office/powerpoint/2010/main" val="102488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894" y="-220508"/>
            <a:ext cx="10598832" cy="976660"/>
          </a:xfrm>
        </p:spPr>
        <p:txBody>
          <a:bodyPr>
            <a:normAutofit/>
          </a:bodyPr>
          <a:lstStyle/>
          <a:p>
            <a:pPr algn="l">
              <a:lnSpc>
                <a:spcPct val="150000"/>
              </a:lnSpc>
            </a:pPr>
            <a:r>
              <a:rPr lang="en-US" sz="2800" b="1" i="1" dirty="0" err="1" smtClean="0">
                <a:solidFill>
                  <a:srgbClr val="002060"/>
                </a:solidFill>
                <a:latin typeface="Corbel" panose="020B0503020204020204" pitchFamily="34" charset="0"/>
                <a:cs typeface="Calibri" panose="020F0502020204030204" pitchFamily="34" charset="0"/>
              </a:rPr>
              <a:t>Bài</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thực</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hành</a:t>
            </a:r>
            <a:endParaRPr lang="en-US" sz="2800" b="1" i="1" dirty="0">
              <a:solidFill>
                <a:srgbClr val="002060"/>
              </a:solidFill>
              <a:latin typeface="Corbel" panose="020B0503020204020204" pitchFamily="34" charset="0"/>
              <a:cs typeface="Calibri" panose="020F0502020204030204" pitchFamily="34" charset="0"/>
            </a:endParaRPr>
          </a:p>
        </p:txBody>
      </p:sp>
      <p:sp>
        <p:nvSpPr>
          <p:cNvPr id="4" name="Rectangle 3"/>
          <p:cNvSpPr/>
          <p:nvPr/>
        </p:nvSpPr>
        <p:spPr>
          <a:xfrm>
            <a:off x="1957070" y="756152"/>
            <a:ext cx="9193530" cy="1569660"/>
          </a:xfrm>
          <a:prstGeom prst="rect">
            <a:avLst/>
          </a:prstGeom>
        </p:spPr>
        <p:txBody>
          <a:bodyPr wrap="square">
            <a:spAutoFit/>
          </a:bodyPr>
          <a:lstStyle/>
          <a:p>
            <a:pPr lvl="0" algn="just"/>
            <a:r>
              <a:rPr lang="vi-VN" sz="2400" b="1" i="1" dirty="0"/>
              <a:t>TH </a:t>
            </a:r>
            <a:r>
              <a:rPr lang="en-US" sz="2400" b="1" i="1" dirty="0" smtClean="0"/>
              <a:t>6</a:t>
            </a:r>
            <a:r>
              <a:rPr lang="vi-VN" sz="2400" b="1" i="1" dirty="0" smtClean="0"/>
              <a:t>.1</a:t>
            </a:r>
            <a:r>
              <a:rPr lang="vi-VN" sz="2400" b="1" i="1" dirty="0"/>
              <a:t>.</a:t>
            </a:r>
            <a:r>
              <a:rPr lang="vi-VN" sz="2400" dirty="0"/>
              <a:t> Trong thư mục htdocs của XAMMP, hãy tạo thư mục mytest. Trong thư mục mytest tạo file index.php. Hãy lập trình trong file index.php, sử dụng phương thức POST để thỏa mãn như hình sau:</a:t>
            </a:r>
            <a:endParaRPr lang="en-US" sz="2400" dirty="0"/>
          </a:p>
        </p:txBody>
      </p:sp>
      <p:pic>
        <p:nvPicPr>
          <p:cNvPr id="6" name="Picture 5"/>
          <p:cNvPicPr/>
          <p:nvPr/>
        </p:nvPicPr>
        <p:blipFill rotWithShape="1">
          <a:blip r:embed="rId2"/>
          <a:srcRect r="84562" b="66106"/>
          <a:stretch/>
        </p:blipFill>
        <p:spPr bwMode="auto">
          <a:xfrm>
            <a:off x="3018154" y="2325812"/>
            <a:ext cx="7389496" cy="4286250"/>
          </a:xfrm>
          <a:prstGeom prst="rect">
            <a:avLst/>
          </a:prstGeom>
          <a:ln>
            <a:solidFill>
              <a:schemeClr val="accent1">
                <a:lumMod val="7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510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894" y="-220508"/>
            <a:ext cx="10598832" cy="976660"/>
          </a:xfrm>
        </p:spPr>
        <p:txBody>
          <a:bodyPr>
            <a:normAutofit/>
          </a:bodyPr>
          <a:lstStyle/>
          <a:p>
            <a:pPr algn="l">
              <a:lnSpc>
                <a:spcPct val="150000"/>
              </a:lnSpc>
            </a:pPr>
            <a:r>
              <a:rPr lang="en-US" sz="2800" b="1" i="1" dirty="0" err="1" smtClean="0">
                <a:solidFill>
                  <a:srgbClr val="002060"/>
                </a:solidFill>
                <a:latin typeface="Corbel" panose="020B0503020204020204" pitchFamily="34" charset="0"/>
                <a:cs typeface="Calibri" panose="020F0502020204030204" pitchFamily="34" charset="0"/>
              </a:rPr>
              <a:t>Bài</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thực</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hành</a:t>
            </a:r>
            <a:endParaRPr lang="en-US" sz="2800" b="1" i="1" dirty="0">
              <a:solidFill>
                <a:srgbClr val="002060"/>
              </a:solidFill>
              <a:latin typeface="Corbel" panose="020B0503020204020204" pitchFamily="34" charset="0"/>
              <a:cs typeface="Calibri" panose="020F0502020204030204" pitchFamily="34" charset="0"/>
            </a:endParaRPr>
          </a:p>
        </p:txBody>
      </p:sp>
      <p:sp>
        <p:nvSpPr>
          <p:cNvPr id="5" name="Rectangle 4"/>
          <p:cNvSpPr/>
          <p:nvPr/>
        </p:nvSpPr>
        <p:spPr>
          <a:xfrm>
            <a:off x="1627293" y="476672"/>
            <a:ext cx="10342033" cy="1200329"/>
          </a:xfrm>
          <a:prstGeom prst="rect">
            <a:avLst/>
          </a:prstGeom>
        </p:spPr>
        <p:txBody>
          <a:bodyPr wrap="square">
            <a:spAutoFit/>
          </a:bodyPr>
          <a:lstStyle/>
          <a:p>
            <a:pPr lvl="0" algn="just"/>
            <a:r>
              <a:rPr lang="vi-VN" sz="2400" b="1" i="1" dirty="0"/>
              <a:t>TH </a:t>
            </a:r>
            <a:r>
              <a:rPr lang="en-US" sz="2400" b="1" i="1" dirty="0" smtClean="0"/>
              <a:t>6</a:t>
            </a:r>
            <a:r>
              <a:rPr lang="vi-VN" sz="2400" b="1" i="1" dirty="0" smtClean="0"/>
              <a:t>.2</a:t>
            </a:r>
            <a:r>
              <a:rPr lang="vi-VN" sz="2400" b="1" i="1" dirty="0"/>
              <a:t>.</a:t>
            </a:r>
            <a:r>
              <a:rPr lang="vi-VN" sz="2400" dirty="0"/>
              <a:t> Trong thư mục htdocs của XAMMP, hãy tạo thư mục mytest. Trong thư mục mytest tạo file index.php, welcome.php. Hãy lập trình trong file index.php, sử dụng phương thức POST nhằm thỏa mãn như hình sau:</a:t>
            </a:r>
            <a:endParaRPr lang="en-US" sz="2400" dirty="0"/>
          </a:p>
        </p:txBody>
      </p:sp>
      <p:pic>
        <p:nvPicPr>
          <p:cNvPr id="7" name="Picture 6"/>
          <p:cNvPicPr/>
          <p:nvPr/>
        </p:nvPicPr>
        <p:blipFill rotWithShape="1">
          <a:blip r:embed="rId2"/>
          <a:srcRect t="-60" r="86650" b="72995"/>
          <a:stretch/>
        </p:blipFill>
        <p:spPr bwMode="auto">
          <a:xfrm>
            <a:off x="3024432" y="1809662"/>
            <a:ext cx="4027878" cy="2076537"/>
          </a:xfrm>
          <a:prstGeom prst="rect">
            <a:avLst/>
          </a:prstGeom>
          <a:ln w="9525" cap="flat" cmpd="sng" algn="ctr">
            <a:solidFill>
              <a:srgbClr val="5B9BD5">
                <a:lumMod val="75000"/>
              </a:srgbClr>
            </a:solidFill>
            <a:prstDash val="solid"/>
            <a:round/>
            <a:headEnd type="none" w="med" len="med"/>
            <a:tailEnd type="none" w="med" len="med"/>
          </a:ln>
          <a:extLst>
            <a:ext uri="{53640926-AAD7-44D8-BBD7-CCE9431645EC}">
              <a14:shadowObscured xmlns:a14="http://schemas.microsoft.com/office/drawing/2010/main"/>
            </a:ext>
          </a:extLst>
        </p:spPr>
      </p:pic>
      <p:sp>
        <p:nvSpPr>
          <p:cNvPr id="8" name="Rectangle 7"/>
          <p:cNvSpPr/>
          <p:nvPr/>
        </p:nvSpPr>
        <p:spPr>
          <a:xfrm>
            <a:off x="2937968" y="3960475"/>
            <a:ext cx="4880152" cy="1323439"/>
          </a:xfrm>
          <a:prstGeom prst="rect">
            <a:avLst/>
          </a:prstGeom>
        </p:spPr>
        <p:txBody>
          <a:bodyPr wrap="square">
            <a:spAutoFit/>
          </a:bodyPr>
          <a:lstStyle/>
          <a:p>
            <a:r>
              <a:rPr lang="vi-VN" sz="2000" dirty="0">
                <a:latin typeface="Times New Roman" panose="02020603050405020304" pitchFamily="18" charset="0"/>
                <a:ea typeface="Calibri" panose="020F0502020204030204" pitchFamily="34" charset="0"/>
              </a:rPr>
              <a:t>Nếu nhập đúng UserName = Teo và Password = 123 thì chuyển tới địa chỉ URL </a:t>
            </a:r>
            <a:r>
              <a:rPr lang="vi-VN" sz="20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3"/>
              </a:rPr>
              <a:t>http://localhost:8081/mytest/welcome.php</a:t>
            </a:r>
            <a:r>
              <a:rPr lang="vi-VN" sz="2000" dirty="0">
                <a:latin typeface="Times New Roman" panose="02020603050405020304" pitchFamily="18" charset="0"/>
                <a:ea typeface="Calibri" panose="020F0502020204030204" pitchFamily="34" charset="0"/>
              </a:rPr>
              <a:t> có dạng như sau:</a:t>
            </a:r>
            <a:endParaRPr lang="en-US" sz="2000" dirty="0"/>
          </a:p>
        </p:txBody>
      </p:sp>
      <p:pic>
        <p:nvPicPr>
          <p:cNvPr id="9" name="Picture 8"/>
          <p:cNvPicPr/>
          <p:nvPr/>
        </p:nvPicPr>
        <p:blipFill rotWithShape="1">
          <a:blip r:embed="rId4"/>
          <a:srcRect r="83758" b="81643"/>
          <a:stretch/>
        </p:blipFill>
        <p:spPr bwMode="auto">
          <a:xfrm>
            <a:off x="3024432" y="5358190"/>
            <a:ext cx="4119318" cy="1328360"/>
          </a:xfrm>
          <a:prstGeom prst="rect">
            <a:avLst/>
          </a:prstGeom>
          <a:ln>
            <a:solidFill>
              <a:schemeClr val="accent1">
                <a:lumMod val="75000"/>
              </a:schemeClr>
            </a:solidFill>
          </a:ln>
          <a:extLst>
            <a:ext uri="{53640926-AAD7-44D8-BBD7-CCE9431645EC}">
              <a14:shadowObscured xmlns:a14="http://schemas.microsoft.com/office/drawing/2010/main"/>
            </a:ext>
          </a:extLst>
        </p:spPr>
      </p:pic>
      <p:sp>
        <p:nvSpPr>
          <p:cNvPr id="10" name="Rectangle 9"/>
          <p:cNvSpPr/>
          <p:nvPr/>
        </p:nvSpPr>
        <p:spPr>
          <a:xfrm>
            <a:off x="8216827" y="2050736"/>
            <a:ext cx="3478530" cy="1015663"/>
          </a:xfrm>
          <a:prstGeom prst="rect">
            <a:avLst/>
          </a:prstGeom>
        </p:spPr>
        <p:txBody>
          <a:bodyPr wrap="square">
            <a:spAutoFit/>
          </a:bodyPr>
          <a:lstStyle/>
          <a:p>
            <a:pPr algn="just"/>
            <a:r>
              <a:rPr lang="vi-VN" sz="2000" dirty="0">
                <a:latin typeface="Times New Roman" panose="02020603050405020304" pitchFamily="18" charset="0"/>
                <a:ea typeface="Calibri" panose="020F0502020204030204" pitchFamily="34" charset="0"/>
              </a:rPr>
              <a:t>Trường hợp UserName và Password bị sai, sẽ có thông báo như hình sau:</a:t>
            </a:r>
            <a:endParaRPr lang="en-US" sz="2000" dirty="0"/>
          </a:p>
        </p:txBody>
      </p:sp>
      <p:pic>
        <p:nvPicPr>
          <p:cNvPr id="11" name="Picture 10"/>
          <p:cNvPicPr/>
          <p:nvPr/>
        </p:nvPicPr>
        <p:blipFill rotWithShape="1">
          <a:blip r:embed="rId5"/>
          <a:srcRect r="84511" b="68686"/>
          <a:stretch/>
        </p:blipFill>
        <p:spPr bwMode="auto">
          <a:xfrm>
            <a:off x="8216827" y="3307472"/>
            <a:ext cx="3875527" cy="2517825"/>
          </a:xfrm>
          <a:prstGeom prst="rect">
            <a:avLst/>
          </a:prstGeom>
          <a:ln>
            <a:solidFill>
              <a:schemeClr val="accent1">
                <a:lumMod val="75000"/>
              </a:schemeClr>
            </a:solidFill>
          </a:ln>
          <a:extLst>
            <a:ext uri="{53640926-AAD7-44D8-BBD7-CCE9431645EC}">
              <a14:shadowObscured xmlns:a14="http://schemas.microsoft.com/office/drawing/2010/main"/>
            </a:ext>
          </a:extLst>
        </p:spPr>
      </p:pic>
      <p:sp>
        <p:nvSpPr>
          <p:cNvPr id="12" name="Hướng dẫn"/>
          <p:cNvSpPr txBox="1"/>
          <p:nvPr/>
        </p:nvSpPr>
        <p:spPr>
          <a:xfrm>
            <a:off x="8216827" y="6022370"/>
            <a:ext cx="1521533" cy="369332"/>
          </a:xfrm>
          <a:prstGeom prst="rect">
            <a:avLst/>
          </a:prstGeom>
          <a:solidFill>
            <a:schemeClr val="accent2"/>
          </a:solidFill>
        </p:spPr>
        <p:txBody>
          <a:bodyPr wrap="square" rtlCol="0">
            <a:spAutoFit/>
          </a:bodyPr>
          <a:lstStyle/>
          <a:p>
            <a:r>
              <a:rPr lang="vi-VN" b="1" i="1" dirty="0" smtClean="0"/>
              <a:t>Hướng dẫn</a:t>
            </a:r>
            <a:endParaRPr lang="en-US" b="1" i="1" dirty="0"/>
          </a:p>
        </p:txBody>
      </p:sp>
      <p:sp>
        <p:nvSpPr>
          <p:cNvPr id="13" name="Rectangle 12"/>
          <p:cNvSpPr/>
          <p:nvPr/>
        </p:nvSpPr>
        <p:spPr>
          <a:xfrm>
            <a:off x="3641774" y="2933950"/>
            <a:ext cx="8450580" cy="2517612"/>
          </a:xfrm>
          <a:prstGeom prst="rect">
            <a:avLst/>
          </a:prstGeom>
          <a:solidFill>
            <a:schemeClr val="accent6">
              <a:lumMod val="60000"/>
              <a:lumOff val="40000"/>
            </a:schemeClr>
          </a:solidFill>
        </p:spPr>
        <p:txBody>
          <a:bodyPr wrap="square">
            <a:spAutoFit/>
          </a:bodyPr>
          <a:lstStyle/>
          <a:p>
            <a:pPr>
              <a:lnSpc>
                <a:spcPct val="120000"/>
              </a:lnSpc>
              <a:spcBef>
                <a:spcPts val="600"/>
              </a:spcBef>
            </a:pPr>
            <a:r>
              <a:rPr lang="vi-VN" sz="2800" b="1" i="1" dirty="0">
                <a:latin typeface="Times New Roman" panose="02020603050405020304" pitchFamily="18" charset="0"/>
                <a:ea typeface="Calibri" panose="020F0502020204030204" pitchFamily="34" charset="0"/>
                <a:cs typeface="Times New Roman" panose="02020603050405020304" pitchFamily="18" charset="0"/>
              </a:rPr>
              <a:t>Hướng dẫn: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20000"/>
              </a:lnSpc>
            </a:pPr>
            <a:r>
              <a:rPr lang="vi-VN" sz="2800" dirty="0">
                <a:latin typeface="Times New Roman" panose="02020603050405020304" pitchFamily="18" charset="0"/>
                <a:ea typeface="Calibri" panose="020F0502020204030204" pitchFamily="34" charset="0"/>
                <a:cs typeface="Times New Roman" panose="02020603050405020304" pitchFamily="18" charset="0"/>
              </a:rPr>
              <a:t>Sử dụng câu lệnh</a:t>
            </a:r>
            <a:endParaRPr lang="en-US" dirty="0">
              <a:latin typeface="Consolas" panose="020B0609020204030204" pitchFamily="49" charset="0"/>
              <a:ea typeface="Calibri" panose="020F0502020204030204" pitchFamily="34" charset="0"/>
              <a:cs typeface="Times New Roman" panose="02020603050405020304" pitchFamily="18" charset="0"/>
            </a:endParaRPr>
          </a:p>
          <a:p>
            <a:pPr indent="457200">
              <a:lnSpc>
                <a:spcPct val="120000"/>
              </a:lnSpc>
            </a:pP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Consolas" panose="020B0609020204030204" pitchFamily="49" charset="0"/>
                <a:ea typeface="Calibri" panose="020F0502020204030204" pitchFamily="34" charset="0"/>
                <a:cs typeface="Times New Roman" panose="02020603050405020304" pitchFamily="18" charset="0"/>
              </a:rPr>
              <a:t>header('Location: welcome.php',false,307);</a:t>
            </a:r>
            <a:endParaRPr lang="en-US" sz="2400" dirty="0">
              <a:latin typeface="Consolas" panose="020B0609020204030204" pitchFamily="49" charset="0"/>
              <a:ea typeface="Calibri" panose="020F0502020204030204" pitchFamily="34" charset="0"/>
              <a:cs typeface="Times New Roman" panose="02020603050405020304" pitchFamily="18" charset="0"/>
            </a:endParaRPr>
          </a:p>
          <a:p>
            <a:pPr indent="457200">
              <a:lnSpc>
                <a:spcPct val="120000"/>
              </a:lnSpc>
            </a:pPr>
            <a:r>
              <a:rPr lang="vi-VN" sz="2400" dirty="0">
                <a:latin typeface="Consolas" panose="020B0609020204030204" pitchFamily="49" charset="0"/>
                <a:ea typeface="Calibri" panose="020F0502020204030204" pitchFamily="34" charset="0"/>
                <a:cs typeface="Times New Roman" panose="02020603050405020304" pitchFamily="18" charset="0"/>
              </a:rPr>
              <a:t>   </a:t>
            </a:r>
            <a:r>
              <a:rPr lang="vi-VN" sz="2400" dirty="0" smtClean="0">
                <a:latin typeface="Consolas" panose="020B0609020204030204" pitchFamily="49" charset="0"/>
                <a:ea typeface="Calibri" panose="020F0502020204030204" pitchFamily="34" charset="0"/>
                <a:cs typeface="Times New Roman" panose="02020603050405020304" pitchFamily="18" charset="0"/>
              </a:rPr>
              <a:t>exit</a:t>
            </a:r>
            <a:r>
              <a:rPr lang="vi-VN" sz="2400" dirty="0">
                <a:latin typeface="Consolas" panose="020B0609020204030204" pitchFamily="49" charset="0"/>
                <a:ea typeface="Calibri" panose="020F0502020204030204" pitchFamily="34" charset="0"/>
                <a:cs typeface="Times New Roman" panose="02020603050405020304" pitchFamily="18" charset="0"/>
              </a:rPr>
              <a:t>();</a:t>
            </a:r>
            <a:endParaRPr lang="en-US" sz="2400" dirty="0">
              <a:latin typeface="Consolas" panose="020B0609020204030204" pitchFamily="49" charset="0"/>
              <a:ea typeface="Calibri" panose="020F0502020204030204" pitchFamily="34" charset="0"/>
              <a:cs typeface="Times New Roman" panose="02020603050405020304" pitchFamily="18" charset="0"/>
            </a:endParaRPr>
          </a:p>
          <a:p>
            <a:r>
              <a:rPr lang="en-US" sz="2800" dirty="0" err="1">
                <a:latin typeface="Times New Roman" panose="02020603050405020304" pitchFamily="18" charset="0"/>
                <a:ea typeface="Calibri" panose="020F0502020204030204" pitchFamily="34" charset="0"/>
              </a:rPr>
              <a:t>để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chuyển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trang</a:t>
            </a:r>
            <a:r>
              <a:rPr lang="en-US" sz="2800" dirty="0">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134499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5" grpId="0"/>
      <p:bldP spid="8" grpId="0"/>
      <p:bldP spid="10" grpId="0"/>
      <p:bldP spid="13" grpId="0" animBg="1"/>
      <p:bldP spid="1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894" y="-220508"/>
            <a:ext cx="10598832" cy="976660"/>
          </a:xfrm>
        </p:spPr>
        <p:txBody>
          <a:bodyPr>
            <a:normAutofit/>
          </a:bodyPr>
          <a:lstStyle/>
          <a:p>
            <a:pPr algn="l">
              <a:lnSpc>
                <a:spcPct val="150000"/>
              </a:lnSpc>
            </a:pPr>
            <a:r>
              <a:rPr lang="en-US" sz="2800" b="1" i="1" dirty="0" err="1" smtClean="0">
                <a:solidFill>
                  <a:srgbClr val="002060"/>
                </a:solidFill>
                <a:latin typeface="Corbel" panose="020B0503020204020204" pitchFamily="34" charset="0"/>
                <a:cs typeface="Calibri" panose="020F0502020204030204" pitchFamily="34" charset="0"/>
              </a:rPr>
              <a:t>Bài</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thực</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hành</a:t>
            </a:r>
            <a:endParaRPr lang="en-US" sz="2800" b="1" i="1" dirty="0">
              <a:solidFill>
                <a:srgbClr val="002060"/>
              </a:solidFill>
              <a:latin typeface="Corbel" panose="020B0503020204020204" pitchFamily="34" charset="0"/>
              <a:cs typeface="Calibri" panose="020F0502020204030204" pitchFamily="34" charset="0"/>
            </a:endParaRPr>
          </a:p>
        </p:txBody>
      </p:sp>
      <p:sp>
        <p:nvSpPr>
          <p:cNvPr id="14" name="Rectangle 13"/>
          <p:cNvSpPr/>
          <p:nvPr/>
        </p:nvSpPr>
        <p:spPr>
          <a:xfrm>
            <a:off x="2189903" y="858070"/>
            <a:ext cx="9193530" cy="1569660"/>
          </a:xfrm>
          <a:prstGeom prst="rect">
            <a:avLst/>
          </a:prstGeom>
        </p:spPr>
        <p:txBody>
          <a:bodyPr wrap="square">
            <a:spAutoFit/>
          </a:bodyPr>
          <a:lstStyle/>
          <a:p>
            <a:pPr lvl="0" algn="just"/>
            <a:r>
              <a:rPr lang="vi-VN" sz="2400" b="1" i="1" dirty="0"/>
              <a:t>TH </a:t>
            </a:r>
            <a:r>
              <a:rPr lang="en-US" sz="2400" b="1" i="1" dirty="0" smtClean="0"/>
              <a:t>6</a:t>
            </a:r>
            <a:r>
              <a:rPr lang="vi-VN" sz="2400" b="1" i="1" dirty="0" smtClean="0"/>
              <a:t>.3</a:t>
            </a:r>
            <a:r>
              <a:rPr lang="vi-VN" sz="2400" b="1" i="1" dirty="0"/>
              <a:t>.</a:t>
            </a:r>
            <a:r>
              <a:rPr lang="vi-VN" sz="2400" dirty="0"/>
              <a:t> Trong thư mục htdocs của XAMMP, hãy tạo thư mục mytest. Trong thư mục mytest tạo file index.php. Hãy lập trình trong file index.php, sử dụng phương thức POST để thỏa mãn như hình sau:</a:t>
            </a:r>
            <a:endParaRPr lang="en-US" sz="2400" dirty="0"/>
          </a:p>
        </p:txBody>
      </p:sp>
      <p:pic>
        <p:nvPicPr>
          <p:cNvPr id="15" name="Picture 14"/>
          <p:cNvPicPr/>
          <p:nvPr/>
        </p:nvPicPr>
        <p:blipFill rotWithShape="1">
          <a:blip r:embed="rId2"/>
          <a:srcRect t="3889" r="84036" b="55728"/>
          <a:stretch/>
        </p:blipFill>
        <p:spPr bwMode="auto">
          <a:xfrm>
            <a:off x="4193645" y="2702050"/>
            <a:ext cx="5186045" cy="3553778"/>
          </a:xfrm>
          <a:prstGeom prst="rect">
            <a:avLst/>
          </a:prstGeom>
          <a:ln>
            <a:solidFill>
              <a:schemeClr val="accent1">
                <a:lumMod val="7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58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570" y="2800951"/>
            <a:ext cx="10515600" cy="1325563"/>
          </a:xfrm>
        </p:spPr>
        <p:txBody>
          <a:bodyPr>
            <a:normAutofit/>
          </a:bodyPr>
          <a:lstStyle/>
          <a:p>
            <a:r>
              <a:rPr lang="en-US" sz="4000" b="1" dirty="0" smtClean="0">
                <a:solidFill>
                  <a:schemeClr val="accent4">
                    <a:lumMod val="75000"/>
                  </a:schemeClr>
                </a:solidFill>
                <a:latin typeface="Calibri (Body)"/>
              </a:rPr>
              <a:t>THANKS FOR WATCHING!</a:t>
            </a:r>
            <a:endParaRPr lang="vi-VN" sz="4000" b="1" dirty="0">
              <a:solidFill>
                <a:schemeClr val="accent4">
                  <a:lumMod val="75000"/>
                </a:schemeClr>
              </a:solidFill>
            </a:endParaRPr>
          </a:p>
        </p:txBody>
      </p:sp>
    </p:spTree>
    <p:extLst>
      <p:ext uri="{BB962C8B-B14F-4D97-AF65-F5344CB8AC3E}">
        <p14:creationId xmlns:p14="http://schemas.microsoft.com/office/powerpoint/2010/main" val="4077790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26" y="-141515"/>
            <a:ext cx="10565648" cy="1752599"/>
          </a:xfrm>
        </p:spPr>
        <p:txBody>
          <a:bodyPr/>
          <a:lstStyle/>
          <a:p>
            <a:r>
              <a:rPr lang="en-US" b="1" dirty="0" err="1" smtClean="0">
                <a:solidFill>
                  <a:srgbClr val="002060"/>
                </a:solidFill>
              </a:rPr>
              <a:t>Bài</a:t>
            </a:r>
            <a:r>
              <a:rPr lang="en-US" b="1" dirty="0" smtClean="0">
                <a:solidFill>
                  <a:srgbClr val="002060"/>
                </a:solidFill>
              </a:rPr>
              <a:t> </a:t>
            </a:r>
            <a:r>
              <a:rPr lang="en-US" b="1" dirty="0" smtClean="0">
                <a:solidFill>
                  <a:srgbClr val="002060"/>
                </a:solidFill>
              </a:rPr>
              <a:t>6. </a:t>
            </a:r>
            <a:r>
              <a:rPr lang="en-US" b="1" dirty="0" err="1" smtClean="0">
                <a:solidFill>
                  <a:srgbClr val="002060"/>
                </a:solidFill>
              </a:rPr>
              <a:t>Xử</a:t>
            </a:r>
            <a:r>
              <a:rPr lang="en-US" b="1" dirty="0" smtClean="0">
                <a:solidFill>
                  <a:srgbClr val="002060"/>
                </a:solidFill>
              </a:rPr>
              <a:t> </a:t>
            </a:r>
            <a:r>
              <a:rPr lang="en-US" b="1" dirty="0" err="1" smtClean="0">
                <a:solidFill>
                  <a:srgbClr val="002060"/>
                </a:solidFill>
              </a:rPr>
              <a:t>lý</a:t>
            </a:r>
            <a:r>
              <a:rPr lang="en-US" b="1" dirty="0" smtClean="0">
                <a:solidFill>
                  <a:srgbClr val="002060"/>
                </a:solidFill>
              </a:rPr>
              <a:t> Form</a:t>
            </a:r>
            <a:endParaRPr lang="en-US" b="1" dirty="0">
              <a:solidFill>
                <a:srgbClr val="002060"/>
              </a:solidFill>
            </a:endParaRPr>
          </a:p>
        </p:txBody>
      </p:sp>
      <p:sp>
        <p:nvSpPr>
          <p:cNvPr id="3" name="Content Placeholder 2"/>
          <p:cNvSpPr>
            <a:spLocks noGrp="1"/>
          </p:cNvSpPr>
          <p:nvPr>
            <p:ph idx="1"/>
          </p:nvPr>
        </p:nvSpPr>
        <p:spPr>
          <a:xfrm>
            <a:off x="2028595" y="1393372"/>
            <a:ext cx="10018713" cy="4593771"/>
          </a:xfrm>
        </p:spPr>
        <p:txBody>
          <a:bodyPr>
            <a:normAutofit/>
          </a:bodyPr>
          <a:lstStyle/>
          <a:p>
            <a:pPr marL="0" indent="0">
              <a:buNone/>
            </a:pPr>
            <a:r>
              <a:rPr lang="en-US" b="1" i="1" dirty="0" err="1" smtClean="0">
                <a:latin typeface="Calibri (Body)"/>
              </a:rPr>
              <a:t>Tiết</a:t>
            </a:r>
            <a:r>
              <a:rPr lang="en-US" b="1" i="1" dirty="0" smtClean="0">
                <a:latin typeface="Calibri (Body)"/>
              </a:rPr>
              <a:t> 26-30:</a:t>
            </a:r>
          </a:p>
          <a:p>
            <a:pPr marL="0" indent="0">
              <a:buNone/>
            </a:pPr>
            <a:r>
              <a:rPr lang="en-US" dirty="0" smtClean="0">
                <a:latin typeface="Calibri (Body)"/>
              </a:rPr>
              <a:t>	</a:t>
            </a:r>
            <a:r>
              <a:rPr lang="en-US" dirty="0" smtClean="0">
                <a:latin typeface="Calibri (Body)"/>
              </a:rPr>
              <a:t>6.1. </a:t>
            </a:r>
            <a:r>
              <a:rPr lang="en-US" dirty="0" err="1" smtClean="0">
                <a:latin typeface="Calibri (Body)"/>
              </a:rPr>
              <a:t>Giới</a:t>
            </a:r>
            <a:r>
              <a:rPr lang="en-US" dirty="0" smtClean="0">
                <a:latin typeface="Calibri (Body)"/>
              </a:rPr>
              <a:t> </a:t>
            </a:r>
            <a:r>
              <a:rPr lang="en-US" dirty="0" err="1" smtClean="0">
                <a:latin typeface="Calibri (Body)"/>
              </a:rPr>
              <a:t>thiệu</a:t>
            </a:r>
            <a:endParaRPr lang="en-US" dirty="0" smtClean="0">
              <a:latin typeface="Calibri (Body)"/>
            </a:endParaRPr>
          </a:p>
          <a:p>
            <a:pPr marL="0" indent="0">
              <a:buNone/>
            </a:pPr>
            <a:r>
              <a:rPr lang="en-US" dirty="0">
                <a:latin typeface="Calibri (Body)"/>
              </a:rPr>
              <a:t>	</a:t>
            </a:r>
            <a:r>
              <a:rPr lang="en-US" dirty="0" smtClean="0">
                <a:latin typeface="Calibri (Body)"/>
              </a:rPr>
              <a:t>6.2. </a:t>
            </a:r>
            <a:r>
              <a:rPr lang="en-US" dirty="0" err="1" smtClean="0">
                <a:latin typeface="Calibri (Body)"/>
              </a:rPr>
              <a:t>Phương</a:t>
            </a:r>
            <a:r>
              <a:rPr lang="en-US" dirty="0" smtClean="0">
                <a:latin typeface="Calibri (Body)"/>
              </a:rPr>
              <a:t> </a:t>
            </a:r>
            <a:r>
              <a:rPr lang="en-US" dirty="0" err="1" smtClean="0">
                <a:latin typeface="Calibri (Body)"/>
              </a:rPr>
              <a:t>thức</a:t>
            </a:r>
            <a:r>
              <a:rPr lang="en-US" dirty="0" smtClean="0">
                <a:latin typeface="Calibri (Body)"/>
              </a:rPr>
              <a:t> GET</a:t>
            </a:r>
            <a:endParaRPr lang="en-US" dirty="0">
              <a:latin typeface="Calibri (Body)"/>
            </a:endParaRPr>
          </a:p>
          <a:p>
            <a:pPr marL="0" indent="0">
              <a:buNone/>
            </a:pPr>
            <a:r>
              <a:rPr lang="en-US" dirty="0" smtClean="0">
                <a:latin typeface="Calibri (Body)"/>
              </a:rPr>
              <a:t>	</a:t>
            </a:r>
            <a:r>
              <a:rPr lang="en-US" dirty="0" smtClean="0">
                <a:latin typeface="Calibri (Body)"/>
              </a:rPr>
              <a:t>6.3. </a:t>
            </a:r>
            <a:r>
              <a:rPr lang="en-US" dirty="0" err="1" smtClean="0">
                <a:latin typeface="Calibri (Body)"/>
              </a:rPr>
              <a:t>Phương</a:t>
            </a:r>
            <a:r>
              <a:rPr lang="en-US" dirty="0" smtClean="0">
                <a:latin typeface="Calibri (Body)"/>
              </a:rPr>
              <a:t> </a:t>
            </a:r>
            <a:r>
              <a:rPr lang="en-US" dirty="0" err="1" smtClean="0">
                <a:latin typeface="Calibri (Body)"/>
              </a:rPr>
              <a:t>thức</a:t>
            </a:r>
            <a:r>
              <a:rPr lang="en-US" dirty="0" smtClean="0">
                <a:latin typeface="Calibri (Body)"/>
              </a:rPr>
              <a:t> POST</a:t>
            </a:r>
          </a:p>
          <a:p>
            <a:pPr marL="0" indent="0">
              <a:buNone/>
            </a:pPr>
            <a:endParaRPr lang="en-US" dirty="0" smtClean="0">
              <a:latin typeface="Calibri (Body)"/>
            </a:endParaRPr>
          </a:p>
          <a:p>
            <a:pPr marL="0" indent="0">
              <a:buNone/>
            </a:pPr>
            <a:endParaRPr lang="en-US" dirty="0">
              <a:latin typeface="Calibri (Body)"/>
            </a:endParaRPr>
          </a:p>
          <a:p>
            <a:pPr marL="0" indent="0">
              <a:buNone/>
            </a:pPr>
            <a:endParaRPr lang="vi-VN" dirty="0">
              <a:latin typeface="Calibri (Body)"/>
            </a:endParaRPr>
          </a:p>
          <a:p>
            <a:pPr marL="0" indent="0">
              <a:buNone/>
            </a:pPr>
            <a:endParaRPr lang="vi-VN" dirty="0">
              <a:latin typeface="Calibri (Body)"/>
            </a:endParaRPr>
          </a:p>
        </p:txBody>
      </p:sp>
    </p:spTree>
    <p:extLst>
      <p:ext uri="{BB962C8B-B14F-4D97-AF65-F5344CB8AC3E}">
        <p14:creationId xmlns:p14="http://schemas.microsoft.com/office/powerpoint/2010/main" val="171576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26" y="-141515"/>
            <a:ext cx="10018713" cy="1752599"/>
          </a:xfrm>
        </p:spPr>
        <p:txBody>
          <a:bodyPr/>
          <a:lstStyle/>
          <a:p>
            <a:r>
              <a:rPr lang="en-US" b="1" dirty="0" err="1" smtClean="0">
                <a:solidFill>
                  <a:srgbClr val="002060"/>
                </a:solidFill>
              </a:rPr>
              <a:t>Mục</a:t>
            </a:r>
            <a:r>
              <a:rPr lang="en-US" b="1" dirty="0" smtClean="0">
                <a:solidFill>
                  <a:srgbClr val="002060"/>
                </a:solidFill>
              </a:rPr>
              <a:t> </a:t>
            </a:r>
            <a:r>
              <a:rPr lang="en-US" b="1" dirty="0" err="1" smtClean="0">
                <a:solidFill>
                  <a:srgbClr val="002060"/>
                </a:solidFill>
              </a:rPr>
              <a:t>tiêu</a:t>
            </a:r>
            <a:endParaRPr lang="en-US" b="1" dirty="0">
              <a:solidFill>
                <a:srgbClr val="002060"/>
              </a:solidFill>
            </a:endParaRPr>
          </a:p>
        </p:txBody>
      </p:sp>
      <p:sp>
        <p:nvSpPr>
          <p:cNvPr id="3" name="Content Placeholder 2"/>
          <p:cNvSpPr>
            <a:spLocks noGrp="1"/>
          </p:cNvSpPr>
          <p:nvPr>
            <p:ph idx="1"/>
          </p:nvPr>
        </p:nvSpPr>
        <p:spPr>
          <a:xfrm>
            <a:off x="2028595" y="1393372"/>
            <a:ext cx="10018713" cy="4593771"/>
          </a:xfrm>
        </p:spPr>
        <p:txBody>
          <a:bodyPr>
            <a:normAutofit/>
          </a:bodyPr>
          <a:lstStyle/>
          <a:p>
            <a:pPr marL="0" indent="0">
              <a:buNone/>
            </a:pPr>
            <a:r>
              <a:rPr lang="vi-VN" i="1" dirty="0">
                <a:latin typeface="Calibri (Body)"/>
              </a:rPr>
              <a:t>Học xong bài học này người học có khả năng:</a:t>
            </a:r>
          </a:p>
          <a:p>
            <a:pPr marL="0" indent="0">
              <a:buNone/>
            </a:pPr>
            <a:r>
              <a:rPr lang="vi-VN" b="1" dirty="0">
                <a:latin typeface="Calibri (Body)"/>
              </a:rPr>
              <a:t>1. Về mặt kiến thức: </a:t>
            </a:r>
            <a:r>
              <a:rPr lang="en-US" dirty="0" err="1" smtClean="0">
                <a:latin typeface="Calibri (Body)"/>
              </a:rPr>
              <a:t>Hiểu</a:t>
            </a:r>
            <a:r>
              <a:rPr lang="en-US" dirty="0" smtClean="0">
                <a:latin typeface="Calibri (Body)"/>
              </a:rPr>
              <a:t> </a:t>
            </a:r>
            <a:r>
              <a:rPr lang="en-US" dirty="0" err="1" smtClean="0">
                <a:latin typeface="Calibri (Body)"/>
              </a:rPr>
              <a:t>được</a:t>
            </a:r>
            <a:r>
              <a:rPr lang="en-US" dirty="0" smtClean="0">
                <a:latin typeface="Calibri (Body)"/>
              </a:rPr>
              <a:t> </a:t>
            </a:r>
            <a:r>
              <a:rPr lang="en-US" dirty="0" err="1" smtClean="0">
                <a:latin typeface="Calibri (Body)"/>
              </a:rPr>
              <a:t>phương</a:t>
            </a:r>
            <a:r>
              <a:rPr lang="en-US" dirty="0" smtClean="0">
                <a:latin typeface="Calibri (Body)"/>
              </a:rPr>
              <a:t> </a:t>
            </a:r>
            <a:r>
              <a:rPr lang="en-US" dirty="0" err="1" smtClean="0">
                <a:latin typeface="Calibri (Body)"/>
              </a:rPr>
              <a:t>thức</a:t>
            </a:r>
            <a:r>
              <a:rPr lang="en-US" dirty="0" smtClean="0">
                <a:latin typeface="Calibri (Body)"/>
              </a:rPr>
              <a:t> GET, POST </a:t>
            </a:r>
            <a:r>
              <a:rPr lang="en-US" dirty="0" err="1" smtClean="0">
                <a:latin typeface="Calibri (Body)"/>
              </a:rPr>
              <a:t>trong</a:t>
            </a:r>
            <a:r>
              <a:rPr lang="en-US" dirty="0" smtClean="0">
                <a:latin typeface="Calibri (Body)"/>
              </a:rPr>
              <a:t> Form</a:t>
            </a:r>
            <a:r>
              <a:rPr lang="vi-VN" dirty="0" smtClean="0">
                <a:latin typeface="Calibri (Body)"/>
              </a:rPr>
              <a:t>.</a:t>
            </a:r>
            <a:endParaRPr lang="vi-VN" dirty="0">
              <a:latin typeface="Calibri (Body)"/>
            </a:endParaRPr>
          </a:p>
          <a:p>
            <a:pPr marL="0" indent="0">
              <a:buNone/>
            </a:pPr>
            <a:r>
              <a:rPr lang="vi-VN" b="1" dirty="0">
                <a:latin typeface="Calibri (Body)"/>
              </a:rPr>
              <a:t>2. Về mặt kỹ năng:</a:t>
            </a:r>
            <a:r>
              <a:rPr lang="vi-VN" dirty="0">
                <a:latin typeface="Calibri (Body)"/>
              </a:rPr>
              <a:t> </a:t>
            </a:r>
            <a:r>
              <a:rPr lang="en-US" dirty="0" err="1" smtClean="0">
                <a:latin typeface="Calibri (Body)"/>
              </a:rPr>
              <a:t>Thực</a:t>
            </a:r>
            <a:r>
              <a:rPr lang="en-US" dirty="0" smtClean="0">
                <a:latin typeface="Calibri (Body)"/>
              </a:rPr>
              <a:t> </a:t>
            </a:r>
            <a:r>
              <a:rPr lang="en-US" dirty="0" err="1" smtClean="0">
                <a:latin typeface="Calibri (Body)"/>
              </a:rPr>
              <a:t>hiện</a:t>
            </a:r>
            <a:r>
              <a:rPr lang="en-US" dirty="0" smtClean="0">
                <a:latin typeface="Calibri (Body)"/>
              </a:rPr>
              <a:t> </a:t>
            </a:r>
            <a:r>
              <a:rPr lang="en-US" dirty="0" err="1" smtClean="0">
                <a:latin typeface="Calibri (Body)"/>
              </a:rPr>
              <a:t>được</a:t>
            </a:r>
            <a:r>
              <a:rPr lang="en-US" dirty="0" smtClean="0">
                <a:latin typeface="Calibri (Body)"/>
              </a:rPr>
              <a:t> </a:t>
            </a:r>
            <a:r>
              <a:rPr lang="en-US" dirty="0" err="1" smtClean="0">
                <a:latin typeface="Calibri (Body)"/>
              </a:rPr>
              <a:t>các</a:t>
            </a:r>
            <a:r>
              <a:rPr lang="en-US" dirty="0" smtClean="0">
                <a:latin typeface="Calibri (Body)"/>
              </a:rPr>
              <a:t> </a:t>
            </a:r>
            <a:r>
              <a:rPr lang="en-US" dirty="0" err="1" smtClean="0">
                <a:latin typeface="Calibri (Body)"/>
              </a:rPr>
              <a:t>bài</a:t>
            </a:r>
            <a:r>
              <a:rPr lang="en-US" dirty="0" smtClean="0">
                <a:latin typeface="Calibri (Body)"/>
              </a:rPr>
              <a:t> </a:t>
            </a:r>
            <a:r>
              <a:rPr lang="en-US" dirty="0" err="1" smtClean="0">
                <a:latin typeface="Calibri (Body)"/>
              </a:rPr>
              <a:t>toán</a:t>
            </a:r>
            <a:r>
              <a:rPr lang="en-US" dirty="0" smtClean="0">
                <a:latin typeface="Calibri (Body)"/>
              </a:rPr>
              <a:t> </a:t>
            </a:r>
            <a:r>
              <a:rPr lang="en-US" dirty="0" err="1" smtClean="0">
                <a:latin typeface="Calibri (Body)"/>
              </a:rPr>
              <a:t>sử</a:t>
            </a:r>
            <a:r>
              <a:rPr lang="en-US" dirty="0" smtClean="0">
                <a:latin typeface="Calibri (Body)"/>
              </a:rPr>
              <a:t> </a:t>
            </a:r>
            <a:r>
              <a:rPr lang="en-US" dirty="0" err="1" smtClean="0">
                <a:latin typeface="Calibri (Body)"/>
              </a:rPr>
              <a:t>dụng</a:t>
            </a:r>
            <a:r>
              <a:rPr lang="en-US" dirty="0" smtClean="0">
                <a:latin typeface="Calibri (Body)"/>
              </a:rPr>
              <a:t> GET, POST</a:t>
            </a:r>
            <a:r>
              <a:rPr lang="vi-VN" dirty="0" smtClean="0">
                <a:latin typeface="Calibri (Body)"/>
              </a:rPr>
              <a:t>.</a:t>
            </a:r>
            <a:endParaRPr lang="vi-VN" dirty="0">
              <a:latin typeface="Calibri (Body)"/>
            </a:endParaRPr>
          </a:p>
          <a:p>
            <a:pPr marL="0" indent="0">
              <a:buNone/>
            </a:pPr>
            <a:r>
              <a:rPr lang="vi-VN" b="1" dirty="0">
                <a:latin typeface="Calibri (Body)"/>
              </a:rPr>
              <a:t>3. Về thái độ: </a:t>
            </a:r>
            <a:r>
              <a:rPr lang="vi-VN" dirty="0">
                <a:latin typeface="Calibri (Body)"/>
              </a:rPr>
              <a:t>phải nghiêm túc trong học tập, chú ý nghe giảng, làm các nhiệm vụ được giáo viên phân công.</a:t>
            </a:r>
          </a:p>
        </p:txBody>
      </p:sp>
    </p:spTree>
    <p:extLst>
      <p:ext uri="{BB962C8B-B14F-4D97-AF65-F5344CB8AC3E}">
        <p14:creationId xmlns:p14="http://schemas.microsoft.com/office/powerpoint/2010/main" val="28274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26" y="-141515"/>
            <a:ext cx="10018713" cy="1752599"/>
          </a:xfrm>
        </p:spPr>
        <p:txBody>
          <a:bodyPr/>
          <a:lstStyle/>
          <a:p>
            <a:r>
              <a:rPr lang="en-US" b="1" dirty="0" err="1" smtClean="0">
                <a:solidFill>
                  <a:srgbClr val="002060"/>
                </a:solidFill>
              </a:rPr>
              <a:t>Đồ</a:t>
            </a:r>
            <a:r>
              <a:rPr lang="en-US" b="1" dirty="0" smtClean="0">
                <a:solidFill>
                  <a:srgbClr val="002060"/>
                </a:solidFill>
              </a:rPr>
              <a:t> </a:t>
            </a:r>
            <a:r>
              <a:rPr lang="en-US" b="1" dirty="0" err="1" smtClean="0">
                <a:solidFill>
                  <a:srgbClr val="002060"/>
                </a:solidFill>
              </a:rPr>
              <a:t>dùng</a:t>
            </a:r>
            <a:r>
              <a:rPr lang="en-US" b="1" dirty="0" smtClean="0">
                <a:solidFill>
                  <a:srgbClr val="002060"/>
                </a:solidFill>
              </a:rPr>
              <a:t> </a:t>
            </a:r>
            <a:r>
              <a:rPr lang="en-US" b="1" dirty="0" err="1" smtClean="0">
                <a:solidFill>
                  <a:srgbClr val="002060"/>
                </a:solidFill>
              </a:rPr>
              <a:t>và</a:t>
            </a:r>
            <a:r>
              <a:rPr lang="en-US" b="1" dirty="0" smtClean="0">
                <a:solidFill>
                  <a:srgbClr val="002060"/>
                </a:solidFill>
              </a:rPr>
              <a:t> </a:t>
            </a:r>
            <a:r>
              <a:rPr lang="en-US" b="1" dirty="0" err="1" smtClean="0">
                <a:solidFill>
                  <a:srgbClr val="002060"/>
                </a:solidFill>
              </a:rPr>
              <a:t>trang</a:t>
            </a:r>
            <a:r>
              <a:rPr lang="en-US" b="1" dirty="0" smtClean="0">
                <a:solidFill>
                  <a:srgbClr val="002060"/>
                </a:solidFill>
              </a:rPr>
              <a:t> </a:t>
            </a:r>
            <a:r>
              <a:rPr lang="en-US" b="1" dirty="0" err="1" smtClean="0">
                <a:solidFill>
                  <a:srgbClr val="002060"/>
                </a:solidFill>
              </a:rPr>
              <a:t>thiết</a:t>
            </a:r>
            <a:r>
              <a:rPr lang="en-US" b="1" dirty="0" smtClean="0">
                <a:solidFill>
                  <a:srgbClr val="002060"/>
                </a:solidFill>
              </a:rPr>
              <a:t> </a:t>
            </a:r>
            <a:r>
              <a:rPr lang="en-US" b="1" dirty="0" err="1" smtClean="0">
                <a:solidFill>
                  <a:srgbClr val="002060"/>
                </a:solidFill>
              </a:rPr>
              <a:t>bị</a:t>
            </a:r>
            <a:r>
              <a:rPr lang="en-US" b="1" dirty="0" smtClean="0">
                <a:solidFill>
                  <a:srgbClr val="002060"/>
                </a:solidFill>
              </a:rPr>
              <a:t> </a:t>
            </a:r>
            <a:r>
              <a:rPr lang="en-US" b="1" dirty="0" err="1" smtClean="0">
                <a:solidFill>
                  <a:srgbClr val="002060"/>
                </a:solidFill>
              </a:rPr>
              <a:t>dạy</a:t>
            </a:r>
            <a:r>
              <a:rPr lang="en-US" b="1" dirty="0" smtClean="0">
                <a:solidFill>
                  <a:srgbClr val="002060"/>
                </a:solidFill>
              </a:rPr>
              <a:t> </a:t>
            </a:r>
            <a:r>
              <a:rPr lang="en-US" b="1" dirty="0" err="1" smtClean="0">
                <a:solidFill>
                  <a:srgbClr val="002060"/>
                </a:solidFill>
              </a:rPr>
              <a:t>học</a:t>
            </a:r>
            <a:endParaRPr lang="en-US" b="1" dirty="0">
              <a:solidFill>
                <a:srgbClr val="002060"/>
              </a:solidFill>
            </a:endParaRPr>
          </a:p>
        </p:txBody>
      </p:sp>
      <p:sp>
        <p:nvSpPr>
          <p:cNvPr id="3" name="Content Placeholder 2"/>
          <p:cNvSpPr>
            <a:spLocks noGrp="1"/>
          </p:cNvSpPr>
          <p:nvPr>
            <p:ph idx="1"/>
          </p:nvPr>
        </p:nvSpPr>
        <p:spPr>
          <a:xfrm>
            <a:off x="2028595" y="1393373"/>
            <a:ext cx="10018713" cy="3483428"/>
          </a:xfrm>
        </p:spPr>
        <p:txBody>
          <a:bodyPr>
            <a:normAutofit/>
          </a:bodyPr>
          <a:lstStyle/>
          <a:p>
            <a:pPr marL="0" indent="0">
              <a:buNone/>
            </a:pPr>
            <a:r>
              <a:rPr lang="en-US" dirty="0">
                <a:latin typeface="Calibri (Body)"/>
              </a:rPr>
              <a:t>- </a:t>
            </a:r>
            <a:r>
              <a:rPr lang="vi-VN" dirty="0">
                <a:latin typeface="Calibri (Body)"/>
              </a:rPr>
              <a:t>Giáo trình </a:t>
            </a:r>
            <a:r>
              <a:rPr lang="en-US" dirty="0" err="1" smtClean="0">
                <a:latin typeface="Calibri (Body)"/>
              </a:rPr>
              <a:t>Lập</a:t>
            </a:r>
            <a:r>
              <a:rPr lang="en-US" dirty="0" smtClean="0">
                <a:latin typeface="Calibri (Body)"/>
              </a:rPr>
              <a:t> </a:t>
            </a:r>
            <a:r>
              <a:rPr lang="en-US" dirty="0" err="1" smtClean="0">
                <a:latin typeface="Calibri (Body)"/>
              </a:rPr>
              <a:t>trình</a:t>
            </a:r>
            <a:r>
              <a:rPr lang="en-US" dirty="0" smtClean="0">
                <a:latin typeface="Calibri (Body)"/>
              </a:rPr>
              <a:t> </a:t>
            </a:r>
            <a:r>
              <a:rPr lang="en-US" dirty="0" err="1" smtClean="0">
                <a:latin typeface="Calibri (Body)"/>
              </a:rPr>
              <a:t>lập</a:t>
            </a:r>
            <a:r>
              <a:rPr lang="en-US" dirty="0" smtClean="0">
                <a:latin typeface="Calibri (Body)"/>
              </a:rPr>
              <a:t> </a:t>
            </a:r>
            <a:r>
              <a:rPr lang="en-US" dirty="0" err="1" smtClean="0">
                <a:latin typeface="Calibri (Body)"/>
              </a:rPr>
              <a:t>trình</a:t>
            </a:r>
            <a:r>
              <a:rPr lang="en-US" dirty="0" smtClean="0">
                <a:latin typeface="Calibri (Body)"/>
              </a:rPr>
              <a:t> Web </a:t>
            </a:r>
            <a:r>
              <a:rPr lang="en-US" dirty="0" err="1" smtClean="0">
                <a:latin typeface="Calibri (Body)"/>
              </a:rPr>
              <a:t>cơ</a:t>
            </a:r>
            <a:r>
              <a:rPr lang="en-US" dirty="0" smtClean="0">
                <a:latin typeface="Calibri (Body)"/>
              </a:rPr>
              <a:t> </a:t>
            </a:r>
            <a:r>
              <a:rPr lang="en-US" dirty="0" err="1" smtClean="0">
                <a:latin typeface="Calibri (Body)"/>
              </a:rPr>
              <a:t>bản</a:t>
            </a:r>
            <a:endParaRPr lang="vi-VN" dirty="0">
              <a:latin typeface="Calibri (Body)"/>
            </a:endParaRPr>
          </a:p>
          <a:p>
            <a:pPr marL="0" indent="0">
              <a:buNone/>
            </a:pPr>
            <a:r>
              <a:rPr lang="en-US" dirty="0" smtClean="0">
                <a:latin typeface="Calibri (Body)"/>
              </a:rPr>
              <a:t>- </a:t>
            </a:r>
            <a:r>
              <a:rPr lang="vi-VN" dirty="0" smtClean="0">
                <a:latin typeface="Calibri (Body)"/>
              </a:rPr>
              <a:t>Phòng </a:t>
            </a:r>
            <a:r>
              <a:rPr lang="vi-VN" dirty="0">
                <a:latin typeface="Calibri (Body)"/>
              </a:rPr>
              <a:t>máy tính cài đặt </a:t>
            </a:r>
            <a:r>
              <a:rPr lang="en-US" dirty="0" smtClean="0">
                <a:latin typeface="Calibri (Body)"/>
              </a:rPr>
              <a:t>XAMPP, </a:t>
            </a:r>
            <a:r>
              <a:rPr lang="en-US" dirty="0" err="1" smtClean="0">
                <a:latin typeface="Calibri (Body)"/>
              </a:rPr>
              <a:t>phần</a:t>
            </a:r>
            <a:r>
              <a:rPr lang="en-US" dirty="0" smtClean="0">
                <a:latin typeface="Calibri (Body)"/>
              </a:rPr>
              <a:t> </a:t>
            </a:r>
            <a:r>
              <a:rPr lang="en-US" dirty="0" err="1" smtClean="0">
                <a:latin typeface="Calibri (Body)"/>
              </a:rPr>
              <a:t>mềm</a:t>
            </a:r>
            <a:r>
              <a:rPr lang="en-US" dirty="0" smtClean="0">
                <a:latin typeface="Calibri (Body)"/>
              </a:rPr>
              <a:t> VS Code</a:t>
            </a:r>
          </a:p>
          <a:p>
            <a:pPr marL="0" indent="0">
              <a:buNone/>
            </a:pPr>
            <a:r>
              <a:rPr lang="en-US" dirty="0" smtClean="0">
                <a:latin typeface="Calibri (Body)"/>
              </a:rPr>
              <a:t>- </a:t>
            </a:r>
            <a:r>
              <a:rPr lang="en-US" dirty="0" err="1" smtClean="0">
                <a:latin typeface="Calibri (Body)"/>
              </a:rPr>
              <a:t>Mạng</a:t>
            </a:r>
            <a:r>
              <a:rPr lang="en-US" dirty="0" smtClean="0">
                <a:latin typeface="Calibri (Body)"/>
              </a:rPr>
              <a:t>, </a:t>
            </a:r>
            <a:r>
              <a:rPr lang="en-US" dirty="0" err="1" smtClean="0">
                <a:latin typeface="Calibri (Body)"/>
              </a:rPr>
              <a:t>các</a:t>
            </a:r>
            <a:r>
              <a:rPr lang="en-US" dirty="0" smtClean="0">
                <a:latin typeface="Calibri (Body)"/>
              </a:rPr>
              <a:t> </a:t>
            </a:r>
            <a:r>
              <a:rPr lang="en-US" dirty="0" err="1" smtClean="0">
                <a:latin typeface="Calibri (Body)"/>
              </a:rPr>
              <a:t>ứng</a:t>
            </a:r>
            <a:r>
              <a:rPr lang="en-US" dirty="0" smtClean="0">
                <a:latin typeface="Calibri (Body)"/>
              </a:rPr>
              <a:t> </a:t>
            </a:r>
            <a:r>
              <a:rPr lang="en-US" dirty="0" err="1" smtClean="0">
                <a:latin typeface="Calibri (Body)"/>
              </a:rPr>
              <a:t>dụng</a:t>
            </a:r>
            <a:r>
              <a:rPr lang="en-US" dirty="0" smtClean="0">
                <a:latin typeface="Calibri (Body)"/>
              </a:rPr>
              <a:t> </a:t>
            </a:r>
            <a:r>
              <a:rPr lang="en-US" dirty="0" err="1" smtClean="0">
                <a:latin typeface="Calibri (Body)"/>
              </a:rPr>
              <a:t>làm</a:t>
            </a:r>
            <a:r>
              <a:rPr lang="en-US" dirty="0" smtClean="0">
                <a:latin typeface="Calibri (Body)"/>
              </a:rPr>
              <a:t> </a:t>
            </a:r>
            <a:r>
              <a:rPr lang="en-US" dirty="0" err="1" smtClean="0">
                <a:latin typeface="Calibri (Body)"/>
              </a:rPr>
              <a:t>việc</a:t>
            </a:r>
            <a:r>
              <a:rPr lang="en-US" dirty="0" smtClean="0">
                <a:latin typeface="Calibri (Body)"/>
              </a:rPr>
              <a:t> </a:t>
            </a:r>
            <a:r>
              <a:rPr lang="en-US" dirty="0" err="1" smtClean="0">
                <a:latin typeface="Calibri (Body)"/>
              </a:rPr>
              <a:t>nhóm</a:t>
            </a:r>
            <a:r>
              <a:rPr lang="en-US" dirty="0" smtClean="0">
                <a:latin typeface="Calibri (Body)"/>
              </a:rPr>
              <a:t> (</a:t>
            </a:r>
            <a:r>
              <a:rPr lang="en-US" dirty="0" err="1" smtClean="0">
                <a:latin typeface="Calibri (Body)"/>
              </a:rPr>
              <a:t>Padlet</a:t>
            </a:r>
            <a:r>
              <a:rPr lang="en-US" dirty="0" smtClean="0">
                <a:latin typeface="Calibri (Body)"/>
              </a:rPr>
              <a:t>, </a:t>
            </a:r>
            <a:r>
              <a:rPr lang="en-US" dirty="0" err="1" smtClean="0">
                <a:latin typeface="Calibri (Body)"/>
              </a:rPr>
              <a:t>Zalo</a:t>
            </a:r>
            <a:r>
              <a:rPr lang="en-US" dirty="0" smtClean="0">
                <a:latin typeface="Calibri (Body)"/>
              </a:rPr>
              <a:t>, FB), website </a:t>
            </a:r>
            <a:r>
              <a:rPr lang="en-US" dirty="0" err="1" smtClean="0">
                <a:latin typeface="Calibri (Body)"/>
              </a:rPr>
              <a:t>làm</a:t>
            </a:r>
            <a:r>
              <a:rPr lang="en-US" dirty="0" smtClean="0">
                <a:latin typeface="Calibri (Body)"/>
              </a:rPr>
              <a:t> </a:t>
            </a:r>
            <a:r>
              <a:rPr lang="en-US" dirty="0" err="1" smtClean="0">
                <a:latin typeface="Calibri (Body)"/>
              </a:rPr>
              <a:t>bài</a:t>
            </a:r>
            <a:r>
              <a:rPr lang="en-US" dirty="0" smtClean="0">
                <a:latin typeface="Calibri (Body)"/>
              </a:rPr>
              <a:t> </a:t>
            </a:r>
            <a:r>
              <a:rPr lang="en-US" dirty="0" err="1" smtClean="0">
                <a:latin typeface="Calibri (Body)"/>
              </a:rPr>
              <a:t>tập</a:t>
            </a:r>
            <a:r>
              <a:rPr lang="en-US" dirty="0" smtClean="0">
                <a:latin typeface="Calibri (Body)"/>
              </a:rPr>
              <a:t> </a:t>
            </a:r>
            <a:r>
              <a:rPr lang="en-US" dirty="0" err="1" smtClean="0">
                <a:latin typeface="Calibri (Body)"/>
              </a:rPr>
              <a:t>trực</a:t>
            </a:r>
            <a:r>
              <a:rPr lang="en-US" dirty="0" smtClean="0">
                <a:latin typeface="Calibri (Body)"/>
              </a:rPr>
              <a:t> </a:t>
            </a:r>
            <a:r>
              <a:rPr lang="en-US" dirty="0" err="1" smtClean="0">
                <a:latin typeface="Calibri (Body)"/>
              </a:rPr>
              <a:t>tuyến</a:t>
            </a:r>
            <a:r>
              <a:rPr lang="en-US" dirty="0" smtClean="0">
                <a:latin typeface="Calibri (Body)"/>
              </a:rPr>
              <a:t> (H5P.org)</a:t>
            </a:r>
            <a:endParaRPr lang="vi-VN" dirty="0">
              <a:latin typeface="Calibri (Body)"/>
            </a:endParaRPr>
          </a:p>
          <a:p>
            <a:pPr marL="0" indent="0">
              <a:buNone/>
            </a:pPr>
            <a:r>
              <a:rPr lang="en-US" dirty="0" smtClean="0">
                <a:latin typeface="Calibri (Body)"/>
              </a:rPr>
              <a:t>- </a:t>
            </a:r>
            <a:r>
              <a:rPr lang="vi-VN" dirty="0" smtClean="0">
                <a:latin typeface="Calibri (Body)"/>
              </a:rPr>
              <a:t>Máy </a:t>
            </a:r>
            <a:r>
              <a:rPr lang="vi-VN" dirty="0">
                <a:latin typeface="Calibri (Body)"/>
              </a:rPr>
              <a:t>chiếu, </a:t>
            </a:r>
            <a:r>
              <a:rPr lang="vi-VN" dirty="0" smtClean="0">
                <a:latin typeface="Calibri (Body)"/>
              </a:rPr>
              <a:t>bảng</a:t>
            </a:r>
            <a:r>
              <a:rPr lang="en-US" dirty="0" smtClean="0">
                <a:latin typeface="Calibri (Body)"/>
              </a:rPr>
              <a:t>, </a:t>
            </a:r>
            <a:r>
              <a:rPr lang="en-US" dirty="0" err="1" smtClean="0">
                <a:latin typeface="Calibri (Body)"/>
              </a:rPr>
              <a:t>bút</a:t>
            </a:r>
            <a:r>
              <a:rPr lang="en-US" dirty="0" smtClean="0">
                <a:latin typeface="Calibri (Body)"/>
              </a:rPr>
              <a:t> </a:t>
            </a:r>
            <a:r>
              <a:rPr lang="en-US" dirty="0" err="1" smtClean="0">
                <a:latin typeface="Calibri (Body)"/>
              </a:rPr>
              <a:t>viết</a:t>
            </a:r>
            <a:r>
              <a:rPr lang="en-US" dirty="0" smtClean="0">
                <a:latin typeface="Calibri (Body)"/>
              </a:rPr>
              <a:t> </a:t>
            </a:r>
            <a:r>
              <a:rPr lang="en-US" dirty="0" err="1" smtClean="0">
                <a:latin typeface="Calibri (Body)"/>
              </a:rPr>
              <a:t>bảng</a:t>
            </a:r>
            <a:endParaRPr lang="vi-VN" dirty="0">
              <a:latin typeface="Calibri (Body)"/>
            </a:endParaRPr>
          </a:p>
        </p:txBody>
      </p:sp>
    </p:spTree>
    <p:extLst>
      <p:ext uri="{BB962C8B-B14F-4D97-AF65-F5344CB8AC3E}">
        <p14:creationId xmlns:p14="http://schemas.microsoft.com/office/powerpoint/2010/main" val="86051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5543" y="1232447"/>
            <a:ext cx="9889859" cy="4430527"/>
          </a:xfrm>
        </p:spPr>
        <p:txBody>
          <a:bodyPr>
            <a:normAutofit/>
          </a:bodyPr>
          <a:lstStyle/>
          <a:p>
            <a:pPr marL="0" marR="5080" indent="0" algn="just">
              <a:lnSpc>
                <a:spcPct val="150000"/>
              </a:lnSpc>
              <a:buClr>
                <a:srgbClr val="001F5F"/>
              </a:buClr>
              <a:buSzPct val="80357"/>
              <a:buNone/>
              <a:tabLst>
                <a:tab pos="360680" algn="l"/>
              </a:tabLst>
            </a:pPr>
            <a:r>
              <a:rPr lang="en-US" dirty="0" smtClean="0"/>
              <a:t>	</a:t>
            </a:r>
            <a:r>
              <a:rPr lang="vi-VN" dirty="0" smtClean="0"/>
              <a:t>Bộ </a:t>
            </a:r>
            <a:r>
              <a:rPr lang="vi-VN" dirty="0"/>
              <a:t>mã nguồn web viết bằng PHP được đưa lên host và đó chính là Server, còn khi ta truy cập sử dụng website thì website đang truy cập chính là một Client. Khi đăng nhập hay đăng ký tài khoản, hoặc là đăng comment thì dữ liệu sẽ được gửi từ client lên Server, vậy làm sao để Server nhận được những thông tin này? Server sẽ nhận được thông qua hai phương thức POST và GET.</a:t>
            </a:r>
            <a:endParaRPr lang="en-US" i="1" dirty="0"/>
          </a:p>
        </p:txBody>
      </p:sp>
      <p:sp>
        <p:nvSpPr>
          <p:cNvPr id="2" name="Title 1"/>
          <p:cNvSpPr>
            <a:spLocks noGrp="1"/>
          </p:cNvSpPr>
          <p:nvPr>
            <p:ph type="title"/>
          </p:nvPr>
        </p:nvSpPr>
        <p:spPr>
          <a:xfrm>
            <a:off x="1461057" y="120621"/>
            <a:ext cx="10598832" cy="976660"/>
          </a:xfrm>
        </p:spPr>
        <p:txBody>
          <a:bodyPr>
            <a:normAutofit/>
          </a:bodyPr>
          <a:lstStyle/>
          <a:p>
            <a:pPr algn="l">
              <a:lnSpc>
                <a:spcPct val="150000"/>
              </a:lnSpc>
            </a:pPr>
            <a:r>
              <a:rPr lang="en-US" sz="2800" b="1" i="1" dirty="0">
                <a:solidFill>
                  <a:srgbClr val="002060"/>
                </a:solidFill>
                <a:latin typeface="Corbel" panose="020B0503020204020204" pitchFamily="34" charset="0"/>
                <a:cs typeface="Calibri" panose="020F0502020204030204" pitchFamily="34" charset="0"/>
              </a:rPr>
              <a:t>6</a:t>
            </a:r>
            <a:r>
              <a:rPr lang="en-US" sz="2800" b="1" i="1" dirty="0" smtClean="0">
                <a:solidFill>
                  <a:srgbClr val="002060"/>
                </a:solidFill>
                <a:latin typeface="Corbel" panose="020B0503020204020204" pitchFamily="34" charset="0"/>
                <a:cs typeface="Calibri" panose="020F0502020204030204" pitchFamily="34" charset="0"/>
              </a:rPr>
              <a:t>.1</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Giới</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thiệu</a:t>
            </a:r>
            <a:endParaRPr lang="en-US" sz="2800" b="1" i="1" dirty="0">
              <a:solidFill>
                <a:srgbClr val="002060"/>
              </a:solidFill>
              <a:latin typeface="Corbel" panose="020B0503020204020204" pitchFamily="34" charset="0"/>
              <a:cs typeface="Calibri" panose="020F0502020204030204" pitchFamily="34" charset="0"/>
            </a:endParaRPr>
          </a:p>
        </p:txBody>
      </p:sp>
    </p:spTree>
    <p:extLst>
      <p:ext uri="{BB962C8B-B14F-4D97-AF65-F5344CB8AC3E}">
        <p14:creationId xmlns:p14="http://schemas.microsoft.com/office/powerpoint/2010/main" val="276239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57" y="120621"/>
            <a:ext cx="10598832" cy="976660"/>
          </a:xfrm>
        </p:spPr>
        <p:txBody>
          <a:bodyPr>
            <a:normAutofit/>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6</a:t>
            </a:r>
            <a:r>
              <a:rPr lang="en-US" sz="2800" b="1" i="1" dirty="0" smtClean="0">
                <a:solidFill>
                  <a:srgbClr val="002060"/>
                </a:solidFill>
                <a:latin typeface="Corbel" panose="020B0503020204020204" pitchFamily="34" charset="0"/>
                <a:cs typeface="Calibri" panose="020F0502020204030204" pitchFamily="34" charset="0"/>
              </a:rPr>
              <a:t>.2. </a:t>
            </a:r>
            <a:r>
              <a:rPr lang="en-US" sz="2800" b="1" i="1" dirty="0" err="1" smtClean="0">
                <a:solidFill>
                  <a:srgbClr val="002060"/>
                </a:solidFill>
                <a:latin typeface="Corbel" panose="020B0503020204020204" pitchFamily="34" charset="0"/>
                <a:cs typeface="Calibri" panose="020F0502020204030204" pitchFamily="34" charset="0"/>
              </a:rPr>
              <a:t>Phươn</a:t>
            </a:r>
            <a:r>
              <a:rPr lang="en-US" sz="2800" b="1" i="1" dirty="0" err="1" smtClean="0">
                <a:solidFill>
                  <a:srgbClr val="002060"/>
                </a:solidFill>
                <a:latin typeface="Corbel" panose="020B0503020204020204" pitchFamily="34" charset="0"/>
                <a:cs typeface="Calibri" panose="020F0502020204030204" pitchFamily="34" charset="0"/>
              </a:rPr>
              <a:t>g</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thức</a:t>
            </a:r>
            <a:r>
              <a:rPr lang="en-US" sz="2800" b="1" i="1" dirty="0" smtClean="0">
                <a:solidFill>
                  <a:srgbClr val="002060"/>
                </a:solidFill>
                <a:latin typeface="Corbel" panose="020B0503020204020204" pitchFamily="34" charset="0"/>
                <a:cs typeface="Calibri" panose="020F0502020204030204" pitchFamily="34" charset="0"/>
              </a:rPr>
              <a:t> GET</a:t>
            </a:r>
            <a:endParaRPr lang="en-US" sz="2800" b="1" i="1" dirty="0">
              <a:solidFill>
                <a:srgbClr val="002060"/>
              </a:solidFill>
              <a:latin typeface="Corbel" panose="020B0503020204020204" pitchFamily="34" charset="0"/>
              <a:cs typeface="Calibri" panose="020F0502020204030204" pitchFamily="34" charset="0"/>
            </a:endParaRPr>
          </a:p>
        </p:txBody>
      </p:sp>
      <p:sp>
        <p:nvSpPr>
          <p:cNvPr id="5" name="object 3"/>
          <p:cNvSpPr txBox="1"/>
          <p:nvPr/>
        </p:nvSpPr>
        <p:spPr>
          <a:xfrm>
            <a:off x="1385382" y="1445119"/>
            <a:ext cx="10209549" cy="2954655"/>
          </a:xfrm>
          <a:prstGeom prst="rect">
            <a:avLst/>
          </a:prstGeom>
        </p:spPr>
        <p:txBody>
          <a:bodyPr vert="horz" wrap="square" lIns="0" tIns="0" rIns="0" bIns="0" rtlCol="0">
            <a:spAutoFit/>
          </a:bodyPr>
          <a:lstStyle/>
          <a:p>
            <a:pPr algn="just"/>
            <a:r>
              <a:rPr lang="en-US" sz="2400" dirty="0" smtClean="0"/>
              <a:t>	</a:t>
            </a:r>
            <a:r>
              <a:rPr lang="vi-VN" sz="2400" dirty="0" smtClean="0"/>
              <a:t>Tất </a:t>
            </a:r>
            <a:r>
              <a:rPr lang="vi-VN" sz="2400" dirty="0"/>
              <a:t>cả các dữ liệu mà Client gửi lên bằng phương thức GET đều được lưu trong một biến toàn cục mà PHP tự tạo ra đó là biến $_GET, biến này là kiểu mảng kết hợp lưu trữ danh sách dữ liệu từ client gửi lên theo quy luật key =&gt; value. </a:t>
            </a:r>
            <a:endParaRPr lang="vi-VN" sz="2400" dirty="0" smtClean="0"/>
          </a:p>
          <a:p>
            <a:pPr algn="just"/>
            <a:endParaRPr lang="vi-VN" sz="2400" dirty="0" smtClean="0"/>
          </a:p>
          <a:p>
            <a:pPr algn="just"/>
            <a:r>
              <a:rPr lang="vi-VN" sz="2400" dirty="0" smtClean="0"/>
              <a:t>Chẳng hạn </a:t>
            </a:r>
            <a:r>
              <a:rPr lang="vi-VN" sz="2400" dirty="0"/>
              <a:t>với URL </a:t>
            </a:r>
            <a:endParaRPr lang="vi-VN" sz="2400" dirty="0" smtClean="0"/>
          </a:p>
          <a:p>
            <a:pPr algn="just"/>
            <a:r>
              <a:rPr lang="en-US" sz="2400" dirty="0" smtClean="0"/>
              <a:t>	</a:t>
            </a:r>
            <a:r>
              <a:rPr lang="vi-VN" sz="2400" dirty="0" smtClean="0"/>
              <a:t>http</a:t>
            </a:r>
            <a:r>
              <a:rPr lang="vi-VN" sz="2400" dirty="0"/>
              <a:t>://localhost:8081/mytest/index.php?</a:t>
            </a:r>
            <a:r>
              <a:rPr lang="vi-VN" sz="2400" b="1" dirty="0"/>
              <a:t>name=Teo&amp;age=11</a:t>
            </a:r>
            <a:r>
              <a:rPr lang="vi-VN" sz="2400" dirty="0"/>
              <a:t> </a:t>
            </a:r>
            <a:endParaRPr lang="vi-VN" sz="2400" dirty="0" smtClean="0"/>
          </a:p>
          <a:p>
            <a:pPr algn="just"/>
            <a:r>
              <a:rPr lang="vi-VN" sz="2400" dirty="0" smtClean="0"/>
              <a:t>thì </a:t>
            </a:r>
            <a:r>
              <a:rPr lang="vi-VN" sz="2400" dirty="0"/>
              <a:t>dữ liệu sẽ được lưu trong biến $_GET dưới dạng:</a:t>
            </a:r>
            <a:endParaRPr lang="en-US" sz="2400" dirty="0"/>
          </a:p>
        </p:txBody>
      </p:sp>
      <p:sp>
        <p:nvSpPr>
          <p:cNvPr id="6" name="Rectangle 5"/>
          <p:cNvSpPr/>
          <p:nvPr/>
        </p:nvSpPr>
        <p:spPr>
          <a:xfrm>
            <a:off x="1680875" y="872654"/>
            <a:ext cx="3215880" cy="523220"/>
          </a:xfrm>
          <a:prstGeom prst="rect">
            <a:avLst/>
          </a:prstGeom>
        </p:spPr>
        <p:txBody>
          <a:bodyPr wrap="none">
            <a:spAutoFit/>
          </a:bodyPr>
          <a:lstStyle/>
          <a:p>
            <a:r>
              <a:rPr lang="vi-VN" sz="2800" b="1" dirty="0">
                <a:latin typeface="Times New Roman" panose="02020603050405020304" pitchFamily="18" charset="0"/>
                <a:ea typeface="Calibri" panose="020F0502020204030204" pitchFamily="34" charset="0"/>
              </a:rPr>
              <a:t>Server nhận dữ liệu</a:t>
            </a:r>
            <a:endParaRPr lang="en-US" sz="2800" dirty="0"/>
          </a:p>
        </p:txBody>
      </p:sp>
      <p:sp>
        <p:nvSpPr>
          <p:cNvPr id="7" name="Rectangle 6"/>
          <p:cNvSpPr/>
          <p:nvPr/>
        </p:nvSpPr>
        <p:spPr>
          <a:xfrm>
            <a:off x="2524979" y="4670339"/>
            <a:ext cx="4415790" cy="1914370"/>
          </a:xfrm>
          <a:prstGeom prst="rect">
            <a:avLst/>
          </a:prstGeom>
        </p:spPr>
        <p:txBody>
          <a:bodyPr wrap="square">
            <a:spAutoFit/>
          </a:bodyPr>
          <a:lstStyle/>
          <a:p>
            <a:pPr>
              <a:lnSpc>
                <a:spcPct val="120000"/>
              </a:lnSpc>
              <a:spcBef>
                <a:spcPts val="1200"/>
              </a:spcBef>
            </a:pPr>
            <a:r>
              <a:rPr lang="vi-VN" sz="2400" dirty="0">
                <a:latin typeface="Consolas" panose="020B0609020204030204" pitchFamily="49" charset="0"/>
                <a:ea typeface="Calibri" panose="020F0502020204030204" pitchFamily="34" charset="0"/>
                <a:cs typeface="Times New Roman" panose="02020603050405020304" pitchFamily="18" charset="0"/>
              </a:rPr>
              <a:t>$_GET = array(</a:t>
            </a:r>
            <a:endParaRPr lang="en-US" sz="2400" dirty="0">
              <a:latin typeface="Consolas" panose="020B0609020204030204" pitchFamily="49" charset="0"/>
              <a:ea typeface="Calibri" panose="020F0502020204030204" pitchFamily="34" charset="0"/>
              <a:cs typeface="Times New Roman" panose="02020603050405020304" pitchFamily="18" charset="0"/>
            </a:endParaRPr>
          </a:p>
          <a:p>
            <a:pPr>
              <a:lnSpc>
                <a:spcPct val="120000"/>
              </a:lnSpc>
            </a:pPr>
            <a:r>
              <a:rPr lang="vi-VN" sz="2400" dirty="0">
                <a:latin typeface="Consolas" panose="020B0609020204030204" pitchFamily="49" charset="0"/>
                <a:ea typeface="Calibri" panose="020F0502020204030204" pitchFamily="34" charset="0"/>
                <a:cs typeface="Times New Roman" panose="02020603050405020304" pitchFamily="18" charset="0"/>
              </a:rPr>
              <a:t>    'name' =&gt; 'Teo',</a:t>
            </a:r>
            <a:endParaRPr lang="en-US" sz="2400" dirty="0">
              <a:latin typeface="Consolas" panose="020B0609020204030204" pitchFamily="49" charset="0"/>
              <a:ea typeface="Calibri" panose="020F0502020204030204" pitchFamily="34" charset="0"/>
              <a:cs typeface="Times New Roman" panose="02020603050405020304" pitchFamily="18" charset="0"/>
            </a:endParaRPr>
          </a:p>
          <a:p>
            <a:pPr>
              <a:lnSpc>
                <a:spcPct val="120000"/>
              </a:lnSpc>
            </a:pPr>
            <a:r>
              <a:rPr lang="vi-VN" sz="2400" dirty="0">
                <a:latin typeface="Consolas" panose="020B0609020204030204" pitchFamily="49" charset="0"/>
                <a:ea typeface="Calibri" panose="020F0502020204030204" pitchFamily="34" charset="0"/>
                <a:cs typeface="Times New Roman" panose="02020603050405020304" pitchFamily="18" charset="0"/>
              </a:rPr>
              <a:t>    'age' =&gt; '11</a:t>
            </a:r>
            <a:endParaRPr lang="en-US" sz="2400" dirty="0">
              <a:latin typeface="Consolas" panose="020B0609020204030204" pitchFamily="49" charset="0"/>
              <a:ea typeface="Calibri" panose="020F0502020204030204" pitchFamily="34" charset="0"/>
              <a:cs typeface="Times New Roman" panose="02020603050405020304" pitchFamily="18" charset="0"/>
            </a:endParaRPr>
          </a:p>
          <a:p>
            <a:r>
              <a:rPr lang="en-US" sz="2800" dirty="0">
                <a:latin typeface="Calibri" panose="020F0502020204030204" pitchFamily="34" charset="0"/>
                <a:ea typeface="Calibri" panose="020F0502020204030204" pitchFamily="34" charset="0"/>
                <a:cs typeface="Times New Roman" panose="02020603050405020304" pitchFamily="18" charset="0"/>
              </a:rPr>
              <a:t>);</a:t>
            </a:r>
            <a:endParaRPr lang="en-US" sz="2400" dirty="0"/>
          </a:p>
        </p:txBody>
      </p:sp>
    </p:spTree>
    <p:extLst>
      <p:ext uri="{BB962C8B-B14F-4D97-AF65-F5344CB8AC3E}">
        <p14:creationId xmlns:p14="http://schemas.microsoft.com/office/powerpoint/2010/main" val="361970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ircle(in)">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circle(in)">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57" y="120621"/>
            <a:ext cx="10598832" cy="976660"/>
          </a:xfrm>
        </p:spPr>
        <p:txBody>
          <a:bodyPr>
            <a:normAutofit/>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6</a:t>
            </a:r>
            <a:r>
              <a:rPr lang="en-US" sz="2800" b="1" i="1" dirty="0" smtClean="0">
                <a:solidFill>
                  <a:srgbClr val="002060"/>
                </a:solidFill>
                <a:latin typeface="Corbel" panose="020B0503020204020204" pitchFamily="34" charset="0"/>
                <a:cs typeface="Calibri" panose="020F0502020204030204" pitchFamily="34" charset="0"/>
              </a:rPr>
              <a:t>.2. </a:t>
            </a:r>
            <a:r>
              <a:rPr lang="en-US" sz="2800" b="1" i="1" dirty="0" err="1" smtClean="0">
                <a:solidFill>
                  <a:srgbClr val="002060"/>
                </a:solidFill>
                <a:latin typeface="Corbel" panose="020B0503020204020204" pitchFamily="34" charset="0"/>
                <a:cs typeface="Calibri" panose="020F0502020204030204" pitchFamily="34" charset="0"/>
              </a:rPr>
              <a:t>Phươn</a:t>
            </a:r>
            <a:r>
              <a:rPr lang="en-US" sz="2800" b="1" i="1" dirty="0" err="1" smtClean="0">
                <a:solidFill>
                  <a:srgbClr val="002060"/>
                </a:solidFill>
                <a:latin typeface="Corbel" panose="020B0503020204020204" pitchFamily="34" charset="0"/>
                <a:cs typeface="Calibri" panose="020F0502020204030204" pitchFamily="34" charset="0"/>
              </a:rPr>
              <a:t>g</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thức</a:t>
            </a:r>
            <a:r>
              <a:rPr lang="en-US" sz="2800" b="1" i="1" dirty="0" smtClean="0">
                <a:solidFill>
                  <a:srgbClr val="002060"/>
                </a:solidFill>
                <a:latin typeface="Corbel" panose="020B0503020204020204" pitchFamily="34" charset="0"/>
                <a:cs typeface="Calibri" panose="020F0502020204030204" pitchFamily="34" charset="0"/>
              </a:rPr>
              <a:t> GET</a:t>
            </a:r>
            <a:endParaRPr lang="en-US" sz="2800" b="1" i="1" dirty="0">
              <a:solidFill>
                <a:srgbClr val="002060"/>
              </a:solidFill>
              <a:latin typeface="Corbel" panose="020B0503020204020204" pitchFamily="34" charset="0"/>
              <a:cs typeface="Calibri" panose="020F0502020204030204" pitchFamily="34" charset="0"/>
            </a:endParaRPr>
          </a:p>
        </p:txBody>
      </p:sp>
      <p:sp>
        <p:nvSpPr>
          <p:cNvPr id="8" name="Rectangle 7"/>
          <p:cNvSpPr/>
          <p:nvPr/>
        </p:nvSpPr>
        <p:spPr>
          <a:xfrm>
            <a:off x="1219778" y="895097"/>
            <a:ext cx="7563289" cy="572593"/>
          </a:xfrm>
          <a:prstGeom prst="rect">
            <a:avLst/>
          </a:prstGeom>
        </p:spPr>
        <p:txBody>
          <a:bodyPr wrap="none">
            <a:spAutoFit/>
          </a:bodyPr>
          <a:lstStyle/>
          <a:p>
            <a:pPr indent="285750" algn="just">
              <a:lnSpc>
                <a:spcPct val="120000"/>
              </a:lnSpc>
              <a:spcBef>
                <a:spcPts val="1200"/>
              </a:spcBef>
            </a:pPr>
            <a:r>
              <a:rPr lang="vi-VN" sz="2800" b="1" i="1" dirty="0">
                <a:latin typeface="Times New Roman" panose="02020603050405020304" pitchFamily="18" charset="0"/>
                <a:ea typeface="Calibri" panose="020F0502020204030204" pitchFamily="34" charset="0"/>
                <a:cs typeface="Times New Roman" panose="02020603050405020304" pitchFamily="18" charset="0"/>
              </a:rPr>
              <a:t>Vì thế để lấy dữ liệu thì ta chỉ cần làm như sau: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780986" y="1838100"/>
            <a:ext cx="6096000" cy="3182410"/>
          </a:xfrm>
          <a:prstGeom prst="rect">
            <a:avLst/>
          </a:prstGeom>
        </p:spPr>
        <p:txBody>
          <a:bodyPr>
            <a:spAutoFit/>
          </a:bodyPr>
          <a:lstStyle/>
          <a:p>
            <a:pPr>
              <a:lnSpc>
                <a:spcPct val="120000"/>
              </a:lnSpc>
              <a:spcBef>
                <a:spcPts val="1200"/>
              </a:spcBef>
            </a:pPr>
            <a:r>
              <a:rPr lang="vi-VN" sz="2400" dirty="0">
                <a:latin typeface="Consolas" panose="020B0609020204030204" pitchFamily="49" charset="0"/>
                <a:ea typeface="Calibri" panose="020F0502020204030204" pitchFamily="34" charset="0"/>
                <a:cs typeface="Times New Roman" panose="02020603050405020304" pitchFamily="18" charset="0"/>
              </a:rPr>
              <a:t>// Lấy name</a:t>
            </a:r>
            <a:endParaRPr lang="en-US" sz="2400" dirty="0">
              <a:latin typeface="Consolas" panose="020B0609020204030204" pitchFamily="49" charset="0"/>
              <a:ea typeface="Calibri" panose="020F0502020204030204" pitchFamily="34" charset="0"/>
              <a:cs typeface="Times New Roman" panose="02020603050405020304" pitchFamily="18" charset="0"/>
            </a:endParaRPr>
          </a:p>
          <a:p>
            <a:pPr>
              <a:lnSpc>
                <a:spcPct val="120000"/>
              </a:lnSpc>
            </a:pPr>
            <a:r>
              <a:rPr lang="vi-VN" sz="2400" dirty="0">
                <a:latin typeface="Consolas" panose="020B0609020204030204" pitchFamily="49" charset="0"/>
                <a:ea typeface="Calibri" panose="020F0502020204030204" pitchFamily="34" charset="0"/>
                <a:cs typeface="Times New Roman" panose="02020603050405020304" pitchFamily="18" charset="0"/>
              </a:rPr>
              <a:t>$ten = $_GET['name'];</a:t>
            </a:r>
            <a:endParaRPr lang="en-US" sz="2400" dirty="0">
              <a:latin typeface="Consolas" panose="020B0609020204030204" pitchFamily="49" charset="0"/>
              <a:ea typeface="Calibri" panose="020F0502020204030204" pitchFamily="34" charset="0"/>
              <a:cs typeface="Times New Roman" panose="02020603050405020304" pitchFamily="18" charset="0"/>
            </a:endParaRPr>
          </a:p>
          <a:p>
            <a:pPr>
              <a:lnSpc>
                <a:spcPct val="120000"/>
              </a:lnSpc>
            </a:pPr>
            <a:r>
              <a:rPr lang="vi-VN" sz="2400" dirty="0">
                <a:latin typeface="Consolas" panose="020B0609020204030204" pitchFamily="49" charset="0"/>
                <a:ea typeface="Calibri" panose="020F0502020204030204" pitchFamily="34" charset="0"/>
                <a:cs typeface="Times New Roman" panose="02020603050405020304" pitchFamily="18" charset="0"/>
              </a:rPr>
              <a:t>echo $name; // kết quả là Teo</a:t>
            </a:r>
            <a:endParaRPr lang="en-US" sz="2400" dirty="0">
              <a:latin typeface="Consolas" panose="020B0609020204030204" pitchFamily="49" charset="0"/>
              <a:ea typeface="Calibri" panose="020F0502020204030204" pitchFamily="34" charset="0"/>
              <a:cs typeface="Times New Roman" panose="02020603050405020304" pitchFamily="18" charset="0"/>
            </a:endParaRPr>
          </a:p>
          <a:p>
            <a:pPr>
              <a:lnSpc>
                <a:spcPct val="120000"/>
              </a:lnSpc>
            </a:pPr>
            <a:r>
              <a:rPr lang="vi-VN" sz="2400" dirty="0">
                <a:latin typeface="Consolas" panose="020B0609020204030204" pitchFamily="49" charset="0"/>
                <a:ea typeface="Calibri" panose="020F0502020204030204" pitchFamily="34" charset="0"/>
                <a:cs typeface="Times New Roman" panose="02020603050405020304" pitchFamily="18" charset="0"/>
              </a:rPr>
              <a:t>  </a:t>
            </a:r>
            <a:endParaRPr lang="en-US" sz="2400" dirty="0">
              <a:latin typeface="Consolas" panose="020B0609020204030204" pitchFamily="49" charset="0"/>
              <a:ea typeface="Calibri" panose="020F0502020204030204" pitchFamily="34" charset="0"/>
              <a:cs typeface="Times New Roman" panose="02020603050405020304" pitchFamily="18" charset="0"/>
            </a:endParaRPr>
          </a:p>
          <a:p>
            <a:pPr>
              <a:lnSpc>
                <a:spcPct val="120000"/>
              </a:lnSpc>
            </a:pPr>
            <a:r>
              <a:rPr lang="vi-VN" sz="2400" dirty="0">
                <a:latin typeface="Consolas" panose="020B0609020204030204" pitchFamily="49" charset="0"/>
                <a:ea typeface="Calibri" panose="020F0502020204030204" pitchFamily="34" charset="0"/>
                <a:cs typeface="Times New Roman" panose="02020603050405020304" pitchFamily="18" charset="0"/>
              </a:rPr>
              <a:t>// Lấy age</a:t>
            </a:r>
            <a:endParaRPr lang="en-US" sz="2400" dirty="0">
              <a:latin typeface="Consolas" panose="020B0609020204030204" pitchFamily="49" charset="0"/>
              <a:ea typeface="Calibri" panose="020F0502020204030204" pitchFamily="34" charset="0"/>
              <a:cs typeface="Times New Roman" panose="02020603050405020304" pitchFamily="18" charset="0"/>
            </a:endParaRPr>
          </a:p>
          <a:p>
            <a:pPr>
              <a:lnSpc>
                <a:spcPct val="120000"/>
              </a:lnSpc>
            </a:pPr>
            <a:r>
              <a:rPr lang="vi-VN" sz="2400" dirty="0">
                <a:latin typeface="Consolas" panose="020B0609020204030204" pitchFamily="49" charset="0"/>
                <a:ea typeface="Calibri" panose="020F0502020204030204" pitchFamily="34" charset="0"/>
                <a:cs typeface="Times New Roman" panose="02020603050405020304" pitchFamily="18" charset="0"/>
              </a:rPr>
              <a:t>$tuoi = $_GET['age'];</a:t>
            </a:r>
            <a:endParaRPr lang="en-US" sz="2400" dirty="0">
              <a:latin typeface="Consolas" panose="020B0609020204030204" pitchFamily="49" charset="0"/>
              <a:ea typeface="Calibri" panose="020F0502020204030204" pitchFamily="34" charset="0"/>
              <a:cs typeface="Times New Roman" panose="02020603050405020304" pitchFamily="18" charset="0"/>
            </a:endParaRPr>
          </a:p>
          <a:p>
            <a:r>
              <a:rPr lang="en-US" sz="2800" dirty="0">
                <a:latin typeface="Calibri" panose="020F0502020204030204" pitchFamily="34" charset="0"/>
                <a:ea typeface="Calibri" panose="020F0502020204030204" pitchFamily="34" charset="0"/>
                <a:cs typeface="Times New Roman" panose="02020603050405020304" pitchFamily="18" charset="0"/>
              </a:rPr>
              <a:t>echo $age; // </a:t>
            </a:r>
            <a:r>
              <a:rPr lang="en-US" sz="2800" dirty="0" err="1">
                <a:latin typeface="Calibri" panose="020F0502020204030204" pitchFamily="34" charset="0"/>
                <a:ea typeface="Calibri" panose="020F0502020204030204" pitchFamily="34" charset="0"/>
                <a:cs typeface="Times New Roman" panose="02020603050405020304" pitchFamily="18" charset="0"/>
              </a:rPr>
              <a:t>kết</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err="1">
                <a:latin typeface="Calibri" panose="020F0502020204030204" pitchFamily="34" charset="0"/>
                <a:ea typeface="Calibri" panose="020F0502020204030204" pitchFamily="34" charset="0"/>
                <a:cs typeface="Times New Roman" panose="02020603050405020304" pitchFamily="18" charset="0"/>
              </a:rPr>
              <a:t>quả</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err="1">
                <a:latin typeface="Calibri" panose="020F0502020204030204" pitchFamily="34" charset="0"/>
                <a:ea typeface="Calibri" panose="020F0502020204030204" pitchFamily="34" charset="0"/>
                <a:cs typeface="Times New Roman" panose="02020603050405020304" pitchFamily="18" charset="0"/>
              </a:rPr>
              <a:t>là</a:t>
            </a:r>
            <a:r>
              <a:rPr lang="en-US" sz="2800" dirty="0">
                <a:latin typeface="Calibri" panose="020F0502020204030204" pitchFamily="34" charset="0"/>
                <a:ea typeface="Calibri" panose="020F0502020204030204" pitchFamily="34" charset="0"/>
                <a:cs typeface="Times New Roman" panose="02020603050405020304" pitchFamily="18" charset="0"/>
              </a:rPr>
              <a:t> 11</a:t>
            </a:r>
            <a:endParaRPr lang="en-US" sz="2400" dirty="0"/>
          </a:p>
        </p:txBody>
      </p:sp>
    </p:spTree>
    <p:extLst>
      <p:ext uri="{BB962C8B-B14F-4D97-AF65-F5344CB8AC3E}">
        <p14:creationId xmlns:p14="http://schemas.microsoft.com/office/powerpoint/2010/main" val="282588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894" y="-220508"/>
            <a:ext cx="10598832" cy="976660"/>
          </a:xfrm>
        </p:spPr>
        <p:txBody>
          <a:bodyPr>
            <a:normAutofit/>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6</a:t>
            </a:r>
            <a:r>
              <a:rPr lang="en-US" sz="2800" b="1" i="1" dirty="0" smtClean="0">
                <a:solidFill>
                  <a:srgbClr val="002060"/>
                </a:solidFill>
                <a:latin typeface="Corbel" panose="020B0503020204020204" pitchFamily="34" charset="0"/>
                <a:cs typeface="Calibri" panose="020F0502020204030204" pitchFamily="34" charset="0"/>
              </a:rPr>
              <a:t>.2. </a:t>
            </a:r>
            <a:r>
              <a:rPr lang="en-US" sz="2800" b="1" i="1" dirty="0" err="1" smtClean="0">
                <a:solidFill>
                  <a:srgbClr val="002060"/>
                </a:solidFill>
                <a:latin typeface="Corbel" panose="020B0503020204020204" pitchFamily="34" charset="0"/>
                <a:cs typeface="Calibri" panose="020F0502020204030204" pitchFamily="34" charset="0"/>
              </a:rPr>
              <a:t>Phươn</a:t>
            </a:r>
            <a:r>
              <a:rPr lang="en-US" sz="2800" b="1" i="1" dirty="0" err="1" smtClean="0">
                <a:solidFill>
                  <a:srgbClr val="002060"/>
                </a:solidFill>
                <a:latin typeface="Corbel" panose="020B0503020204020204" pitchFamily="34" charset="0"/>
                <a:cs typeface="Calibri" panose="020F0502020204030204" pitchFamily="34" charset="0"/>
              </a:rPr>
              <a:t>g</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thức</a:t>
            </a:r>
            <a:r>
              <a:rPr lang="en-US" sz="2800" b="1" i="1" dirty="0" smtClean="0">
                <a:solidFill>
                  <a:srgbClr val="002060"/>
                </a:solidFill>
                <a:latin typeface="Corbel" panose="020B0503020204020204" pitchFamily="34" charset="0"/>
                <a:cs typeface="Calibri" panose="020F0502020204030204" pitchFamily="34" charset="0"/>
              </a:rPr>
              <a:t> GET</a:t>
            </a:r>
            <a:endParaRPr lang="en-US" sz="2800" b="1" i="1" dirty="0">
              <a:solidFill>
                <a:srgbClr val="002060"/>
              </a:solidFill>
              <a:latin typeface="Corbel" panose="020B0503020204020204" pitchFamily="34" charset="0"/>
              <a:cs typeface="Calibri" panose="020F0502020204030204" pitchFamily="34" charset="0"/>
            </a:endParaRPr>
          </a:p>
        </p:txBody>
      </p:sp>
      <p:sp>
        <p:nvSpPr>
          <p:cNvPr id="5" name="Rectangle 4"/>
          <p:cNvSpPr/>
          <p:nvPr/>
        </p:nvSpPr>
        <p:spPr>
          <a:xfrm>
            <a:off x="1712157" y="526256"/>
            <a:ext cx="10172306" cy="904863"/>
          </a:xfrm>
          <a:prstGeom prst="rect">
            <a:avLst/>
          </a:prstGeom>
        </p:spPr>
        <p:txBody>
          <a:bodyPr wrap="square">
            <a:spAutoFit/>
          </a:bodyPr>
          <a:lstStyle/>
          <a:p>
            <a:pPr algn="just">
              <a:lnSpc>
                <a:spcPct val="120000"/>
              </a:lnSpc>
              <a:spcBef>
                <a:spcPts val="600"/>
              </a:spcBef>
            </a:pPr>
            <a:r>
              <a:rPr lang="vi-VN" sz="2200" b="1" i="1" dirty="0">
                <a:latin typeface="Times New Roman" panose="02020603050405020304" pitchFamily="18" charset="0"/>
                <a:ea typeface="Calibri" panose="020F0502020204030204" pitchFamily="34" charset="0"/>
                <a:cs typeface="Times New Roman" panose="02020603050405020304" pitchFamily="18" charset="0"/>
              </a:rPr>
              <a:t>Ví dụ </a:t>
            </a:r>
            <a:r>
              <a:rPr lang="en-US" sz="2200" b="1" i="1" dirty="0" smtClean="0">
                <a:latin typeface="Times New Roman" panose="02020603050405020304" pitchFamily="18" charset="0"/>
                <a:ea typeface="Calibri" panose="020F0502020204030204" pitchFamily="34" charset="0"/>
                <a:cs typeface="Times New Roman" panose="02020603050405020304" pitchFamily="18" charset="0"/>
              </a:rPr>
              <a:t>6</a:t>
            </a:r>
            <a:r>
              <a:rPr lang="vi-VN" sz="2200" b="1" i="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200" b="1" i="1" dirty="0" smtClean="0">
                <a:latin typeface="Times New Roman" panose="02020603050405020304" pitchFamily="18" charset="0"/>
                <a:ea typeface="Calibri" panose="020F0502020204030204" pitchFamily="34" charset="0"/>
                <a:cs typeface="Times New Roman" panose="02020603050405020304" pitchFamily="18" charset="0"/>
              </a:rPr>
              <a:t>1</a:t>
            </a:r>
            <a:r>
              <a:rPr lang="vi-VN" sz="2200" b="1" i="1" dirty="0" smtClean="0">
                <a:latin typeface="Times New Roman" panose="02020603050405020304" pitchFamily="18" charset="0"/>
                <a:ea typeface="Calibri" panose="020F0502020204030204" pitchFamily="34" charset="0"/>
                <a:cs typeface="Times New Roman" panose="02020603050405020304" pitchFamily="18" charset="0"/>
              </a:rPr>
              <a:t>.</a:t>
            </a:r>
            <a:r>
              <a:rPr lang="vi-VN"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200" dirty="0">
                <a:latin typeface="Times New Roman" panose="02020603050405020304" pitchFamily="18" charset="0"/>
                <a:ea typeface="Calibri" panose="020F0502020204030204" pitchFamily="34" charset="0"/>
                <a:cs typeface="Times New Roman" panose="02020603050405020304" pitchFamily="18" charset="0"/>
              </a:rPr>
              <a:t>Trong thư mục htdocs của XAMMP, hãy tạo thư mục mytest. Trong thư mục mytest tạo file testget.php, sau đó hãy tạo đoạn code sau trong file testget.php: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032250" y="1370171"/>
            <a:ext cx="9025903" cy="3785652"/>
          </a:xfrm>
          <a:prstGeom prst="rect">
            <a:avLst/>
          </a:prstGeom>
        </p:spPr>
        <p:txBody>
          <a:bodyPr wrap="square">
            <a:spAutoFit/>
          </a:bodyPr>
          <a:lstStyle/>
          <a:p>
            <a:pPr>
              <a:lnSpc>
                <a:spcPct val="120000"/>
              </a:lnSpc>
            </a:pPr>
            <a:r>
              <a:rPr lang="vi-VN" sz="2000" dirty="0">
                <a:latin typeface="Consolas" panose="020B0609020204030204" pitchFamily="49" charset="0"/>
                <a:ea typeface="Calibri" panose="020F0502020204030204" pitchFamily="34" charset="0"/>
                <a:cs typeface="Times New Roman" panose="02020603050405020304" pitchFamily="18" charset="0"/>
              </a:rPr>
              <a:t>&lt;?php</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a:lnSpc>
                <a:spcPct val="120000"/>
              </a:lnSpc>
            </a:pPr>
            <a:r>
              <a:rPr lang="vi-VN" sz="2000" dirty="0">
                <a:latin typeface="Consolas" panose="020B0609020204030204" pitchFamily="49" charset="0"/>
                <a:ea typeface="Calibri" panose="020F0502020204030204" pitchFamily="34" charset="0"/>
                <a:cs typeface="Times New Roman" panose="02020603050405020304" pitchFamily="18" charset="0"/>
              </a:rPr>
              <a:t>echo 'Dữ liệu chúng tôi nhận được là: &lt;br&gt;';</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a:lnSpc>
                <a:spcPct val="120000"/>
              </a:lnSpc>
            </a:pPr>
            <a:r>
              <a:rPr lang="vi-VN" sz="2000" dirty="0">
                <a:latin typeface="Consolas" panose="020B0609020204030204" pitchFamily="49" charset="0"/>
                <a:ea typeface="Calibri" panose="020F0502020204030204" pitchFamily="34" charset="0"/>
                <a:cs typeface="Times New Roman" panose="02020603050405020304" pitchFamily="18" charset="0"/>
              </a:rPr>
              <a:t>foreach ($_GET as $key =&gt; $val)</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a:lnSpc>
                <a:spcPct val="120000"/>
              </a:lnSpc>
            </a:pPr>
            <a:r>
              <a:rPr lang="vi-VN" sz="2000" dirty="0">
                <a:latin typeface="Consolas" panose="020B0609020204030204" pitchFamily="49" charset="0"/>
                <a:ea typeface="Calibri" panose="020F0502020204030204" pitchFamily="34" charset="0"/>
                <a:cs typeface="Times New Roman" panose="02020603050405020304" pitchFamily="18" charset="0"/>
              </a:rPr>
              <a:t>{</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a:lnSpc>
                <a:spcPct val="120000"/>
              </a:lnSpc>
            </a:pPr>
            <a:r>
              <a:rPr lang="vi-VN" sz="2000" dirty="0">
                <a:latin typeface="Consolas" panose="020B0609020204030204" pitchFamily="49" charset="0"/>
                <a:ea typeface="Calibri" panose="020F0502020204030204" pitchFamily="34" charset="0"/>
                <a:cs typeface="Times New Roman" panose="02020603050405020304" pitchFamily="18" charset="0"/>
              </a:rPr>
              <a:t>    echo '&lt;strong&gt;' . $key . ' =&gt; ' . $val . '&lt;/strong&gt;&lt;br&gt;';</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a:lnSpc>
                <a:spcPct val="120000"/>
              </a:lnSpc>
            </a:pPr>
            <a:r>
              <a:rPr lang="vi-VN" sz="2000" dirty="0">
                <a:latin typeface="Consolas" panose="020B0609020204030204" pitchFamily="49" charset="0"/>
                <a:ea typeface="Calibri" panose="020F0502020204030204" pitchFamily="34" charset="0"/>
                <a:cs typeface="Times New Roman" panose="02020603050405020304" pitchFamily="18" charset="0"/>
              </a:rPr>
              <a:t>}</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a:lnSpc>
                <a:spcPct val="120000"/>
              </a:lnSpc>
            </a:pPr>
            <a:r>
              <a:rPr lang="vi-VN" sz="2000" dirty="0">
                <a:latin typeface="Consolas" panose="020B0609020204030204" pitchFamily="49" charset="0"/>
                <a:ea typeface="Calibri" panose="020F0502020204030204" pitchFamily="34" charset="0"/>
                <a:cs typeface="Times New Roman" panose="02020603050405020304" pitchFamily="18" charset="0"/>
              </a:rPr>
              <a:t>echo '&lt;br&gt;Dữ liệu nhận được theo cách khác là: &lt;br&gt;';</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a:lnSpc>
                <a:spcPct val="120000"/>
              </a:lnSpc>
            </a:pPr>
            <a:r>
              <a:rPr lang="vi-VN" sz="2000" dirty="0">
                <a:latin typeface="Consolas" panose="020B0609020204030204" pitchFamily="49" charset="0"/>
                <a:ea typeface="Calibri" panose="020F0502020204030204" pitchFamily="34" charset="0"/>
                <a:cs typeface="Times New Roman" panose="02020603050405020304" pitchFamily="18" charset="0"/>
              </a:rPr>
              <a:t>echo '&lt;strong&gt;'.'Ten: '.$_GET['name'].'&lt;br&gt;';</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a:lnSpc>
                <a:spcPct val="120000"/>
              </a:lnSpc>
            </a:pPr>
            <a:r>
              <a:rPr lang="vi-VN" sz="2000" dirty="0">
                <a:latin typeface="Consolas" panose="020B0609020204030204" pitchFamily="49" charset="0"/>
                <a:ea typeface="Calibri" panose="020F0502020204030204" pitchFamily="34" charset="0"/>
                <a:cs typeface="Times New Roman" panose="02020603050405020304" pitchFamily="18" charset="0"/>
              </a:rPr>
              <a:t>echo 'Tuoi: '.$_GET['age'].'&lt;/strong&gt;&lt;br&gt;';</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a:lnSpc>
                <a:spcPct val="120000"/>
              </a:lnSpc>
            </a:pPr>
            <a:r>
              <a:rPr lang="vi-VN" sz="2000" dirty="0">
                <a:latin typeface="Consolas" panose="020B0609020204030204" pitchFamily="49" charset="0"/>
                <a:ea typeface="Calibri" panose="020F0502020204030204" pitchFamily="34" charset="0"/>
                <a:cs typeface="Times New Roman" panose="02020603050405020304" pitchFamily="18" charset="0"/>
              </a:rPr>
              <a:t>?&gt;</a:t>
            </a:r>
            <a:endParaRPr lang="en-US" sz="20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7" name="Rectangle 6"/>
          <p:cNvSpPr/>
          <p:nvPr/>
        </p:nvSpPr>
        <p:spPr>
          <a:xfrm>
            <a:off x="1712157" y="5213053"/>
            <a:ext cx="8849403" cy="978729"/>
          </a:xfrm>
          <a:prstGeom prst="rect">
            <a:avLst/>
          </a:prstGeom>
        </p:spPr>
        <p:txBody>
          <a:bodyPr wrap="square">
            <a:spAutoFit/>
          </a:bodyPr>
          <a:lstStyle/>
          <a:p>
            <a:pPr>
              <a:lnSpc>
                <a:spcPct val="120000"/>
              </a:lnSpc>
              <a:spcBef>
                <a:spcPts val="1200"/>
              </a:spcBef>
            </a:pPr>
            <a:r>
              <a:rPr lang="vi-VN" sz="2800" b="1" i="1" dirty="0">
                <a:latin typeface="Times New Roman" panose="02020603050405020304" pitchFamily="18" charset="0"/>
                <a:ea typeface="Calibri" panose="020F0502020204030204" pitchFamily="34" charset="0"/>
                <a:cs typeface="Times New Roman" panose="02020603050405020304" pitchFamily="18" charset="0"/>
              </a:rPr>
              <a:t>Sau đó trên trình duyệt ta gõ đường dẫn: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http://localhost:8081/mytest/testget.php?name=Teo&amp;age=11</a:t>
            </a:r>
            <a:endParaRPr lang="en-US" sz="2000" dirty="0"/>
          </a:p>
        </p:txBody>
      </p:sp>
      <p:sp>
        <p:nvSpPr>
          <p:cNvPr id="10" name="Kết quả"/>
          <p:cNvSpPr txBox="1"/>
          <p:nvPr/>
        </p:nvSpPr>
        <p:spPr>
          <a:xfrm>
            <a:off x="2514383" y="6249013"/>
            <a:ext cx="1528289" cy="461665"/>
          </a:xfrm>
          <a:prstGeom prst="rect">
            <a:avLst/>
          </a:prstGeom>
          <a:solidFill>
            <a:schemeClr val="accent2"/>
          </a:solidFill>
        </p:spPr>
        <p:txBody>
          <a:bodyPr wrap="square" rtlCol="0">
            <a:spAutoFit/>
          </a:bodyPr>
          <a:lstStyle/>
          <a:p>
            <a:r>
              <a:rPr lang="vi-VN" sz="2400" b="1" dirty="0" smtClean="0"/>
              <a:t>Kết quả</a:t>
            </a:r>
            <a:endParaRPr lang="en-US" sz="2400" b="1" dirty="0"/>
          </a:p>
        </p:txBody>
      </p:sp>
      <p:sp>
        <p:nvSpPr>
          <p:cNvPr id="11" name="Rectangle 10"/>
          <p:cNvSpPr/>
          <p:nvPr/>
        </p:nvSpPr>
        <p:spPr>
          <a:xfrm>
            <a:off x="4343174" y="4033022"/>
            <a:ext cx="6167573" cy="2677656"/>
          </a:xfrm>
          <a:prstGeom prst="rect">
            <a:avLst/>
          </a:prstGeom>
          <a:solidFill>
            <a:schemeClr val="accent6">
              <a:lumMod val="60000"/>
              <a:lumOff val="40000"/>
            </a:schemeClr>
          </a:solidFill>
        </p:spPr>
        <p:txBody>
          <a:bodyPr wrap="square">
            <a:spAutoFit/>
          </a:bodyPr>
          <a:lstStyle/>
          <a:p>
            <a:pPr marL="52388" marR="0">
              <a:lnSpc>
                <a:spcPct val="120000"/>
              </a:lnSpc>
              <a:spcBef>
                <a:spcPts val="0"/>
              </a:spcBef>
              <a:spcAft>
                <a:spcPts val="0"/>
              </a:spcAft>
            </a:pPr>
            <a:r>
              <a:rPr lang="vi-VN" sz="2000" dirty="0">
                <a:latin typeface="Consolas" panose="020B0609020204030204" pitchFamily="49" charset="0"/>
                <a:ea typeface="Calibri" panose="020F0502020204030204" pitchFamily="34" charset="0"/>
                <a:cs typeface="Times New Roman" panose="02020603050405020304" pitchFamily="18" charset="0"/>
              </a:rPr>
              <a:t>Dữ liệu chúng tôi nhận được là: </a:t>
            </a:r>
            <a:br>
              <a:rPr lang="vi-VN" sz="2000" dirty="0">
                <a:latin typeface="Consolas" panose="020B0609020204030204" pitchFamily="49" charset="0"/>
                <a:ea typeface="Calibri" panose="020F0502020204030204" pitchFamily="34" charset="0"/>
                <a:cs typeface="Times New Roman" panose="02020603050405020304" pitchFamily="18" charset="0"/>
              </a:rPr>
            </a:br>
            <a:r>
              <a:rPr lang="vi-VN" sz="2000" b="1" dirty="0">
                <a:solidFill>
                  <a:srgbClr val="000000"/>
                </a:solidFill>
                <a:latin typeface="Consolas" panose="020B0609020204030204" pitchFamily="49" charset="0"/>
                <a:ea typeface="Calibri" panose="020F0502020204030204" pitchFamily="34" charset="0"/>
                <a:cs typeface="Times New Roman" panose="02020603050405020304" pitchFamily="18" charset="0"/>
              </a:rPr>
              <a:t>name =&gt; Teo</a:t>
            </a:r>
            <a:r>
              <a:rPr lang="vi-VN" sz="2000" dirty="0">
                <a:latin typeface="Consolas" panose="020B0609020204030204" pitchFamily="49" charset="0"/>
                <a:ea typeface="Calibri" panose="020F0502020204030204" pitchFamily="34" charset="0"/>
                <a:cs typeface="Times New Roman" panose="02020603050405020304" pitchFamily="18" charset="0"/>
              </a:rPr>
              <a:t/>
            </a:r>
            <a:br>
              <a:rPr lang="vi-VN" sz="2000" dirty="0">
                <a:latin typeface="Consolas" panose="020B0609020204030204" pitchFamily="49" charset="0"/>
                <a:ea typeface="Calibri" panose="020F0502020204030204" pitchFamily="34" charset="0"/>
                <a:cs typeface="Times New Roman" panose="02020603050405020304" pitchFamily="18" charset="0"/>
              </a:rPr>
            </a:br>
            <a:r>
              <a:rPr lang="vi-VN" sz="2000" b="1" dirty="0">
                <a:solidFill>
                  <a:srgbClr val="000000"/>
                </a:solidFill>
                <a:latin typeface="Consolas" panose="020B0609020204030204" pitchFamily="49" charset="0"/>
                <a:ea typeface="Calibri" panose="020F0502020204030204" pitchFamily="34" charset="0"/>
                <a:cs typeface="Times New Roman" panose="02020603050405020304" pitchFamily="18" charset="0"/>
              </a:rPr>
              <a:t>age =&gt; 11</a:t>
            </a:r>
            <a:r>
              <a:rPr lang="vi-VN" sz="2000" dirty="0">
                <a:latin typeface="Consolas" panose="020B0609020204030204" pitchFamily="49" charset="0"/>
                <a:ea typeface="Calibri" panose="020F0502020204030204" pitchFamily="34" charset="0"/>
                <a:cs typeface="Times New Roman" panose="02020603050405020304" pitchFamily="18" charset="0"/>
              </a:rPr>
              <a:t/>
            </a:r>
            <a:br>
              <a:rPr lang="vi-VN" sz="2000" dirty="0">
                <a:latin typeface="Consolas" panose="020B0609020204030204" pitchFamily="49" charset="0"/>
                <a:ea typeface="Calibri" panose="020F0502020204030204" pitchFamily="34" charset="0"/>
                <a:cs typeface="Times New Roman" panose="02020603050405020304" pitchFamily="18" charset="0"/>
              </a:rPr>
            </a:br>
            <a:r>
              <a:rPr lang="vi-VN" sz="2000" dirty="0">
                <a:latin typeface="Consolas" panose="020B0609020204030204" pitchFamily="49" charset="0"/>
                <a:ea typeface="Calibri" panose="020F0502020204030204" pitchFamily="34" charset="0"/>
                <a:cs typeface="Times New Roman" panose="02020603050405020304" pitchFamily="18" charset="0"/>
              </a:rPr>
              <a:t/>
            </a:r>
            <a:br>
              <a:rPr lang="vi-VN" sz="2000" dirty="0">
                <a:latin typeface="Consolas" panose="020B0609020204030204" pitchFamily="49" charset="0"/>
                <a:ea typeface="Calibri" panose="020F0502020204030204" pitchFamily="34" charset="0"/>
                <a:cs typeface="Times New Roman" panose="02020603050405020304" pitchFamily="18" charset="0"/>
              </a:rPr>
            </a:br>
            <a:r>
              <a:rPr lang="vi-VN" sz="2000" dirty="0">
                <a:latin typeface="Consolas" panose="020B0609020204030204" pitchFamily="49" charset="0"/>
                <a:ea typeface="Calibri" panose="020F0502020204030204" pitchFamily="34" charset="0"/>
                <a:cs typeface="Times New Roman" panose="02020603050405020304" pitchFamily="18" charset="0"/>
              </a:rPr>
              <a:t>Dữ liệu nhận được theo cách khác là: </a:t>
            </a:r>
            <a:br>
              <a:rPr lang="vi-VN" sz="2000" dirty="0">
                <a:latin typeface="Consolas" panose="020B0609020204030204" pitchFamily="49" charset="0"/>
                <a:ea typeface="Calibri" panose="020F0502020204030204" pitchFamily="34" charset="0"/>
                <a:cs typeface="Times New Roman" panose="02020603050405020304" pitchFamily="18" charset="0"/>
              </a:rPr>
            </a:br>
            <a:r>
              <a:rPr lang="vi-VN" sz="2000" b="1" dirty="0">
                <a:solidFill>
                  <a:srgbClr val="000000"/>
                </a:solidFill>
                <a:latin typeface="Consolas" panose="020B0609020204030204" pitchFamily="49" charset="0"/>
                <a:ea typeface="Calibri" panose="020F0502020204030204" pitchFamily="34" charset="0"/>
                <a:cs typeface="Times New Roman" panose="02020603050405020304" pitchFamily="18" charset="0"/>
              </a:rPr>
              <a:t>Ten: Teo</a:t>
            </a:r>
            <a:r>
              <a:rPr lang="vi-VN" sz="2000" b="1" dirty="0">
                <a:latin typeface="Consolas" panose="020B0609020204030204" pitchFamily="49" charset="0"/>
                <a:ea typeface="Calibri" panose="020F0502020204030204" pitchFamily="34" charset="0"/>
                <a:cs typeface="Times New Roman" panose="02020603050405020304" pitchFamily="18" charset="0"/>
              </a:rPr>
              <a:t/>
            </a:r>
            <a:br>
              <a:rPr lang="vi-VN" sz="2000" b="1" dirty="0">
                <a:latin typeface="Consolas" panose="020B0609020204030204" pitchFamily="49" charset="0"/>
                <a:ea typeface="Calibri" panose="020F0502020204030204" pitchFamily="34" charset="0"/>
                <a:cs typeface="Times New Roman" panose="02020603050405020304" pitchFamily="18" charset="0"/>
              </a:rPr>
            </a:br>
            <a:r>
              <a:rPr lang="vi-VN" sz="2000" b="1" dirty="0">
                <a:solidFill>
                  <a:srgbClr val="000000"/>
                </a:solidFill>
                <a:latin typeface="Consolas" panose="020B0609020204030204" pitchFamily="49" charset="0"/>
                <a:ea typeface="Calibri" panose="020F0502020204030204" pitchFamily="34" charset="0"/>
                <a:cs typeface="Times New Roman" panose="02020603050405020304" pitchFamily="18" charset="0"/>
              </a:rPr>
              <a:t>Tuoi: 11</a:t>
            </a:r>
            <a:endParaRPr lang="en-US" sz="2000" dirty="0">
              <a:effectLst/>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744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5" grpId="0"/>
      <p:bldP spid="6" grpId="0"/>
      <p:bldP spid="7" grpId="0"/>
      <p:bldP spid="10" grpId="0" animBg="1"/>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894" y="-220508"/>
            <a:ext cx="10598832" cy="976660"/>
          </a:xfrm>
        </p:spPr>
        <p:txBody>
          <a:bodyPr>
            <a:normAutofit/>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6</a:t>
            </a:r>
            <a:r>
              <a:rPr lang="en-US" sz="2800" b="1" i="1" dirty="0" smtClean="0">
                <a:solidFill>
                  <a:srgbClr val="002060"/>
                </a:solidFill>
                <a:latin typeface="Corbel" panose="020B0503020204020204" pitchFamily="34" charset="0"/>
                <a:cs typeface="Calibri" panose="020F0502020204030204" pitchFamily="34" charset="0"/>
              </a:rPr>
              <a:t>.2. </a:t>
            </a:r>
            <a:r>
              <a:rPr lang="en-US" sz="2800" b="1" i="1" dirty="0" err="1" smtClean="0">
                <a:solidFill>
                  <a:srgbClr val="002060"/>
                </a:solidFill>
                <a:latin typeface="Corbel" panose="020B0503020204020204" pitchFamily="34" charset="0"/>
                <a:cs typeface="Calibri" panose="020F0502020204030204" pitchFamily="34" charset="0"/>
              </a:rPr>
              <a:t>Phươn</a:t>
            </a:r>
            <a:r>
              <a:rPr lang="en-US" sz="2800" b="1" i="1" dirty="0" err="1" smtClean="0">
                <a:solidFill>
                  <a:srgbClr val="002060"/>
                </a:solidFill>
                <a:latin typeface="Corbel" panose="020B0503020204020204" pitchFamily="34" charset="0"/>
                <a:cs typeface="Calibri" panose="020F0502020204030204" pitchFamily="34" charset="0"/>
              </a:rPr>
              <a:t>g</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thức</a:t>
            </a:r>
            <a:r>
              <a:rPr lang="en-US" sz="2800" b="1" i="1" dirty="0" smtClean="0">
                <a:solidFill>
                  <a:srgbClr val="002060"/>
                </a:solidFill>
                <a:latin typeface="Corbel" panose="020B0503020204020204" pitchFamily="34" charset="0"/>
                <a:cs typeface="Calibri" panose="020F0502020204030204" pitchFamily="34" charset="0"/>
              </a:rPr>
              <a:t> GET</a:t>
            </a:r>
            <a:endParaRPr lang="en-US" sz="2800" b="1" i="1" dirty="0">
              <a:solidFill>
                <a:srgbClr val="002060"/>
              </a:solidFill>
              <a:latin typeface="Corbel" panose="020B0503020204020204" pitchFamily="34" charset="0"/>
              <a:cs typeface="Calibri" panose="020F0502020204030204" pitchFamily="34" charset="0"/>
            </a:endParaRPr>
          </a:p>
        </p:txBody>
      </p:sp>
      <p:sp>
        <p:nvSpPr>
          <p:cNvPr id="9" name="Rectangle 8"/>
          <p:cNvSpPr/>
          <p:nvPr/>
        </p:nvSpPr>
        <p:spPr>
          <a:xfrm>
            <a:off x="1986209" y="817254"/>
            <a:ext cx="9364394" cy="707886"/>
          </a:xfrm>
          <a:prstGeom prst="rect">
            <a:avLst/>
          </a:prstGeom>
        </p:spPr>
        <p:txBody>
          <a:bodyPr wrap="square">
            <a:spAutoFit/>
          </a:bodyPr>
          <a:lstStyle/>
          <a:p>
            <a:pPr algn="just"/>
            <a:r>
              <a:rPr lang="vi-VN" sz="2000" b="1" i="1" dirty="0" smtClean="0">
                <a:latin typeface="Times New Roman" panose="02020603050405020304" pitchFamily="18" charset="0"/>
                <a:ea typeface="Calibri" panose="020F0502020204030204" pitchFamily="34" charset="0"/>
              </a:rPr>
              <a:t>Ví dụ </a:t>
            </a:r>
            <a:r>
              <a:rPr lang="en-US" sz="2000" b="1" i="1" dirty="0" smtClean="0">
                <a:latin typeface="Times New Roman" panose="02020603050405020304" pitchFamily="18" charset="0"/>
                <a:ea typeface="Calibri" panose="020F0502020204030204" pitchFamily="34" charset="0"/>
              </a:rPr>
              <a:t>6.2</a:t>
            </a:r>
            <a:r>
              <a:rPr lang="vi-VN" sz="2000" b="1" i="1" dirty="0" smtClean="0">
                <a:latin typeface="Times New Roman" panose="02020603050405020304" pitchFamily="18" charset="0"/>
                <a:ea typeface="Calibri" panose="020F0502020204030204" pitchFamily="34" charset="0"/>
              </a:rPr>
              <a:t>.</a:t>
            </a:r>
            <a:r>
              <a:rPr lang="vi-VN" sz="2000" dirty="0" smtClean="0">
                <a:latin typeface="Times New Roman" panose="02020603050405020304" pitchFamily="18" charset="0"/>
                <a:ea typeface="Calibri" panose="020F0502020204030204" pitchFamily="34" charset="0"/>
              </a:rPr>
              <a:t> </a:t>
            </a:r>
            <a:r>
              <a:rPr lang="vi-VN" sz="2000" dirty="0" smtClean="0">
                <a:latin typeface="Times New Roman" panose="02020603050405020304" pitchFamily="18" charset="0"/>
                <a:ea typeface="Calibri" panose="020F0502020204030204" pitchFamily="34" charset="0"/>
              </a:rPr>
              <a:t>Trong thư mục htdocs của XAMMP, hãy tạo thư mục mytest. Trong thư mục mytest tạo file index.php, sau đó hãy tạo đoạn code để đáp ứng các yêu cầu sau:</a:t>
            </a:r>
            <a:endParaRPr lang="en-US" sz="2000" dirty="0"/>
          </a:p>
        </p:txBody>
      </p:sp>
      <p:sp>
        <p:nvSpPr>
          <p:cNvPr id="12" name="Rectangle 11"/>
          <p:cNvSpPr/>
          <p:nvPr/>
        </p:nvSpPr>
        <p:spPr>
          <a:xfrm>
            <a:off x="1986209" y="1664903"/>
            <a:ext cx="2741584" cy="400110"/>
          </a:xfrm>
          <a:prstGeom prst="rect">
            <a:avLst/>
          </a:prstGeom>
        </p:spPr>
        <p:txBody>
          <a:bodyPr wrap="none">
            <a:spAutoFit/>
          </a:bodyPr>
          <a:lstStyle/>
          <a:p>
            <a:r>
              <a:rPr lang="vi-VN" sz="2000" b="1" i="1" dirty="0">
                <a:latin typeface="Times New Roman" panose="02020603050405020304" pitchFamily="18" charset="0"/>
                <a:ea typeface="Calibri" panose="020F0502020204030204" pitchFamily="34" charset="0"/>
              </a:rPr>
              <a:t>Trước khi nhập dữ liệu:</a:t>
            </a:r>
            <a:endParaRPr lang="en-US" sz="2000" dirty="0"/>
          </a:p>
        </p:txBody>
      </p:sp>
      <p:pic>
        <p:nvPicPr>
          <p:cNvPr id="13" name="Picture 12"/>
          <p:cNvPicPr/>
          <p:nvPr/>
        </p:nvPicPr>
        <p:blipFill rotWithShape="1">
          <a:blip r:embed="rId2"/>
          <a:srcRect t="66" r="82328" b="61675"/>
          <a:stretch/>
        </p:blipFill>
        <p:spPr bwMode="auto">
          <a:xfrm>
            <a:off x="2034677" y="2065013"/>
            <a:ext cx="4550202" cy="3224986"/>
          </a:xfrm>
          <a:prstGeom prst="rect">
            <a:avLst/>
          </a:prstGeom>
          <a:ln w="9525" cap="flat" cmpd="sng" algn="ctr">
            <a:solidFill>
              <a:srgbClr val="5B9BD5">
                <a:lumMod val="75000"/>
              </a:srgbClr>
            </a:solidFill>
            <a:prstDash val="solid"/>
            <a:round/>
            <a:headEnd type="none" w="med" len="med"/>
            <a:tailEnd type="none" w="med" len="med"/>
          </a:ln>
          <a:extLst>
            <a:ext uri="{53640926-AAD7-44D8-BBD7-CCE9431645EC}">
              <a14:shadowObscured xmlns:a14="http://schemas.microsoft.com/office/drawing/2010/main"/>
            </a:ext>
          </a:extLst>
        </p:spPr>
      </p:pic>
      <p:sp>
        <p:nvSpPr>
          <p:cNvPr id="14" name="Rectangle 13"/>
          <p:cNvSpPr/>
          <p:nvPr/>
        </p:nvSpPr>
        <p:spPr>
          <a:xfrm>
            <a:off x="6927271" y="1664903"/>
            <a:ext cx="2502608" cy="400110"/>
          </a:xfrm>
          <a:prstGeom prst="rect">
            <a:avLst/>
          </a:prstGeom>
        </p:spPr>
        <p:txBody>
          <a:bodyPr wrap="none">
            <a:spAutoFit/>
          </a:bodyPr>
          <a:lstStyle/>
          <a:p>
            <a:r>
              <a:rPr lang="vi-VN" sz="2000" b="1" i="1" dirty="0">
                <a:latin typeface="Times New Roman" panose="02020603050405020304" pitchFamily="18" charset="0"/>
                <a:ea typeface="Calibri" panose="020F0502020204030204" pitchFamily="34" charset="0"/>
              </a:rPr>
              <a:t>Sau khi nhập dữ liệu:</a:t>
            </a:r>
            <a:endParaRPr lang="en-US" sz="2000" dirty="0"/>
          </a:p>
        </p:txBody>
      </p:sp>
      <p:pic>
        <p:nvPicPr>
          <p:cNvPr id="15" name="Picture 14"/>
          <p:cNvPicPr/>
          <p:nvPr/>
        </p:nvPicPr>
        <p:blipFill rotWithShape="1">
          <a:blip r:embed="rId3"/>
          <a:srcRect t="230" r="79743" b="53353"/>
          <a:stretch/>
        </p:blipFill>
        <p:spPr bwMode="auto">
          <a:xfrm>
            <a:off x="6927271" y="2065391"/>
            <a:ext cx="4423332" cy="3224608"/>
          </a:xfrm>
          <a:prstGeom prst="rect">
            <a:avLst/>
          </a:prstGeom>
          <a:ln w="9525" cap="flat" cmpd="sng" algn="ctr">
            <a:solidFill>
              <a:schemeClr val="accent1">
                <a:lumMod val="75000"/>
              </a:schemeClr>
            </a:solidFill>
            <a:prstDash val="solid"/>
            <a:round/>
            <a:headEnd type="none" w="med" len="med"/>
            <a:tailEnd type="none" w="med" len="med"/>
          </a:ln>
          <a:extLst>
            <a:ext uri="{53640926-AAD7-44D8-BBD7-CCE9431645EC}">
              <a14:shadowObscured xmlns:a14="http://schemas.microsoft.com/office/drawing/2010/main"/>
            </a:ext>
          </a:extLst>
        </p:spPr>
      </p:pic>
      <p:sp>
        <p:nvSpPr>
          <p:cNvPr id="16" name="Đoạn code"/>
          <p:cNvSpPr/>
          <p:nvPr/>
        </p:nvSpPr>
        <p:spPr>
          <a:xfrm>
            <a:off x="2727960" y="6351206"/>
            <a:ext cx="1281120" cy="424732"/>
          </a:xfrm>
          <a:prstGeom prst="rect">
            <a:avLst/>
          </a:prstGeom>
          <a:solidFill>
            <a:schemeClr val="accent2"/>
          </a:solidFill>
        </p:spPr>
        <p:txBody>
          <a:bodyPr wrap="none">
            <a:spAutoFit/>
          </a:bodyPr>
          <a:lstStyle/>
          <a:p>
            <a:pPr>
              <a:lnSpc>
                <a:spcPct val="120000"/>
              </a:lnSpc>
              <a:spcBef>
                <a:spcPts val="600"/>
              </a:spcBef>
            </a:pPr>
            <a:r>
              <a:rPr lang="vi-VN" b="1" i="1" dirty="0">
                <a:latin typeface="Times New Roman" panose="02020603050405020304" pitchFamily="18" charset="0"/>
                <a:ea typeface="Calibri" panose="020F0502020204030204" pitchFamily="34" charset="0"/>
                <a:cs typeface="Times New Roman" panose="02020603050405020304" pitchFamily="18" charset="0"/>
              </a:rPr>
              <a:t>Đoạn code: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2034677" y="715866"/>
            <a:ext cx="9364637" cy="6075509"/>
          </a:xfrm>
          <a:prstGeom prst="rect">
            <a:avLst/>
          </a:prstGeom>
          <a:solidFill>
            <a:schemeClr val="accent6">
              <a:lumMod val="60000"/>
              <a:lumOff val="40000"/>
            </a:schemeClr>
          </a:solidFill>
        </p:spPr>
        <p:txBody>
          <a:bodyPr wrap="square">
            <a:spAutoFit/>
          </a:bodyPr>
          <a:lstStyle/>
          <a:p>
            <a:pPr indent="457200">
              <a:lnSpc>
                <a:spcPct val="120000"/>
              </a:lnSpc>
            </a:pPr>
            <a:r>
              <a:rPr lang="vi-VN" dirty="0">
                <a:latin typeface="Consolas" panose="020B0609020204030204" pitchFamily="49" charset="0"/>
                <a:ea typeface="Calibri" panose="020F0502020204030204" pitchFamily="34" charset="0"/>
                <a:cs typeface="Times New Roman" panose="02020603050405020304" pitchFamily="18" charset="0"/>
              </a:rPr>
              <a:t>&lt;?php</a:t>
            </a:r>
            <a:endParaRPr lang="en-US" dirty="0">
              <a:latin typeface="Consolas" panose="020B0609020204030204" pitchFamily="49" charset="0"/>
              <a:ea typeface="Calibri" panose="020F0502020204030204" pitchFamily="34" charset="0"/>
              <a:cs typeface="Times New Roman" panose="02020603050405020304" pitchFamily="18" charset="0"/>
            </a:endParaRPr>
          </a:p>
          <a:p>
            <a:pPr indent="457200">
              <a:lnSpc>
                <a:spcPct val="120000"/>
              </a:lnSpc>
            </a:pPr>
            <a:r>
              <a:rPr lang="vi-VN" dirty="0">
                <a:latin typeface="Consolas" panose="020B0609020204030204" pitchFamily="49" charset="0"/>
                <a:ea typeface="Calibri" panose="020F0502020204030204" pitchFamily="34" charset="0"/>
                <a:cs typeface="Times New Roman" panose="02020603050405020304" pitchFamily="18" charset="0"/>
              </a:rPr>
              <a:t>    $name=$age="";</a:t>
            </a:r>
            <a:endParaRPr lang="en-US" dirty="0">
              <a:latin typeface="Consolas" panose="020B0609020204030204" pitchFamily="49" charset="0"/>
              <a:ea typeface="Calibri" panose="020F0502020204030204" pitchFamily="34" charset="0"/>
              <a:cs typeface="Times New Roman" panose="02020603050405020304" pitchFamily="18" charset="0"/>
            </a:endParaRPr>
          </a:p>
          <a:p>
            <a:pPr indent="457200">
              <a:lnSpc>
                <a:spcPct val="120000"/>
              </a:lnSpc>
            </a:pPr>
            <a:r>
              <a:rPr lang="vi-VN" dirty="0">
                <a:latin typeface="Consolas" panose="020B0609020204030204" pitchFamily="49" charset="0"/>
                <a:ea typeface="Calibri" panose="020F0502020204030204" pitchFamily="34" charset="0"/>
                <a:cs typeface="Times New Roman" panose="02020603050405020304" pitchFamily="18" charset="0"/>
              </a:rPr>
              <a:t>    if($_SERVER["REQUEST_METHOD"]=="GET"){</a:t>
            </a:r>
            <a:endParaRPr lang="en-US" dirty="0">
              <a:latin typeface="Consolas" panose="020B0609020204030204" pitchFamily="49" charset="0"/>
              <a:ea typeface="Calibri" panose="020F0502020204030204" pitchFamily="34" charset="0"/>
              <a:cs typeface="Times New Roman" panose="02020603050405020304" pitchFamily="18" charset="0"/>
            </a:endParaRPr>
          </a:p>
          <a:p>
            <a:pPr indent="457200">
              <a:lnSpc>
                <a:spcPct val="120000"/>
              </a:lnSpc>
            </a:pPr>
            <a:r>
              <a:rPr lang="vi-VN" dirty="0">
                <a:latin typeface="Consolas" panose="020B0609020204030204" pitchFamily="49" charset="0"/>
                <a:ea typeface="Calibri" panose="020F0502020204030204" pitchFamily="34" charset="0"/>
                <a:cs typeface="Times New Roman" panose="02020603050405020304" pitchFamily="18" charset="0"/>
              </a:rPr>
              <a:t>        $name = $_GET["name"]; //lỗi khi chưa nhập dữ liệu</a:t>
            </a:r>
            <a:endParaRPr lang="en-US" dirty="0">
              <a:latin typeface="Consolas" panose="020B0609020204030204" pitchFamily="49" charset="0"/>
              <a:ea typeface="Calibri" panose="020F0502020204030204" pitchFamily="34" charset="0"/>
              <a:cs typeface="Times New Roman" panose="02020603050405020304" pitchFamily="18" charset="0"/>
            </a:endParaRPr>
          </a:p>
          <a:p>
            <a:pPr indent="457200">
              <a:lnSpc>
                <a:spcPct val="120000"/>
              </a:lnSpc>
            </a:pPr>
            <a:r>
              <a:rPr lang="vi-VN" dirty="0">
                <a:latin typeface="Consolas" panose="020B0609020204030204" pitchFamily="49" charset="0"/>
                <a:ea typeface="Calibri" panose="020F0502020204030204" pitchFamily="34" charset="0"/>
                <a:cs typeface="Times New Roman" panose="02020603050405020304" pitchFamily="18" charset="0"/>
              </a:rPr>
              <a:t>        $age = $_GET["age"];	//lỗi khi chưa nhập dữ liệu</a:t>
            </a:r>
            <a:endParaRPr lang="en-US" dirty="0">
              <a:latin typeface="Consolas" panose="020B0609020204030204" pitchFamily="49" charset="0"/>
              <a:ea typeface="Calibri" panose="020F0502020204030204" pitchFamily="34" charset="0"/>
              <a:cs typeface="Times New Roman" panose="02020603050405020304" pitchFamily="18" charset="0"/>
            </a:endParaRPr>
          </a:p>
          <a:p>
            <a:pPr indent="457200">
              <a:lnSpc>
                <a:spcPct val="120000"/>
              </a:lnSpc>
            </a:pPr>
            <a:r>
              <a:rPr lang="vi-VN" dirty="0">
                <a:latin typeface="Consolas" panose="020B0609020204030204" pitchFamily="49" charset="0"/>
                <a:ea typeface="Calibri" panose="020F0502020204030204" pitchFamily="34" charset="0"/>
                <a:cs typeface="Times New Roman" panose="02020603050405020304" pitchFamily="18" charset="0"/>
              </a:rPr>
              <a:t>    }</a:t>
            </a:r>
            <a:endParaRPr lang="en-US" dirty="0">
              <a:latin typeface="Consolas" panose="020B0609020204030204" pitchFamily="49" charset="0"/>
              <a:ea typeface="Calibri" panose="020F0502020204030204" pitchFamily="34" charset="0"/>
              <a:cs typeface="Times New Roman" panose="02020603050405020304" pitchFamily="18" charset="0"/>
            </a:endParaRPr>
          </a:p>
          <a:p>
            <a:pPr indent="457200">
              <a:lnSpc>
                <a:spcPct val="120000"/>
              </a:lnSpc>
            </a:pPr>
            <a:r>
              <a:rPr lang="vi-VN" dirty="0">
                <a:latin typeface="Consolas" panose="020B0609020204030204" pitchFamily="49" charset="0"/>
                <a:ea typeface="Calibri" panose="020F0502020204030204" pitchFamily="34" charset="0"/>
                <a:cs typeface="Times New Roman" panose="02020603050405020304" pitchFamily="18" charset="0"/>
              </a:rPr>
              <a:t>?&gt;</a:t>
            </a:r>
            <a:endParaRPr lang="en-US" dirty="0">
              <a:latin typeface="Consolas" panose="020B0609020204030204" pitchFamily="49" charset="0"/>
              <a:ea typeface="Calibri" panose="020F0502020204030204" pitchFamily="34" charset="0"/>
              <a:cs typeface="Times New Roman" panose="02020603050405020304" pitchFamily="18" charset="0"/>
            </a:endParaRPr>
          </a:p>
          <a:p>
            <a:pPr indent="457200">
              <a:lnSpc>
                <a:spcPct val="120000"/>
              </a:lnSpc>
            </a:pPr>
            <a:r>
              <a:rPr lang="vi-VN" dirty="0">
                <a:latin typeface="Consolas" panose="020B0609020204030204" pitchFamily="49" charset="0"/>
                <a:ea typeface="Calibri" panose="020F0502020204030204" pitchFamily="34" charset="0"/>
                <a:cs typeface="Times New Roman" panose="02020603050405020304" pitchFamily="18" charset="0"/>
              </a:rPr>
              <a:t>&lt;h2&gt;Test GET Method&lt;/h2&gt;</a:t>
            </a:r>
            <a:endParaRPr lang="en-US" dirty="0">
              <a:latin typeface="Consolas" panose="020B0609020204030204" pitchFamily="49" charset="0"/>
              <a:ea typeface="Calibri" panose="020F0502020204030204" pitchFamily="34" charset="0"/>
              <a:cs typeface="Times New Roman" panose="02020603050405020304" pitchFamily="18" charset="0"/>
            </a:endParaRPr>
          </a:p>
          <a:p>
            <a:pPr marL="457200" marR="0" indent="0">
              <a:lnSpc>
                <a:spcPct val="120000"/>
              </a:lnSpc>
              <a:spcBef>
                <a:spcPts val="0"/>
              </a:spcBef>
              <a:spcAft>
                <a:spcPts val="0"/>
              </a:spcAft>
            </a:pPr>
            <a:r>
              <a:rPr lang="vi-VN" dirty="0">
                <a:latin typeface="Consolas" panose="020B0609020204030204" pitchFamily="49" charset="0"/>
                <a:ea typeface="Calibri" panose="020F0502020204030204" pitchFamily="34" charset="0"/>
                <a:cs typeface="Times New Roman" panose="02020603050405020304" pitchFamily="18" charset="0"/>
              </a:rPr>
              <a:t>&lt;form method="GET" </a:t>
            </a:r>
            <a:endParaRPr lang="en-US" dirty="0">
              <a:latin typeface="Consolas" panose="020B0609020204030204" pitchFamily="49" charset="0"/>
              <a:ea typeface="Calibri" panose="020F0502020204030204" pitchFamily="34" charset="0"/>
              <a:cs typeface="Times New Roman" panose="02020603050405020304" pitchFamily="18" charset="0"/>
            </a:endParaRPr>
          </a:p>
          <a:p>
            <a:pPr marL="457200" marR="0" indent="457200">
              <a:lnSpc>
                <a:spcPct val="120000"/>
              </a:lnSpc>
              <a:spcBef>
                <a:spcPts val="0"/>
              </a:spcBef>
              <a:spcAft>
                <a:spcPts val="0"/>
              </a:spcAft>
            </a:pPr>
            <a:r>
              <a:rPr lang="vi-VN" dirty="0">
                <a:latin typeface="Consolas" panose="020B0609020204030204" pitchFamily="49" charset="0"/>
                <a:ea typeface="Calibri" panose="020F0502020204030204" pitchFamily="34" charset="0"/>
                <a:cs typeface="Times New Roman" panose="02020603050405020304" pitchFamily="18" charset="0"/>
              </a:rPr>
              <a:t>action="&lt;?php echo htmlspecialchars($_SERVER["PHP_SELF"]) ?&gt;"&gt;</a:t>
            </a:r>
            <a:endParaRPr lang="en-US" dirty="0">
              <a:latin typeface="Consolas" panose="020B0609020204030204" pitchFamily="49" charset="0"/>
              <a:ea typeface="Calibri" panose="020F0502020204030204" pitchFamily="34" charset="0"/>
              <a:cs typeface="Times New Roman" panose="02020603050405020304" pitchFamily="18" charset="0"/>
            </a:endParaRPr>
          </a:p>
          <a:p>
            <a:pPr indent="457200">
              <a:lnSpc>
                <a:spcPct val="120000"/>
              </a:lnSpc>
            </a:pPr>
            <a:r>
              <a:rPr lang="vi-VN" dirty="0">
                <a:latin typeface="Consolas" panose="020B0609020204030204" pitchFamily="49" charset="0"/>
                <a:ea typeface="Calibri" panose="020F0502020204030204" pitchFamily="34" charset="0"/>
                <a:cs typeface="Times New Roman" panose="02020603050405020304" pitchFamily="18" charset="0"/>
              </a:rPr>
              <a:t>   Name: &lt;input type="text" name="name"&gt;&lt;br&gt;&lt;br&gt;</a:t>
            </a:r>
            <a:endParaRPr lang="en-US" dirty="0">
              <a:latin typeface="Consolas" panose="020B0609020204030204" pitchFamily="49" charset="0"/>
              <a:ea typeface="Calibri" panose="020F0502020204030204" pitchFamily="34" charset="0"/>
              <a:cs typeface="Times New Roman" panose="02020603050405020304" pitchFamily="18" charset="0"/>
            </a:endParaRPr>
          </a:p>
          <a:p>
            <a:pPr indent="457200">
              <a:lnSpc>
                <a:spcPct val="120000"/>
              </a:lnSpc>
            </a:pPr>
            <a:r>
              <a:rPr lang="vi-VN" dirty="0">
                <a:latin typeface="Consolas" panose="020B0609020204030204" pitchFamily="49" charset="0"/>
                <a:ea typeface="Calibri" panose="020F0502020204030204" pitchFamily="34" charset="0"/>
                <a:cs typeface="Times New Roman" panose="02020603050405020304" pitchFamily="18" charset="0"/>
              </a:rPr>
              <a:t>   Age: &lt;input type="text" name="age"&gt;&lt;br&gt;&lt;br&gt;</a:t>
            </a:r>
            <a:endParaRPr lang="en-US" dirty="0">
              <a:latin typeface="Consolas" panose="020B0609020204030204" pitchFamily="49" charset="0"/>
              <a:ea typeface="Calibri" panose="020F0502020204030204" pitchFamily="34" charset="0"/>
              <a:cs typeface="Times New Roman" panose="02020603050405020304" pitchFamily="18" charset="0"/>
            </a:endParaRPr>
          </a:p>
          <a:p>
            <a:pPr indent="457200">
              <a:lnSpc>
                <a:spcPct val="120000"/>
              </a:lnSpc>
            </a:pPr>
            <a:r>
              <a:rPr lang="vi-VN" dirty="0">
                <a:latin typeface="Consolas" panose="020B0609020204030204" pitchFamily="49" charset="0"/>
                <a:ea typeface="Calibri" panose="020F0502020204030204" pitchFamily="34" charset="0"/>
                <a:cs typeface="Times New Roman" panose="02020603050405020304" pitchFamily="18" charset="0"/>
              </a:rPr>
              <a:t>   &lt;input type="submit" name="submit" value="Submit"&gt;</a:t>
            </a:r>
            <a:endParaRPr lang="en-US" dirty="0">
              <a:latin typeface="Consolas" panose="020B0609020204030204" pitchFamily="49" charset="0"/>
              <a:ea typeface="Calibri" panose="020F0502020204030204" pitchFamily="34" charset="0"/>
              <a:cs typeface="Times New Roman" panose="02020603050405020304" pitchFamily="18" charset="0"/>
            </a:endParaRPr>
          </a:p>
          <a:p>
            <a:pPr indent="457200">
              <a:lnSpc>
                <a:spcPct val="120000"/>
              </a:lnSpc>
            </a:pPr>
            <a:r>
              <a:rPr lang="vi-VN" dirty="0">
                <a:latin typeface="Consolas" panose="020B0609020204030204" pitchFamily="49" charset="0"/>
                <a:ea typeface="Calibri" panose="020F0502020204030204" pitchFamily="34" charset="0"/>
                <a:cs typeface="Times New Roman" panose="02020603050405020304" pitchFamily="18" charset="0"/>
              </a:rPr>
              <a:t>&lt;/form&gt;</a:t>
            </a:r>
            <a:endParaRPr lang="en-US" dirty="0">
              <a:latin typeface="Consolas" panose="020B0609020204030204" pitchFamily="49" charset="0"/>
              <a:ea typeface="Calibri" panose="020F0502020204030204" pitchFamily="34" charset="0"/>
              <a:cs typeface="Times New Roman" panose="02020603050405020304" pitchFamily="18" charset="0"/>
            </a:endParaRPr>
          </a:p>
          <a:p>
            <a:pPr indent="457200">
              <a:lnSpc>
                <a:spcPct val="120000"/>
              </a:lnSpc>
            </a:pPr>
            <a:r>
              <a:rPr lang="vi-VN" dirty="0">
                <a:latin typeface="Consolas" panose="020B0609020204030204" pitchFamily="49" charset="0"/>
                <a:ea typeface="Calibri" panose="020F0502020204030204" pitchFamily="34" charset="0"/>
                <a:cs typeface="Times New Roman" panose="02020603050405020304" pitchFamily="18" charset="0"/>
              </a:rPr>
              <a:t>&lt;h2&gt;Result of GET Method&lt;/h2&gt;</a:t>
            </a:r>
            <a:endParaRPr lang="en-US" dirty="0">
              <a:latin typeface="Consolas" panose="020B0609020204030204" pitchFamily="49" charset="0"/>
              <a:ea typeface="Calibri" panose="020F0502020204030204" pitchFamily="34" charset="0"/>
              <a:cs typeface="Times New Roman" panose="02020603050405020304" pitchFamily="18" charset="0"/>
            </a:endParaRPr>
          </a:p>
          <a:p>
            <a:pPr indent="457200">
              <a:lnSpc>
                <a:spcPct val="120000"/>
              </a:lnSpc>
            </a:pPr>
            <a:r>
              <a:rPr lang="vi-VN" dirty="0">
                <a:latin typeface="Consolas" panose="020B0609020204030204" pitchFamily="49" charset="0"/>
                <a:ea typeface="Calibri" panose="020F0502020204030204" pitchFamily="34" charset="0"/>
                <a:cs typeface="Times New Roman" panose="02020603050405020304" pitchFamily="18" charset="0"/>
              </a:rPr>
              <a:t>&lt;?php</a:t>
            </a:r>
            <a:endParaRPr lang="en-US" dirty="0">
              <a:latin typeface="Consolas" panose="020B0609020204030204" pitchFamily="49" charset="0"/>
              <a:ea typeface="Calibri" panose="020F0502020204030204" pitchFamily="34" charset="0"/>
              <a:cs typeface="Times New Roman" panose="02020603050405020304" pitchFamily="18" charset="0"/>
            </a:endParaRPr>
          </a:p>
          <a:p>
            <a:pPr indent="457200">
              <a:lnSpc>
                <a:spcPct val="120000"/>
              </a:lnSpc>
            </a:pPr>
            <a:r>
              <a:rPr lang="vi-VN" dirty="0">
                <a:latin typeface="Consolas" panose="020B0609020204030204" pitchFamily="49" charset="0"/>
                <a:ea typeface="Calibri" panose="020F0502020204030204" pitchFamily="34" charset="0"/>
                <a:cs typeface="Times New Roman" panose="02020603050405020304" pitchFamily="18" charset="0"/>
              </a:rPr>
              <a:t>    echo $name."&lt;br&gt;".$age;</a:t>
            </a:r>
            <a:endParaRPr lang="en-US" dirty="0">
              <a:latin typeface="Consolas" panose="020B0609020204030204" pitchFamily="49" charset="0"/>
              <a:ea typeface="Calibri" panose="020F0502020204030204" pitchFamily="34" charset="0"/>
              <a:cs typeface="Times New Roman" panose="02020603050405020304" pitchFamily="18" charset="0"/>
            </a:endParaRPr>
          </a:p>
          <a:p>
            <a:pPr indent="457200">
              <a:lnSpc>
                <a:spcPct val="120000"/>
              </a:lnSpc>
            </a:pPr>
            <a:r>
              <a:rPr lang="vi-VN" dirty="0">
                <a:latin typeface="Consolas" panose="020B0609020204030204" pitchFamily="49" charset="0"/>
                <a:ea typeface="Calibri" panose="020F0502020204030204" pitchFamily="34" charset="0"/>
                <a:cs typeface="Times New Roman" panose="02020603050405020304" pitchFamily="18" charset="0"/>
              </a:rPr>
              <a:t>?&gt;</a:t>
            </a:r>
            <a:endParaRPr lang="en-US" dirty="0">
              <a:effectLst/>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466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6"/>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9" grpId="0"/>
      <p:bldP spid="12" grpId="0"/>
      <p:bldP spid="14" grpId="0"/>
      <p:bldP spid="16" grpId="0" animBg="1"/>
      <p:bldP spid="17" grpId="0" animBg="1"/>
      <p:bldP spid="17"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8701D945D79141AD443CA199FE3192" ma:contentTypeVersion="17" ma:contentTypeDescription="Create a new document." ma:contentTypeScope="" ma:versionID="47e5905aa2f60415898a2cad63b2042d">
  <xsd:schema xmlns:xsd="http://www.w3.org/2001/XMLSchema" xmlns:xs="http://www.w3.org/2001/XMLSchema" xmlns:p="http://schemas.microsoft.com/office/2006/metadata/properties" xmlns:ns2="7325b1f5-856f-48ad-adac-a067eab08f84" xmlns:ns3="3eda6d75-6b6f-4f21-9830-e766239627b2" targetNamespace="http://schemas.microsoft.com/office/2006/metadata/properties" ma:root="true" ma:fieldsID="c330018fa5c4191df2e1e091f19031da" ns2:_="" ns3:_="">
    <xsd:import namespace="7325b1f5-856f-48ad-adac-a067eab08f84"/>
    <xsd:import namespace="3eda6d75-6b6f-4f21-9830-e766239627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25b1f5-856f-48ad-adac-a067eab08f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5c0023-da1a-46b1-aa34-2fb2ed2446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da6d75-6b6f-4f21-9830-e766239627b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7f748ef-f79f-47ef-ba7b-aeddd5fd5b14}" ma:internalName="TaxCatchAll" ma:showField="CatchAllData" ma:web="3eda6d75-6b6f-4f21-9830-e766239627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eda6d75-6b6f-4f21-9830-e766239627b2" xsi:nil="true"/>
    <lcf76f155ced4ddcb4097134ff3c332f xmlns="7325b1f5-856f-48ad-adac-a067eab08f8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1BAC5D1-FD49-4145-B391-D0B06565CF5B}"/>
</file>

<file path=customXml/itemProps2.xml><?xml version="1.0" encoding="utf-8"?>
<ds:datastoreItem xmlns:ds="http://schemas.openxmlformats.org/officeDocument/2006/customXml" ds:itemID="{74C8CD11-6FA3-4693-8FBF-B83D704EDC5B}"/>
</file>

<file path=customXml/itemProps3.xml><?xml version="1.0" encoding="utf-8"?>
<ds:datastoreItem xmlns:ds="http://schemas.openxmlformats.org/officeDocument/2006/customXml" ds:itemID="{EBA51AD8-21F7-44BF-950C-82E2A6084DA9}"/>
</file>

<file path=docProps/app.xml><?xml version="1.0" encoding="utf-8"?>
<Properties xmlns="http://schemas.openxmlformats.org/officeDocument/2006/extended-properties" xmlns:vt="http://schemas.openxmlformats.org/officeDocument/2006/docPropsVTypes">
  <Template>Parallax</Template>
  <TotalTime>1665</TotalTime>
  <Words>988</Words>
  <Application>Microsoft Office PowerPoint</Application>
  <PresentationFormat>Widescreen</PresentationFormat>
  <Paragraphs>122</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(Body)</vt:lpstr>
      <vt:lpstr>Consolas</vt:lpstr>
      <vt:lpstr>Corbel</vt:lpstr>
      <vt:lpstr>Symbol</vt:lpstr>
      <vt:lpstr>Times New Roman</vt:lpstr>
      <vt:lpstr>Parallax</vt:lpstr>
      <vt:lpstr>Xử lý Form</vt:lpstr>
      <vt:lpstr>Bài 6. Xử lý Form</vt:lpstr>
      <vt:lpstr>Mục tiêu</vt:lpstr>
      <vt:lpstr>Đồ dùng và trang thiết bị dạy học</vt:lpstr>
      <vt:lpstr>6.1. Giới thiệu</vt:lpstr>
      <vt:lpstr>6.2. Phương thức GET</vt:lpstr>
      <vt:lpstr>6.2. Phương thức GET</vt:lpstr>
      <vt:lpstr>6.2. Phương thức GET</vt:lpstr>
      <vt:lpstr>6.2. Phương thức GET</vt:lpstr>
      <vt:lpstr>6.2. Phương thức GET</vt:lpstr>
      <vt:lpstr>6.3. Phương thức POST</vt:lpstr>
      <vt:lpstr>6.4. So sánh giữa POST và GET</vt:lpstr>
      <vt:lpstr>6.4. So sánh giữa POST và GET</vt:lpstr>
      <vt:lpstr>Bài thực hành</vt:lpstr>
      <vt:lpstr>Bài thực hành</vt:lpstr>
      <vt:lpstr>Bài thực hành</vt:lpstr>
      <vt:lpstr>THANKS FOR WATCHING!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HỆ ĐẾM &amp; BIỂU DIỄN THÔNG TIN TRÊN MÁY TÍNH</dc:title>
  <dc:creator>Huynh Bao Quoc Dung</dc:creator>
  <cp:lastModifiedBy>Huynh Bao Quoc Dung</cp:lastModifiedBy>
  <cp:revision>163</cp:revision>
  <dcterms:created xsi:type="dcterms:W3CDTF">2021-09-19T14:25:58Z</dcterms:created>
  <dcterms:modified xsi:type="dcterms:W3CDTF">2022-10-31T03:52:27Z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0x010100CF8701D945D79141AD443CA199FE3192</vt:lpwstr>
  </property>
</Properties>
</file>