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404" r:id="rId2"/>
    <p:sldId id="423" r:id="rId3"/>
    <p:sldId id="430" r:id="rId4"/>
    <p:sldId id="431" r:id="rId5"/>
    <p:sldId id="424" r:id="rId6"/>
    <p:sldId id="425" r:id="rId7"/>
    <p:sldId id="426" r:id="rId8"/>
    <p:sldId id="427" r:id="rId9"/>
    <p:sldId id="428" r:id="rId10"/>
    <p:sldId id="433" r:id="rId11"/>
    <p:sldId id="484" r:id="rId12"/>
    <p:sldId id="434" r:id="rId13"/>
    <p:sldId id="437" r:id="rId14"/>
    <p:sldId id="435" r:id="rId15"/>
    <p:sldId id="436" r:id="rId16"/>
    <p:sldId id="440" r:id="rId17"/>
    <p:sldId id="452" r:id="rId18"/>
    <p:sldId id="453" r:id="rId19"/>
    <p:sldId id="454" r:id="rId20"/>
    <p:sldId id="455" r:id="rId21"/>
    <p:sldId id="442" r:id="rId22"/>
    <p:sldId id="472" r:id="rId23"/>
    <p:sldId id="483" r:id="rId24"/>
    <p:sldId id="459" r:id="rId25"/>
    <p:sldId id="473" r:id="rId26"/>
    <p:sldId id="462" r:id="rId27"/>
    <p:sldId id="471" r:id="rId28"/>
    <p:sldId id="465" r:id="rId29"/>
    <p:sldId id="474" r:id="rId30"/>
    <p:sldId id="469" r:id="rId31"/>
    <p:sldId id="470" r:id="rId32"/>
    <p:sldId id="447" r:id="rId33"/>
    <p:sldId id="449" r:id="rId34"/>
    <p:sldId id="476" r:id="rId35"/>
    <p:sldId id="477" r:id="rId36"/>
    <p:sldId id="478" r:id="rId37"/>
    <p:sldId id="479" r:id="rId38"/>
    <p:sldId id="480" r:id="rId39"/>
    <p:sldId id="481" r:id="rId40"/>
    <p:sldId id="482"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3333CC"/>
    <a:srgbClr val="FFFF99"/>
    <a:srgbClr val="0000FF"/>
    <a:srgbClr val="333399"/>
    <a:srgbClr val="CC00CC"/>
    <a:srgbClr val="9900CC"/>
    <a:srgbClr val="339933"/>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2362" autoAdjust="0"/>
  </p:normalViewPr>
  <p:slideViewPr>
    <p:cSldViewPr>
      <p:cViewPr varScale="1">
        <p:scale>
          <a:sx n="70" d="100"/>
          <a:sy n="70" d="100"/>
        </p:scale>
        <p:origin x="-124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r>
              <a:rPr lang="en-US"/>
              <a:t> </a:t>
            </a:r>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DD182E5-BA55-4472-B760-FE850D59D141}" type="slidenum">
              <a:rPr lang="en-US" altLang="en-US"/>
              <a:pPr>
                <a:defRPr/>
              </a:pPr>
              <a:t>‹#›</a:t>
            </a:fld>
            <a:endParaRPr lang="en-US" altLang="en-US"/>
          </a:p>
        </p:txBody>
      </p:sp>
    </p:spTree>
    <p:extLst>
      <p:ext uri="{BB962C8B-B14F-4D97-AF65-F5344CB8AC3E}">
        <p14:creationId xmlns:p14="http://schemas.microsoft.com/office/powerpoint/2010/main" val="1786106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r>
              <a:rPr lang="en-US"/>
              <a:t> </a:t>
            </a:r>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C16FAC07-6CFD-4759-A37F-CEB69A316206}" type="slidenum">
              <a:rPr lang="en-US" altLang="en-US"/>
              <a:pPr>
                <a:defRPr/>
              </a:pPr>
              <a:t>‹#›</a:t>
            </a:fld>
            <a:endParaRPr lang="en-US" altLang="en-US"/>
          </a:p>
        </p:txBody>
      </p:sp>
    </p:spTree>
    <p:extLst>
      <p:ext uri="{BB962C8B-B14F-4D97-AF65-F5344CB8AC3E}">
        <p14:creationId xmlns:p14="http://schemas.microsoft.com/office/powerpoint/2010/main" val="38945080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77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xfrm>
            <a:off x="7315200" y="6553200"/>
            <a:ext cx="1752600" cy="457200"/>
          </a:xfrm>
          <a:ln/>
        </p:spPr>
        <p:txBody>
          <a:bodyPr/>
          <a:lstStyle>
            <a:lvl1pPr>
              <a:defRPr>
                <a:solidFill>
                  <a:srgbClr val="FFFF99"/>
                </a:solidFill>
              </a:defRPr>
            </a:lvl1pPr>
          </a:lstStyle>
          <a:p>
            <a:pPr>
              <a:defRPr/>
            </a:pPr>
            <a:fld id="{24EBF21E-8FBA-4B67-9ADB-74BB731A73D8}" type="slidenum">
              <a:rPr lang="en-US" altLang="en-US" smtClean="0"/>
              <a:pPr>
                <a:defRPr/>
              </a:pPr>
              <a:t>‹#›</a:t>
            </a:fld>
            <a:endParaRPr lang="en-US" altLang="en-US" dirty="0"/>
          </a:p>
        </p:txBody>
      </p:sp>
    </p:spTree>
    <p:extLst>
      <p:ext uri="{BB962C8B-B14F-4D97-AF65-F5344CB8AC3E}">
        <p14:creationId xmlns:p14="http://schemas.microsoft.com/office/powerpoint/2010/main" val="23700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848600" cy="838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ln/>
        </p:spPr>
        <p:txBody>
          <a:bodyPr/>
          <a:lstStyle>
            <a:lvl1pPr>
              <a:defRPr/>
            </a:lvl1pPr>
          </a:lstStyle>
          <a:p>
            <a:pPr>
              <a:defRPr/>
            </a:pPr>
            <a:fld id="{C574F05D-FCCF-4A31-81E7-F04AF4F91FE3}" type="slidenum">
              <a:rPr lang="en-US" altLang="en-US"/>
              <a:pPr>
                <a:defRPr/>
              </a:pPr>
              <a:t>‹#›</a:t>
            </a:fld>
            <a:endParaRPr lang="en-US" altLang="en-US"/>
          </a:p>
        </p:txBody>
      </p:sp>
    </p:spTree>
    <p:extLst>
      <p:ext uri="{BB962C8B-B14F-4D97-AF65-F5344CB8AC3E}">
        <p14:creationId xmlns:p14="http://schemas.microsoft.com/office/powerpoint/2010/main" val="233725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
            <a:ext cx="21526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3055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ln/>
        </p:spPr>
        <p:txBody>
          <a:bodyPr/>
          <a:lstStyle>
            <a:lvl1pPr>
              <a:defRPr/>
            </a:lvl1pPr>
          </a:lstStyle>
          <a:p>
            <a:pPr>
              <a:defRPr/>
            </a:pPr>
            <a:fld id="{9B2D446C-3F5F-4BC3-9BE7-C8CA23ADC6B4}" type="slidenum">
              <a:rPr lang="en-US" altLang="en-US"/>
              <a:pPr>
                <a:defRPr/>
              </a:pPr>
              <a:t>‹#›</a:t>
            </a:fld>
            <a:endParaRPr lang="en-US" altLang="en-US"/>
          </a:p>
        </p:txBody>
      </p:sp>
    </p:spTree>
    <p:extLst>
      <p:ext uri="{BB962C8B-B14F-4D97-AF65-F5344CB8AC3E}">
        <p14:creationId xmlns:p14="http://schemas.microsoft.com/office/powerpoint/2010/main" val="288089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848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447800"/>
            <a:ext cx="4114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4000500"/>
            <a:ext cx="41148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r>
              <a:rPr lang="en-US"/>
              <a:t> </a:t>
            </a:r>
          </a:p>
        </p:txBody>
      </p:sp>
      <p:sp>
        <p:nvSpPr>
          <p:cNvPr id="7" name="Slide Number Placeholder 6"/>
          <p:cNvSpPr>
            <a:spLocks noGrp="1"/>
          </p:cNvSpPr>
          <p:nvPr>
            <p:ph type="sldNum" sz="quarter" idx="11"/>
          </p:nvPr>
        </p:nvSpPr>
        <p:spPr>
          <a:xfrm>
            <a:off x="7162800" y="6400800"/>
            <a:ext cx="1752600" cy="457200"/>
          </a:xfrm>
        </p:spPr>
        <p:txBody>
          <a:bodyPr/>
          <a:lstStyle>
            <a:lvl1pPr>
              <a:defRPr/>
            </a:lvl1pPr>
          </a:lstStyle>
          <a:p>
            <a:pPr>
              <a:defRPr/>
            </a:pPr>
            <a:fld id="{9C4C8CBA-F611-4633-984E-89D197F2BB93}" type="slidenum">
              <a:rPr lang="en-US" altLang="en-US"/>
              <a:pPr>
                <a:defRPr/>
              </a:pPr>
              <a:t>‹#›</a:t>
            </a:fld>
            <a:endParaRPr lang="en-US" altLang="en-US"/>
          </a:p>
        </p:txBody>
      </p:sp>
    </p:spTree>
    <p:extLst>
      <p:ext uri="{BB962C8B-B14F-4D97-AF65-F5344CB8AC3E}">
        <p14:creationId xmlns:p14="http://schemas.microsoft.com/office/powerpoint/2010/main" val="1830647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848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11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 </a:t>
            </a:r>
          </a:p>
        </p:txBody>
      </p:sp>
      <p:sp>
        <p:nvSpPr>
          <p:cNvPr id="6" name="Slide Number Placeholder 5"/>
          <p:cNvSpPr>
            <a:spLocks noGrp="1"/>
          </p:cNvSpPr>
          <p:nvPr>
            <p:ph type="sldNum" sz="quarter" idx="11"/>
          </p:nvPr>
        </p:nvSpPr>
        <p:spPr>
          <a:xfrm>
            <a:off x="7162800" y="6400800"/>
            <a:ext cx="1752600" cy="457200"/>
          </a:xfrm>
        </p:spPr>
        <p:txBody>
          <a:bodyPr/>
          <a:lstStyle>
            <a:lvl1pPr>
              <a:defRPr/>
            </a:lvl1pPr>
          </a:lstStyle>
          <a:p>
            <a:pPr>
              <a:defRPr/>
            </a:pPr>
            <a:fld id="{8E20F8D6-1DC6-493B-8229-B8473274B630}" type="slidenum">
              <a:rPr lang="en-US" altLang="en-US"/>
              <a:pPr>
                <a:defRPr/>
              </a:pPr>
              <a:t>‹#›</a:t>
            </a:fld>
            <a:endParaRPr lang="en-US" altLang="en-US"/>
          </a:p>
        </p:txBody>
      </p:sp>
    </p:spTree>
    <p:extLst>
      <p:ext uri="{BB962C8B-B14F-4D97-AF65-F5344CB8AC3E}">
        <p14:creationId xmlns:p14="http://schemas.microsoft.com/office/powerpoint/2010/main" val="359088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xfrm>
            <a:off x="7162800" y="6553200"/>
            <a:ext cx="1752600" cy="457200"/>
          </a:xfrm>
          <a:ln/>
        </p:spPr>
        <p:txBody>
          <a:bodyPr/>
          <a:lstStyle>
            <a:lvl1pPr>
              <a:defRPr>
                <a:solidFill>
                  <a:srgbClr val="FFFF00"/>
                </a:solidFill>
              </a:defRPr>
            </a:lvl1pPr>
          </a:lstStyle>
          <a:p>
            <a:pPr>
              <a:defRPr/>
            </a:pPr>
            <a:fld id="{B4886EA3-A5D4-4B9B-A42F-4A0B83D89264}" type="slidenum">
              <a:rPr lang="en-US" altLang="en-US" smtClean="0"/>
              <a:pPr>
                <a:defRPr/>
              </a:pPr>
              <a:t>‹#›</a:t>
            </a:fld>
            <a:endParaRPr lang="en-US" altLang="en-US"/>
          </a:p>
        </p:txBody>
      </p:sp>
    </p:spTree>
    <p:extLst>
      <p:ext uri="{BB962C8B-B14F-4D97-AF65-F5344CB8AC3E}">
        <p14:creationId xmlns:p14="http://schemas.microsoft.com/office/powerpoint/2010/main" val="293894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10"/>
          <p:cNvSpPr>
            <a:spLocks noGrp="1" noChangeArrowheads="1"/>
          </p:cNvSpPr>
          <p:nvPr>
            <p:ph type="sldNum" sz="quarter" idx="11"/>
          </p:nvPr>
        </p:nvSpPr>
        <p:spPr>
          <a:ln/>
        </p:spPr>
        <p:txBody>
          <a:bodyPr/>
          <a:lstStyle>
            <a:lvl1pPr>
              <a:defRPr/>
            </a:lvl1pPr>
          </a:lstStyle>
          <a:p>
            <a:pPr>
              <a:defRPr/>
            </a:pPr>
            <a:fld id="{370F6E78-8E64-462F-B9EF-3F765011E18B}" type="slidenum">
              <a:rPr lang="en-US" altLang="en-US"/>
              <a:pPr>
                <a:defRPr/>
              </a:pPr>
              <a:t>‹#›</a:t>
            </a:fld>
            <a:endParaRPr lang="en-US" altLang="en-US"/>
          </a:p>
        </p:txBody>
      </p:sp>
    </p:spTree>
    <p:extLst>
      <p:ext uri="{BB962C8B-B14F-4D97-AF65-F5344CB8AC3E}">
        <p14:creationId xmlns:p14="http://schemas.microsoft.com/office/powerpoint/2010/main" val="7233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10"/>
          <p:cNvSpPr>
            <a:spLocks noGrp="1" noChangeArrowheads="1"/>
          </p:cNvSpPr>
          <p:nvPr>
            <p:ph type="sldNum" sz="quarter" idx="11"/>
          </p:nvPr>
        </p:nvSpPr>
        <p:spPr>
          <a:ln/>
        </p:spPr>
        <p:txBody>
          <a:bodyPr/>
          <a:lstStyle>
            <a:lvl1pPr>
              <a:defRPr/>
            </a:lvl1pPr>
          </a:lstStyle>
          <a:p>
            <a:pPr>
              <a:defRPr/>
            </a:pPr>
            <a:fld id="{6AFE328D-2CFF-4ACD-8587-D64248D24D10}" type="slidenum">
              <a:rPr lang="en-US" altLang="en-US"/>
              <a:pPr>
                <a:defRPr/>
              </a:pPr>
              <a:t>‹#›</a:t>
            </a:fld>
            <a:endParaRPr lang="en-US" altLang="en-US"/>
          </a:p>
        </p:txBody>
      </p:sp>
    </p:spTree>
    <p:extLst>
      <p:ext uri="{BB962C8B-B14F-4D97-AF65-F5344CB8AC3E}">
        <p14:creationId xmlns:p14="http://schemas.microsoft.com/office/powerpoint/2010/main" val="276924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8" name="Rectangle 10"/>
          <p:cNvSpPr>
            <a:spLocks noGrp="1" noChangeArrowheads="1"/>
          </p:cNvSpPr>
          <p:nvPr>
            <p:ph type="sldNum" sz="quarter" idx="11"/>
          </p:nvPr>
        </p:nvSpPr>
        <p:spPr>
          <a:ln/>
        </p:spPr>
        <p:txBody>
          <a:bodyPr/>
          <a:lstStyle>
            <a:lvl1pPr>
              <a:defRPr/>
            </a:lvl1pPr>
          </a:lstStyle>
          <a:p>
            <a:pPr>
              <a:defRPr/>
            </a:pPr>
            <a:fld id="{C8117106-5757-4441-9111-08ED79D4C83E}" type="slidenum">
              <a:rPr lang="en-US" altLang="en-US"/>
              <a:pPr>
                <a:defRPr/>
              </a:pPr>
              <a:t>‹#›</a:t>
            </a:fld>
            <a:endParaRPr lang="en-US" altLang="en-US"/>
          </a:p>
        </p:txBody>
      </p:sp>
    </p:spTree>
    <p:extLst>
      <p:ext uri="{BB962C8B-B14F-4D97-AF65-F5344CB8AC3E}">
        <p14:creationId xmlns:p14="http://schemas.microsoft.com/office/powerpoint/2010/main" val="416205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4" name="Rectangle 10"/>
          <p:cNvSpPr>
            <a:spLocks noGrp="1" noChangeArrowheads="1"/>
          </p:cNvSpPr>
          <p:nvPr>
            <p:ph type="sldNum" sz="quarter" idx="11"/>
          </p:nvPr>
        </p:nvSpPr>
        <p:spPr>
          <a:ln/>
        </p:spPr>
        <p:txBody>
          <a:bodyPr/>
          <a:lstStyle>
            <a:lvl1pPr>
              <a:defRPr/>
            </a:lvl1pPr>
          </a:lstStyle>
          <a:p>
            <a:pPr>
              <a:defRPr/>
            </a:pPr>
            <a:fld id="{6022E55C-15E5-4F34-BBD6-CDDD98A3292D}" type="slidenum">
              <a:rPr lang="en-US" altLang="en-US"/>
              <a:pPr>
                <a:defRPr/>
              </a:pPr>
              <a:t>‹#›</a:t>
            </a:fld>
            <a:endParaRPr lang="en-US" altLang="en-US"/>
          </a:p>
        </p:txBody>
      </p:sp>
    </p:spTree>
    <p:extLst>
      <p:ext uri="{BB962C8B-B14F-4D97-AF65-F5344CB8AC3E}">
        <p14:creationId xmlns:p14="http://schemas.microsoft.com/office/powerpoint/2010/main" val="256493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3" name="Rectangle 10"/>
          <p:cNvSpPr>
            <a:spLocks noGrp="1" noChangeArrowheads="1"/>
          </p:cNvSpPr>
          <p:nvPr>
            <p:ph type="sldNum" sz="quarter" idx="11"/>
          </p:nvPr>
        </p:nvSpPr>
        <p:spPr>
          <a:ln/>
        </p:spPr>
        <p:txBody>
          <a:bodyPr/>
          <a:lstStyle>
            <a:lvl1pPr>
              <a:defRPr/>
            </a:lvl1pPr>
          </a:lstStyle>
          <a:p>
            <a:pPr>
              <a:defRPr/>
            </a:pPr>
            <a:fld id="{F8FDA097-4657-4A1F-A829-3581AB31ED73}" type="slidenum">
              <a:rPr lang="en-US" altLang="en-US"/>
              <a:pPr>
                <a:defRPr/>
              </a:pPr>
              <a:t>‹#›</a:t>
            </a:fld>
            <a:endParaRPr lang="en-US" altLang="en-US"/>
          </a:p>
        </p:txBody>
      </p:sp>
    </p:spTree>
    <p:extLst>
      <p:ext uri="{BB962C8B-B14F-4D97-AF65-F5344CB8AC3E}">
        <p14:creationId xmlns:p14="http://schemas.microsoft.com/office/powerpoint/2010/main" val="254816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10"/>
          <p:cNvSpPr>
            <a:spLocks noGrp="1" noChangeArrowheads="1"/>
          </p:cNvSpPr>
          <p:nvPr>
            <p:ph type="sldNum" sz="quarter" idx="11"/>
          </p:nvPr>
        </p:nvSpPr>
        <p:spPr>
          <a:ln/>
        </p:spPr>
        <p:txBody>
          <a:bodyPr/>
          <a:lstStyle>
            <a:lvl1pPr>
              <a:defRPr/>
            </a:lvl1pPr>
          </a:lstStyle>
          <a:p>
            <a:pPr>
              <a:defRPr/>
            </a:pPr>
            <a:fld id="{B64F80AF-FC8E-451D-8E92-3C5D19C36F90}" type="slidenum">
              <a:rPr lang="en-US" altLang="en-US"/>
              <a:pPr>
                <a:defRPr/>
              </a:pPr>
              <a:t>‹#›</a:t>
            </a:fld>
            <a:endParaRPr lang="en-US" altLang="en-US"/>
          </a:p>
        </p:txBody>
      </p:sp>
    </p:spTree>
    <p:extLst>
      <p:ext uri="{BB962C8B-B14F-4D97-AF65-F5344CB8AC3E}">
        <p14:creationId xmlns:p14="http://schemas.microsoft.com/office/powerpoint/2010/main" val="182236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10"/>
          <p:cNvSpPr>
            <a:spLocks noGrp="1" noChangeArrowheads="1"/>
          </p:cNvSpPr>
          <p:nvPr>
            <p:ph type="sldNum" sz="quarter" idx="11"/>
          </p:nvPr>
        </p:nvSpPr>
        <p:spPr>
          <a:ln/>
        </p:spPr>
        <p:txBody>
          <a:bodyPr/>
          <a:lstStyle>
            <a:lvl1pPr>
              <a:defRPr/>
            </a:lvl1pPr>
          </a:lstStyle>
          <a:p>
            <a:pPr>
              <a:defRPr/>
            </a:pPr>
            <a:fld id="{F3AE1A1F-362E-438D-8027-D64C6A7EE777}" type="slidenum">
              <a:rPr lang="en-US" altLang="en-US"/>
              <a:pPr>
                <a:defRPr/>
              </a:pPr>
              <a:t>‹#›</a:t>
            </a:fld>
            <a:endParaRPr lang="en-US" altLang="en-US"/>
          </a:p>
        </p:txBody>
      </p:sp>
    </p:spTree>
    <p:extLst>
      <p:ext uri="{BB962C8B-B14F-4D97-AF65-F5344CB8AC3E}">
        <p14:creationId xmlns:p14="http://schemas.microsoft.com/office/powerpoint/2010/main" val="83830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304800" y="0"/>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8"/>
          <p:cNvSpPr>
            <a:spLocks noGrp="1" noChangeArrowheads="1"/>
          </p:cNvSpPr>
          <p:nvPr>
            <p:ph type="body" idx="1"/>
          </p:nvPr>
        </p:nvSpPr>
        <p:spPr bwMode="auto">
          <a:xfrm>
            <a:off x="457200" y="12954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1033" name="Rectangle 9"/>
          <p:cNvSpPr>
            <a:spLocks noGrp="1" noChangeArrowheads="1"/>
          </p:cNvSpPr>
          <p:nvPr>
            <p:ph type="ftr" sz="quarter" idx="3"/>
          </p:nvPr>
        </p:nvSpPr>
        <p:spPr bwMode="auto">
          <a:xfrm>
            <a:off x="2209800" y="6400800"/>
            <a:ext cx="358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006600"/>
                </a:solidFill>
              </a:defRPr>
            </a:lvl1pPr>
          </a:lstStyle>
          <a:p>
            <a:pPr>
              <a:defRPr/>
            </a:pPr>
            <a:r>
              <a:rPr lang="en-US"/>
              <a:t> </a:t>
            </a:r>
          </a:p>
        </p:txBody>
      </p:sp>
      <p:sp>
        <p:nvSpPr>
          <p:cNvPr id="1034" name="Rectangle 10"/>
          <p:cNvSpPr>
            <a:spLocks noGrp="1" noChangeArrowheads="1"/>
          </p:cNvSpPr>
          <p:nvPr>
            <p:ph type="sldNum" sz="quarter" idx="4"/>
          </p:nvPr>
        </p:nvSpPr>
        <p:spPr bwMode="auto">
          <a:xfrm>
            <a:off x="7391400" y="61722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vl1pPr>
          </a:lstStyle>
          <a:p>
            <a:pPr>
              <a:defRPr/>
            </a:pPr>
            <a:fld id="{A81D52E1-2BFA-4D79-A36D-B1088F4582B6}" type="slidenum">
              <a:rPr lang="en-US" altLang="en-US"/>
              <a:pPr>
                <a:defRPr/>
              </a:pPr>
              <a:t>‹#›</a:t>
            </a:fld>
            <a:endParaRPr lang="en-US" altLang="en-US"/>
          </a:p>
        </p:txBody>
      </p:sp>
      <p:sp>
        <p:nvSpPr>
          <p:cNvPr id="17" name="Rectangle 16"/>
          <p:cNvSpPr/>
          <p:nvPr userDrawn="1"/>
        </p:nvSpPr>
        <p:spPr>
          <a:xfrm>
            <a:off x="0" y="6553200"/>
            <a:ext cx="9144000" cy="304800"/>
          </a:xfrm>
          <a:prstGeom prst="rect">
            <a:avLst/>
          </a:prstGeom>
          <a:solidFill>
            <a:srgbClr val="33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Right Arrow 17"/>
          <p:cNvSpPr/>
          <p:nvPr userDrawn="1"/>
        </p:nvSpPr>
        <p:spPr>
          <a:xfrm flipV="1">
            <a:off x="381000" y="990600"/>
            <a:ext cx="8305800" cy="152400"/>
          </a:xfrm>
          <a:prstGeom prst="rightArrow">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9" name="Picture 18" descr="At_sign.svg.png"/>
          <p:cNvPicPr>
            <a:picLocks noChangeAspect="1"/>
          </p:cNvPicPr>
          <p:nvPr userDrawn="1"/>
        </p:nvPicPr>
        <p:blipFill>
          <a:blip r:embed="rId15">
            <a:lum bright="98000" contrast="-94000"/>
          </a:blip>
          <a:stretch>
            <a:fillRect/>
          </a:stretch>
        </p:blipFill>
        <p:spPr>
          <a:xfrm>
            <a:off x="838200" y="1325563"/>
            <a:ext cx="7162800" cy="5303837"/>
          </a:xfrm>
          <a:prstGeom prst="rect">
            <a:avLst/>
          </a:prstGeom>
          <a:effectLst>
            <a:outerShdw dist="38100" dir="2700000" sx="102000" sy="102000" algn="tl" rotWithShape="0">
              <a:schemeClr val="bg1">
                <a:lumMod val="95000"/>
              </a:schemeClr>
            </a:outerShdw>
          </a:effectLst>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Lst>
  <p:hf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hinkpro.vn/lapto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
          <p:cNvSpPr txBox="1">
            <a:spLocks noGrp="1"/>
          </p:cNvSpPr>
          <p:nvPr>
            <p:ph type="ctrTitle"/>
          </p:nvPr>
        </p:nvSpPr>
        <p:spPr>
          <a:xfrm>
            <a:off x="665328" y="1524000"/>
            <a:ext cx="7813343" cy="1828800"/>
          </a:xfrm>
          <a:prstGeom prst="rect">
            <a:avLst/>
          </a:prstGeom>
          <a:noFill/>
          <a:ln>
            <a:noFill/>
          </a:ln>
        </p:spPr>
        <p:txBody>
          <a:bodyPr spcFirstLastPara="1" vert="horz" wrap="square" lIns="68569" tIns="34275" rIns="68569" bIns="34275" numCol="1" anchor="b" anchorCtr="0" compatLnSpc="1">
            <a:prstTxWarp prst="textNoShape">
              <a:avLst/>
            </a:prstTxWarp>
            <a:noAutofit/>
          </a:bodyPr>
          <a:lstStyle/>
          <a:p>
            <a:pPr algn="ctr"/>
            <a:r>
              <a:rPr lang="en-US" sz="4800" b="1" dirty="0" smtClean="0">
                <a:solidFill>
                  <a:srgbClr val="0033CC"/>
                </a:solidFill>
              </a:rPr>
              <a:t>LẬP TRÌNH FRONT-END</a:t>
            </a:r>
            <a:br>
              <a:rPr lang="en-US" sz="4800" b="1" dirty="0" smtClean="0">
                <a:solidFill>
                  <a:srgbClr val="0033CC"/>
                </a:solidFill>
              </a:rPr>
            </a:br>
            <a:r>
              <a:rPr lang="en-US" sz="4800" b="1" dirty="0" smtClean="0">
                <a:solidFill>
                  <a:srgbClr val="0033CC"/>
                </a:solidFill>
              </a:rPr>
              <a:t> ( STEM2)</a:t>
            </a:r>
            <a:endParaRPr lang="en-US" sz="4800" dirty="0">
              <a:solidFill>
                <a:srgbClr val="0033CC"/>
              </a:solidFill>
            </a:endParaRPr>
          </a:p>
        </p:txBody>
      </p:sp>
      <p:sp>
        <p:nvSpPr>
          <p:cNvPr id="2" name="Rectangle 1"/>
          <p:cNvSpPr/>
          <p:nvPr/>
        </p:nvSpPr>
        <p:spPr>
          <a:xfrm>
            <a:off x="152400" y="838200"/>
            <a:ext cx="8839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Tree>
    <p:extLst>
      <p:ext uri="{BB962C8B-B14F-4D97-AF65-F5344CB8AC3E}">
        <p14:creationId xmlns:p14="http://schemas.microsoft.com/office/powerpoint/2010/main" val="2386271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Độ phân giải màn </a:t>
            </a:r>
            <a:r>
              <a:rPr lang="vi-VN" sz="3200" b="1" dirty="0" smtClean="0">
                <a:solidFill>
                  <a:srgbClr val="0033CC"/>
                </a:solidFill>
              </a:rPr>
              <a:t>hình</a:t>
            </a:r>
            <a:endParaRPr lang="vi-VN" sz="3200" b="1" dirty="0">
              <a:solidFill>
                <a:srgbClr val="0033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10</a:t>
            </a:fld>
            <a:endParaRPr lang="en-US" altLang="en-US"/>
          </a:p>
        </p:txBody>
      </p:sp>
      <p:sp>
        <p:nvSpPr>
          <p:cNvPr id="6" name="AutoShape 2" descr="Ảnh hưởng của độ phân giải màn hình đến chất lượng hiển thị"/>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Ảnh hưởng của độ phân giải màn hình đến chất lượng hiển th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2"/>
          <a:srcRect l="20132" t="25000" r="21303" b="16667"/>
          <a:stretch/>
        </p:blipFill>
        <p:spPr>
          <a:xfrm>
            <a:off x="533400" y="1828800"/>
            <a:ext cx="7620001" cy="4267200"/>
          </a:xfrm>
          <a:prstGeom prst="rect">
            <a:avLst/>
          </a:prstGeom>
        </p:spPr>
      </p:pic>
    </p:spTree>
    <p:extLst>
      <p:ext uri="{BB962C8B-B14F-4D97-AF65-F5344CB8AC3E}">
        <p14:creationId xmlns:p14="http://schemas.microsoft.com/office/powerpoint/2010/main" val="340628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Độ phân giải màn </a:t>
            </a:r>
            <a:r>
              <a:rPr lang="vi-VN" sz="3200" b="1" dirty="0" smtClean="0">
                <a:solidFill>
                  <a:srgbClr val="0033CC"/>
                </a:solidFill>
              </a:rPr>
              <a:t>hình</a:t>
            </a:r>
            <a:endParaRPr lang="vi-VN" sz="3200" b="1" dirty="0">
              <a:solidFill>
                <a:srgbClr val="0033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11</a:t>
            </a:fld>
            <a:endParaRPr lang="en-US" altLang="en-US"/>
          </a:p>
        </p:txBody>
      </p:sp>
      <p:sp>
        <p:nvSpPr>
          <p:cNvPr id="6" name="AutoShape 2" descr="Ảnh hưởng của độ phân giải màn hình đến chất lượng hiển thị"/>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b="1" dirty="0" err="1" smtClean="0"/>
              <a:t>Đối</a:t>
            </a:r>
            <a:r>
              <a:rPr lang="en-US" b="1" dirty="0" smtClean="0"/>
              <a:t> </a:t>
            </a:r>
            <a:r>
              <a:rPr lang="en-US" b="1" dirty="0" err="1" smtClean="0"/>
              <a:t>với</a:t>
            </a:r>
            <a:r>
              <a:rPr lang="en-US" b="1" dirty="0" smtClean="0"/>
              <a:t> </a:t>
            </a:r>
            <a:r>
              <a:rPr lang="en-US" b="1" dirty="0" err="1" smtClean="0"/>
              <a:t>máy</a:t>
            </a:r>
            <a:r>
              <a:rPr lang="en-US" b="1" dirty="0" smtClean="0"/>
              <a:t> </a:t>
            </a:r>
            <a:r>
              <a:rPr lang="en-US" b="1" dirty="0" err="1" smtClean="0"/>
              <a:t>tính</a:t>
            </a:r>
            <a:r>
              <a:rPr lang="en-US" b="1" dirty="0" smtClean="0"/>
              <a:t> </a:t>
            </a:r>
            <a:r>
              <a:rPr lang="en-US" b="1" dirty="0" err="1" smtClean="0"/>
              <a:t>bảng</a:t>
            </a:r>
            <a:r>
              <a:rPr lang="en-US" b="1" dirty="0" smtClean="0"/>
              <a:t>: </a:t>
            </a:r>
          </a:p>
          <a:p>
            <a:r>
              <a:rPr lang="en-US" b="1" dirty="0" err="1" smtClean="0"/>
              <a:t>Điến</a:t>
            </a:r>
            <a:r>
              <a:rPr lang="en-US" b="1" dirty="0" smtClean="0"/>
              <a:t> </a:t>
            </a:r>
            <a:r>
              <a:rPr lang="en-US" b="1" dirty="0" err="1" smtClean="0"/>
              <a:t>thoại</a:t>
            </a:r>
            <a:r>
              <a:rPr lang="en-US" b="1" dirty="0" smtClean="0"/>
              <a:t>: </a:t>
            </a:r>
            <a:endParaRPr lang="en-US" b="1" dirty="0"/>
          </a:p>
        </p:txBody>
      </p:sp>
      <p:sp>
        <p:nvSpPr>
          <p:cNvPr id="7" name="AutoShape 4" descr="Ảnh hưởng của độ phân giải màn hình đến chất lượng hiển thị"/>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05407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Responsive</a:t>
            </a:r>
            <a:r>
              <a:rPr lang="en-US" sz="3200" b="1" dirty="0" smtClean="0">
                <a:solidFill>
                  <a:srgbClr val="0033CC"/>
                </a:solidFill>
              </a:rPr>
              <a:t> web</a:t>
            </a:r>
            <a:r>
              <a:rPr lang="vi-VN" sz="3200" b="1" dirty="0" smtClean="0">
                <a:solidFill>
                  <a:srgbClr val="0033CC"/>
                </a:solidFill>
              </a:rPr>
              <a:t> </a:t>
            </a:r>
            <a:r>
              <a:rPr lang="vi-VN" sz="3200" b="1" dirty="0">
                <a:solidFill>
                  <a:srgbClr val="0033CC"/>
                </a:solidFill>
              </a:rPr>
              <a:t>design</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12</a:t>
            </a:fld>
            <a:endParaRPr lang="en-US" altLang="en-US"/>
          </a:p>
        </p:txBody>
      </p:sp>
      <p:sp>
        <p:nvSpPr>
          <p:cNvPr id="3" name="Content Placeholder 2"/>
          <p:cNvSpPr>
            <a:spLocks noGrp="1"/>
          </p:cNvSpPr>
          <p:nvPr>
            <p:ph idx="1"/>
          </p:nvPr>
        </p:nvSpPr>
        <p:spPr/>
        <p:txBody>
          <a:bodyPr/>
          <a:lstStyle/>
          <a:p>
            <a:pPr algn="just"/>
            <a:r>
              <a:rPr lang="vi-VN" sz="3200" dirty="0" smtClean="0"/>
              <a:t>Sự phát </a:t>
            </a:r>
            <a:r>
              <a:rPr lang="vi-VN" sz="3200" dirty="0"/>
              <a:t>triển chóng mặt của các thiết bị điện tử (smartphone, tablet,..) mới với những độ phân giải màn hình khác nhau. </a:t>
            </a:r>
            <a:endParaRPr lang="en-US" sz="3200" dirty="0" smtClean="0"/>
          </a:p>
          <a:p>
            <a:pPr marL="0" indent="355600" algn="just">
              <a:buNone/>
            </a:pPr>
            <a:r>
              <a:rPr lang="en-US" sz="3200" b="1" dirty="0" smtClean="0"/>
              <a:t>-&gt; </a:t>
            </a:r>
            <a:r>
              <a:rPr lang="vi-VN" sz="3200" dirty="0" smtClean="0"/>
              <a:t>Thiết kế </a:t>
            </a:r>
            <a:r>
              <a:rPr lang="vi-VN" sz="3200" dirty="0"/>
              <a:t>từng phiên bản phù hợp cho từng thiết bị thì giải pháp tối ưu là sử dụng </a:t>
            </a:r>
            <a:r>
              <a:rPr lang="vi-VN" sz="3200" b="1" i="1" dirty="0"/>
              <a:t>responsive design </a:t>
            </a:r>
            <a:r>
              <a:rPr lang="en-US" sz="3200" b="1" dirty="0" smtClean="0"/>
              <a:t>-&gt;</a:t>
            </a:r>
            <a:r>
              <a:rPr lang="en-US" sz="3200" dirty="0" smtClean="0"/>
              <a:t> </a:t>
            </a:r>
            <a:r>
              <a:rPr lang="vi-VN" sz="3200" dirty="0" smtClean="0"/>
              <a:t>trang </a:t>
            </a:r>
            <a:r>
              <a:rPr lang="vi-VN" sz="3200" dirty="0"/>
              <a:t>web của chúng ta có thể phù hợp với tất cả các thiết bị</a:t>
            </a:r>
            <a:r>
              <a:rPr lang="vi-VN" sz="3200" dirty="0" smtClean="0"/>
              <a:t>.</a:t>
            </a:r>
            <a:endParaRPr lang="en-US" sz="3200" dirty="0" smtClean="0"/>
          </a:p>
        </p:txBody>
      </p:sp>
    </p:spTree>
    <p:extLst>
      <p:ext uri="{BB962C8B-B14F-4D97-AF65-F5344CB8AC3E}">
        <p14:creationId xmlns:p14="http://schemas.microsoft.com/office/powerpoint/2010/main" val="1769857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Responsive</a:t>
            </a:r>
            <a:r>
              <a:rPr lang="en-US" sz="3200" b="1" dirty="0" smtClean="0">
                <a:solidFill>
                  <a:srgbClr val="0033CC"/>
                </a:solidFill>
              </a:rPr>
              <a:t> web</a:t>
            </a:r>
            <a:r>
              <a:rPr lang="vi-VN" sz="3200" b="1" dirty="0" smtClean="0">
                <a:solidFill>
                  <a:srgbClr val="0033CC"/>
                </a:solidFill>
              </a:rPr>
              <a:t> </a:t>
            </a:r>
            <a:r>
              <a:rPr lang="vi-VN" sz="3200" b="1" dirty="0">
                <a:solidFill>
                  <a:srgbClr val="0033CC"/>
                </a:solidFill>
              </a:rPr>
              <a:t>design</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13</a:t>
            </a:fld>
            <a:endParaRPr lang="en-US" altLang="en-US"/>
          </a:p>
        </p:txBody>
      </p:sp>
      <p:sp>
        <p:nvSpPr>
          <p:cNvPr id="3" name="Content Placeholder 2"/>
          <p:cNvSpPr>
            <a:spLocks noGrp="1"/>
          </p:cNvSpPr>
          <p:nvPr>
            <p:ph idx="1"/>
          </p:nvPr>
        </p:nvSpPr>
        <p:spPr>
          <a:xfrm>
            <a:off x="457200" y="1219200"/>
            <a:ext cx="8382000" cy="5181600"/>
          </a:xfrm>
        </p:spPr>
        <p:txBody>
          <a:bodyPr/>
          <a:lstStyle/>
          <a:p>
            <a:pPr algn="just"/>
            <a:r>
              <a:rPr lang="vi-VN" dirty="0" smtClean="0"/>
              <a:t>Responsive </a:t>
            </a:r>
            <a:r>
              <a:rPr lang="vi-VN" dirty="0"/>
              <a:t>Web </a:t>
            </a:r>
            <a:r>
              <a:rPr lang="vi-VN" dirty="0" smtClean="0"/>
              <a:t>Design </a:t>
            </a:r>
            <a:r>
              <a:rPr lang="en-US" dirty="0" smtClean="0"/>
              <a:t>(</a:t>
            </a:r>
            <a:r>
              <a:rPr lang="vi-VN" dirty="0" smtClean="0"/>
              <a:t>thiết </a:t>
            </a:r>
            <a:r>
              <a:rPr lang="vi-VN" dirty="0"/>
              <a:t>kế web đáp </a:t>
            </a:r>
            <a:r>
              <a:rPr lang="vi-VN" dirty="0" smtClean="0"/>
              <a:t>ứng</a:t>
            </a:r>
            <a:r>
              <a:rPr lang="en-US" dirty="0" smtClean="0"/>
              <a:t>/</a:t>
            </a:r>
            <a:r>
              <a:rPr lang="en-US" dirty="0" err="1" smtClean="0"/>
              <a:t>thích</a:t>
            </a:r>
            <a:r>
              <a:rPr lang="en-US" dirty="0" smtClean="0"/>
              <a:t> </a:t>
            </a:r>
            <a:r>
              <a:rPr lang="en-US" dirty="0" err="1" smtClean="0"/>
              <a:t>ứng</a:t>
            </a:r>
            <a:r>
              <a:rPr lang="en-US" dirty="0" smtClean="0"/>
              <a:t>): </a:t>
            </a:r>
            <a:r>
              <a:rPr lang="vi-VN" dirty="0" smtClean="0"/>
              <a:t>Quy trình </a:t>
            </a:r>
            <a:r>
              <a:rPr lang="vi-VN" dirty="0"/>
              <a:t>thiết kế và phát triển web sẽ đáp ứng mọi thiết bị </a:t>
            </a:r>
            <a:r>
              <a:rPr lang="vi-VN" dirty="0" smtClean="0"/>
              <a:t>của </a:t>
            </a:r>
            <a:r>
              <a:rPr lang="vi-VN" dirty="0"/>
              <a:t>người dùng theo các tiêu chí kích thước và chiều của màn hình thiết bị. </a:t>
            </a:r>
            <a:r>
              <a:rPr lang="en-US" dirty="0" smtClean="0"/>
              <a:t>(PC, </a:t>
            </a:r>
            <a:r>
              <a:rPr lang="en-US" dirty="0" err="1" smtClean="0"/>
              <a:t>máy</a:t>
            </a:r>
            <a:r>
              <a:rPr lang="en-US" dirty="0" smtClean="0"/>
              <a:t> </a:t>
            </a:r>
            <a:r>
              <a:rPr lang="en-US" dirty="0" err="1" smtClean="0"/>
              <a:t>tính</a:t>
            </a:r>
            <a:r>
              <a:rPr lang="en-US" dirty="0" smtClean="0"/>
              <a:t> </a:t>
            </a:r>
            <a:r>
              <a:rPr lang="en-US" dirty="0" err="1" smtClean="0"/>
              <a:t>bảng</a:t>
            </a:r>
            <a:r>
              <a:rPr lang="en-US" dirty="0" smtClean="0"/>
              <a:t>, </a:t>
            </a:r>
            <a:r>
              <a:rPr lang="en-US" dirty="0" err="1" smtClean="0"/>
              <a:t>điện</a:t>
            </a:r>
            <a:r>
              <a:rPr lang="en-US" dirty="0" smtClean="0"/>
              <a:t> </a:t>
            </a:r>
            <a:r>
              <a:rPr lang="en-US" dirty="0" err="1" smtClean="0"/>
              <a:t>thoại</a:t>
            </a:r>
            <a:r>
              <a:rPr lang="en-US" dirty="0" smtClean="0"/>
              <a:t>)</a:t>
            </a:r>
            <a:endParaRPr lang="en-US" dirty="0"/>
          </a:p>
        </p:txBody>
      </p:sp>
      <p:pic>
        <p:nvPicPr>
          <p:cNvPr id="9218" name="Picture 2" descr="Hướng dẫn từ A-Z về Responsive Web Design cho người mới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7162800" cy="362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2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Responsive</a:t>
            </a:r>
            <a:r>
              <a:rPr lang="en-US" sz="3200" b="1" dirty="0" smtClean="0">
                <a:solidFill>
                  <a:srgbClr val="0033CC"/>
                </a:solidFill>
              </a:rPr>
              <a:t> web</a:t>
            </a:r>
            <a:r>
              <a:rPr lang="vi-VN" sz="3200" b="1" dirty="0" smtClean="0">
                <a:solidFill>
                  <a:srgbClr val="0033CC"/>
                </a:solidFill>
              </a:rPr>
              <a:t> </a:t>
            </a:r>
            <a:r>
              <a:rPr lang="vi-VN" sz="3200" b="1" dirty="0">
                <a:solidFill>
                  <a:srgbClr val="0033CC"/>
                </a:solidFill>
              </a:rPr>
              <a:t>design</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14</a:t>
            </a:fld>
            <a:endParaRPr lang="en-US" altLang="en-US"/>
          </a:p>
        </p:txBody>
      </p:sp>
      <p:sp>
        <p:nvSpPr>
          <p:cNvPr id="3" name="Content Placeholder 2"/>
          <p:cNvSpPr>
            <a:spLocks noGrp="1"/>
          </p:cNvSpPr>
          <p:nvPr>
            <p:ph idx="1"/>
          </p:nvPr>
        </p:nvSpPr>
        <p:spPr/>
        <p:txBody>
          <a:bodyPr/>
          <a:lstStyle/>
          <a:p>
            <a:pPr algn="just"/>
            <a:r>
              <a:rPr lang="vi-VN" sz="2800" b="1" dirty="0"/>
              <a:t>Tại sao cần Responsive Web Design</a:t>
            </a:r>
          </a:p>
          <a:p>
            <a:pPr algn="just"/>
            <a:r>
              <a:rPr lang="vi-VN" sz="2800" dirty="0"/>
              <a:t>Giúp tiết kiệm rất nhiều thời gian và chi phí khi mà bạn không cần phải duy trì từng phiên bản web khác nhau cho điện thoại và máy tính</a:t>
            </a:r>
          </a:p>
          <a:p>
            <a:pPr algn="just"/>
            <a:r>
              <a:rPr lang="vi-VN" sz="2800" dirty="0"/>
              <a:t>Responsive Web Design giúp cải thiện SEO (search ranking) cho trang web của bạn khi mà mọi luồng đều chỉ dẫn đến một địa chỉ URL duy nhất thay vì nhiều URL khác </a:t>
            </a:r>
            <a:r>
              <a:rPr lang="vi-VN" sz="2800" dirty="0" smtClean="0"/>
              <a:t>nhau.</a:t>
            </a:r>
            <a:endParaRPr lang="en-US" sz="2800" dirty="0" smtClean="0"/>
          </a:p>
          <a:p>
            <a:pPr algn="just"/>
            <a:r>
              <a:rPr lang="vi-VN" sz="2800" dirty="0" smtClean="0"/>
              <a:t>Responsive </a:t>
            </a:r>
            <a:r>
              <a:rPr lang="vi-VN" sz="2800" dirty="0"/>
              <a:t>Design giúp bạn dễ dàng bảo trì trang </a:t>
            </a:r>
            <a:r>
              <a:rPr lang="vi-VN" sz="2800" dirty="0" smtClean="0"/>
              <a:t>web</a:t>
            </a:r>
            <a:endParaRPr lang="vi-VN" sz="2800" dirty="0"/>
          </a:p>
        </p:txBody>
      </p:sp>
    </p:spTree>
    <p:extLst>
      <p:ext uri="{BB962C8B-B14F-4D97-AF65-F5344CB8AC3E}">
        <p14:creationId xmlns:p14="http://schemas.microsoft.com/office/powerpoint/2010/main" val="3677575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Responsive</a:t>
            </a:r>
            <a:r>
              <a:rPr lang="en-US" sz="3200" b="1" dirty="0" smtClean="0">
                <a:solidFill>
                  <a:srgbClr val="0033CC"/>
                </a:solidFill>
              </a:rPr>
              <a:t> web</a:t>
            </a:r>
            <a:r>
              <a:rPr lang="vi-VN" sz="3200" b="1" dirty="0" smtClean="0">
                <a:solidFill>
                  <a:srgbClr val="0033CC"/>
                </a:solidFill>
              </a:rPr>
              <a:t> </a:t>
            </a:r>
            <a:r>
              <a:rPr lang="vi-VN" sz="3200" b="1" dirty="0">
                <a:solidFill>
                  <a:srgbClr val="0033CC"/>
                </a:solidFill>
              </a:rPr>
              <a:t>design</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15</a:t>
            </a:fld>
            <a:endParaRPr lang="en-US" altLang="en-US"/>
          </a:p>
        </p:txBody>
      </p:sp>
      <p:sp>
        <p:nvSpPr>
          <p:cNvPr id="3" name="Content Placeholder 2"/>
          <p:cNvSpPr>
            <a:spLocks noGrp="1"/>
          </p:cNvSpPr>
          <p:nvPr>
            <p:ph idx="1"/>
          </p:nvPr>
        </p:nvSpPr>
        <p:spPr/>
        <p:txBody>
          <a:bodyPr/>
          <a:lstStyle/>
          <a:p>
            <a:pPr marL="0" indent="0">
              <a:buNone/>
            </a:pPr>
            <a:r>
              <a:rPr lang="vi-VN" dirty="0" smtClean="0"/>
              <a:t>Để </a:t>
            </a:r>
            <a:r>
              <a:rPr lang="vi-VN" dirty="0"/>
              <a:t>hoàn thiện kĩ năng xây dựng Responsive Web Design, </a:t>
            </a:r>
            <a:r>
              <a:rPr lang="vi-VN" dirty="0" smtClean="0"/>
              <a:t>cần </a:t>
            </a:r>
            <a:r>
              <a:rPr lang="vi-VN" dirty="0"/>
              <a:t>nắm ba phần quan trọng:</a:t>
            </a:r>
          </a:p>
          <a:p>
            <a:pPr>
              <a:buFont typeface="Wingdings" panose="05000000000000000000" pitchFamily="2" charset="2"/>
              <a:buChar char="ü"/>
            </a:pPr>
            <a:r>
              <a:rPr lang="vi-VN" dirty="0" smtClean="0"/>
              <a:t>Flexible Grid based layout</a:t>
            </a:r>
          </a:p>
          <a:p>
            <a:pPr>
              <a:buFont typeface="Wingdings" panose="05000000000000000000" pitchFamily="2" charset="2"/>
              <a:buChar char="ü"/>
            </a:pPr>
            <a:r>
              <a:rPr lang="vi-VN" dirty="0" smtClean="0">
                <a:solidFill>
                  <a:srgbClr val="FF0000"/>
                </a:solidFill>
              </a:rPr>
              <a:t>Media Queries</a:t>
            </a:r>
          </a:p>
          <a:p>
            <a:pPr>
              <a:buFont typeface="Wingdings" panose="05000000000000000000" pitchFamily="2" charset="2"/>
              <a:buChar char="ü"/>
            </a:pPr>
            <a:r>
              <a:rPr lang="vi-VN" dirty="0" smtClean="0"/>
              <a:t>Flexible Media</a:t>
            </a:r>
          </a:p>
          <a:p>
            <a:endParaRPr lang="vi-VN" dirty="0"/>
          </a:p>
        </p:txBody>
      </p:sp>
    </p:spTree>
    <p:extLst>
      <p:ext uri="{BB962C8B-B14F-4D97-AF65-F5344CB8AC3E}">
        <p14:creationId xmlns:p14="http://schemas.microsoft.com/office/powerpoint/2010/main" val="4008316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b="1" dirty="0">
                <a:solidFill>
                  <a:srgbClr val="0000CC"/>
                </a:solidFill>
              </a:rPr>
              <a:t>Phần 1: </a:t>
            </a:r>
            <a:r>
              <a:rPr lang="en-US" sz="3000" b="1" dirty="0" smtClean="0">
                <a:solidFill>
                  <a:srgbClr val="0000CC"/>
                </a:solidFill>
              </a:rPr>
              <a:t>Flexible </a:t>
            </a:r>
            <a:r>
              <a:rPr lang="en-US" sz="3000" b="1" dirty="0">
                <a:solidFill>
                  <a:srgbClr val="0000CC"/>
                </a:solidFill>
              </a:rPr>
              <a:t>Grid Based </a:t>
            </a:r>
            <a:r>
              <a:rPr lang="en-US" sz="3000" b="1" dirty="0" smtClean="0">
                <a:solidFill>
                  <a:srgbClr val="0000CC"/>
                </a:solidFill>
              </a:rPr>
              <a:t>Layouts (</a:t>
            </a:r>
            <a:r>
              <a:rPr lang="vi-VN" sz="3000" b="1" dirty="0" smtClean="0">
                <a:solidFill>
                  <a:srgbClr val="0000CC"/>
                </a:solidFill>
              </a:rPr>
              <a:t>Bố </a:t>
            </a:r>
            <a:r>
              <a:rPr lang="vi-VN" sz="3000" b="1" dirty="0">
                <a:solidFill>
                  <a:srgbClr val="0000CC"/>
                </a:solidFill>
              </a:rPr>
              <a:t>cục linh </a:t>
            </a:r>
            <a:r>
              <a:rPr lang="vi-VN" sz="3000" b="1" dirty="0" smtClean="0">
                <a:solidFill>
                  <a:srgbClr val="0000CC"/>
                </a:solidFill>
              </a:rPr>
              <a:t>hoạt</a:t>
            </a:r>
            <a:r>
              <a:rPr lang="en-US" sz="3000" b="1" dirty="0" smtClean="0">
                <a:solidFill>
                  <a:srgbClr val="0000CC"/>
                </a:solidFill>
              </a:rPr>
              <a:t>)</a:t>
            </a:r>
            <a:endParaRPr lang="en-US" sz="3000" b="1" dirty="0">
              <a:solidFill>
                <a:srgbClr val="0000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16</a:t>
            </a:fld>
            <a:endParaRPr lang="en-US" altLang="en-US"/>
          </a:p>
        </p:txBody>
      </p:sp>
      <p:sp>
        <p:nvSpPr>
          <p:cNvPr id="3" name="Content Placeholder 2"/>
          <p:cNvSpPr>
            <a:spLocks noGrp="1"/>
          </p:cNvSpPr>
          <p:nvPr>
            <p:ph idx="1"/>
          </p:nvPr>
        </p:nvSpPr>
        <p:spPr/>
        <p:txBody>
          <a:bodyPr/>
          <a:lstStyle/>
          <a:p>
            <a:pPr marL="1588" indent="381000" algn="just"/>
            <a:r>
              <a:rPr lang="vi-VN" sz="2800" dirty="0" smtClean="0"/>
              <a:t>Phần nà</a:t>
            </a:r>
            <a:r>
              <a:rPr lang="en-US" sz="2800" dirty="0" smtClean="0"/>
              <a:t>y</a:t>
            </a:r>
            <a:r>
              <a:rPr lang="vi-VN" sz="2800" dirty="0" smtClean="0"/>
              <a:t> </a:t>
            </a:r>
            <a:r>
              <a:rPr lang="vi-VN" sz="2800" dirty="0"/>
              <a:t>bao gồm cách thức xây dựng bố cục đơn giản nhưng linh </a:t>
            </a:r>
            <a:r>
              <a:rPr lang="vi-VN" sz="2800" dirty="0" smtClean="0"/>
              <a:t>hoạt</a:t>
            </a:r>
            <a:endParaRPr lang="en-US" sz="2800" dirty="0" smtClean="0"/>
          </a:p>
          <a:p>
            <a:pPr marL="1588" indent="381000" algn="just"/>
            <a:r>
              <a:rPr lang="vi-VN" sz="2800" dirty="0" smtClean="0"/>
              <a:t>Có thể </a:t>
            </a:r>
            <a:r>
              <a:rPr lang="vi-VN" sz="2800" dirty="0"/>
              <a:t>resize chiều </a:t>
            </a:r>
            <a:r>
              <a:rPr lang="en-US" sz="2800" dirty="0" err="1" smtClean="0"/>
              <a:t>rộng</a:t>
            </a:r>
            <a:r>
              <a:rPr lang="vi-VN" sz="2800" dirty="0" smtClean="0"/>
              <a:t> </a:t>
            </a:r>
            <a:r>
              <a:rPr lang="vi-VN" sz="2800" dirty="0"/>
              <a:t>(width) tới bất kỳ khung hình nào. </a:t>
            </a:r>
            <a:endParaRPr lang="en-US" sz="2800" dirty="0" smtClean="0"/>
          </a:p>
          <a:p>
            <a:pPr marL="1588" indent="381000" algn="just"/>
            <a:r>
              <a:rPr lang="en-US" sz="2800" dirty="0" smtClean="0"/>
              <a:t>H</a:t>
            </a:r>
            <a:r>
              <a:rPr lang="vi-VN" sz="2800" dirty="0" smtClean="0"/>
              <a:t>ầu </a:t>
            </a:r>
            <a:r>
              <a:rPr lang="vi-VN" sz="2800" dirty="0"/>
              <a:t>hết nên sử dụng phần trăm (%), chẳng hạn cột có độ rộng là 25%, và đơn vị em (để tạo ra khoảng cách giữa các cột). </a:t>
            </a:r>
            <a:endParaRPr lang="en-US" sz="2800" dirty="0" smtClean="0"/>
          </a:p>
          <a:p>
            <a:pPr marL="1588" indent="381000" algn="just"/>
            <a:r>
              <a:rPr lang="vi-VN" sz="2800" b="1" dirty="0" smtClean="0"/>
              <a:t>Tránh sử </a:t>
            </a:r>
            <a:r>
              <a:rPr lang="vi-VN" sz="2800" b="1" dirty="0"/>
              <a:t>dụng các đơn vị truyền thống như pixel hay inch</a:t>
            </a:r>
            <a:r>
              <a:rPr lang="vi-VN" sz="2800" dirty="0"/>
              <a:t>. Bởi vì sự thay đổi của khung màn hình liên tục dẫn tới sự thích nghi của bố cục web cần thay đổi theo tỷ lệ.</a:t>
            </a:r>
          </a:p>
        </p:txBody>
      </p:sp>
    </p:spTree>
    <p:extLst>
      <p:ext uri="{BB962C8B-B14F-4D97-AF65-F5344CB8AC3E}">
        <p14:creationId xmlns:p14="http://schemas.microsoft.com/office/powerpoint/2010/main" val="3714949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b="1" dirty="0">
                <a:solidFill>
                  <a:srgbClr val="0000CC"/>
                </a:solidFill>
              </a:rPr>
              <a:t>Phần 1: </a:t>
            </a:r>
            <a:r>
              <a:rPr lang="en-US" sz="3000" b="1" dirty="0" smtClean="0">
                <a:solidFill>
                  <a:srgbClr val="0000CC"/>
                </a:solidFill>
              </a:rPr>
              <a:t>Flexible </a:t>
            </a:r>
            <a:r>
              <a:rPr lang="en-US" sz="3000" b="1" dirty="0">
                <a:solidFill>
                  <a:srgbClr val="0000CC"/>
                </a:solidFill>
              </a:rPr>
              <a:t>Grid Based </a:t>
            </a:r>
            <a:r>
              <a:rPr lang="en-US" sz="3000" b="1" dirty="0" smtClean="0">
                <a:solidFill>
                  <a:srgbClr val="0000CC"/>
                </a:solidFill>
              </a:rPr>
              <a:t>Layouts (</a:t>
            </a:r>
            <a:r>
              <a:rPr lang="vi-VN" sz="3000" b="1" dirty="0" smtClean="0">
                <a:solidFill>
                  <a:srgbClr val="0000CC"/>
                </a:solidFill>
              </a:rPr>
              <a:t>Bố </a:t>
            </a:r>
            <a:r>
              <a:rPr lang="vi-VN" sz="3000" b="1" dirty="0">
                <a:solidFill>
                  <a:srgbClr val="0000CC"/>
                </a:solidFill>
              </a:rPr>
              <a:t>cục linh </a:t>
            </a:r>
            <a:r>
              <a:rPr lang="vi-VN" sz="3000" b="1" dirty="0" smtClean="0">
                <a:solidFill>
                  <a:srgbClr val="0000CC"/>
                </a:solidFill>
              </a:rPr>
              <a:t>hoạt</a:t>
            </a:r>
            <a:r>
              <a:rPr lang="en-US" sz="3000" b="1" dirty="0" smtClean="0">
                <a:solidFill>
                  <a:srgbClr val="0000CC"/>
                </a:solidFill>
              </a:rPr>
              <a:t>)</a:t>
            </a:r>
            <a:endParaRPr lang="en-US" sz="3000" b="1" dirty="0">
              <a:solidFill>
                <a:srgbClr val="0000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17</a:t>
            </a:fld>
            <a:endParaRPr lang="en-US" altLang="en-US"/>
          </a:p>
        </p:txBody>
      </p:sp>
      <p:sp>
        <p:nvSpPr>
          <p:cNvPr id="3" name="Content Placeholder 2"/>
          <p:cNvSpPr>
            <a:spLocks noGrp="1"/>
          </p:cNvSpPr>
          <p:nvPr>
            <p:ph idx="1"/>
          </p:nvPr>
        </p:nvSpPr>
        <p:spPr>
          <a:xfrm>
            <a:off x="457200" y="1219200"/>
            <a:ext cx="8382000" cy="5181600"/>
          </a:xfrm>
        </p:spPr>
        <p:txBody>
          <a:bodyPr/>
          <a:lstStyle/>
          <a:p>
            <a:pPr marL="1588" indent="381000" algn="just"/>
            <a:r>
              <a:rPr lang="vi-VN" sz="2800" dirty="0"/>
              <a:t>Chẳng hạn, với bố cục 1 cột bên, ta có các đối tượng sau</a:t>
            </a:r>
            <a:r>
              <a:rPr lang="vi-VN" sz="2800" dirty="0" smtClean="0"/>
              <a:t>:</a:t>
            </a:r>
            <a:endParaRPr lang="en-US" sz="2800" dirty="0" smtClean="0"/>
          </a:p>
          <a:p>
            <a:pPr marL="1588" indent="0" algn="just">
              <a:spcBef>
                <a:spcPts val="0"/>
              </a:spcBef>
              <a:buNone/>
            </a:pPr>
            <a:r>
              <a:rPr lang="en-US" sz="2800" dirty="0">
                <a:solidFill>
                  <a:srgbClr val="FF0000"/>
                </a:solidFill>
              </a:rPr>
              <a:t>.wrapper </a:t>
            </a:r>
            <a:r>
              <a:rPr lang="en-US" sz="2800" dirty="0" smtClean="0">
                <a:solidFill>
                  <a:srgbClr val="FF0000"/>
                </a:solidFill>
              </a:rPr>
              <a:t>{</a:t>
            </a:r>
          </a:p>
          <a:p>
            <a:pPr marL="1588" indent="0" algn="just">
              <a:spcBef>
                <a:spcPts val="0"/>
              </a:spcBef>
              <a:buNone/>
            </a:pPr>
            <a:r>
              <a:rPr lang="en-US" sz="2800" dirty="0" smtClean="0">
                <a:solidFill>
                  <a:srgbClr val="FF0000"/>
                </a:solidFill>
              </a:rPr>
              <a:t>display</a:t>
            </a:r>
            <a:r>
              <a:rPr lang="en-US" sz="2800" dirty="0">
                <a:solidFill>
                  <a:srgbClr val="FF0000"/>
                </a:solidFill>
              </a:rPr>
              <a:t>: flex; </a:t>
            </a:r>
            <a:endParaRPr lang="en-US" sz="2800" dirty="0" smtClean="0">
              <a:solidFill>
                <a:srgbClr val="FF0000"/>
              </a:solidFill>
            </a:endParaRPr>
          </a:p>
          <a:p>
            <a:pPr marL="1588" indent="0" algn="just">
              <a:spcBef>
                <a:spcPts val="0"/>
              </a:spcBef>
              <a:buNone/>
            </a:pPr>
            <a:r>
              <a:rPr lang="en-US" sz="2800" dirty="0" smtClean="0">
                <a:solidFill>
                  <a:srgbClr val="FF0000"/>
                </a:solidFill>
              </a:rPr>
              <a:t>flex-wrap</a:t>
            </a:r>
            <a:r>
              <a:rPr lang="en-US" sz="2800" dirty="0">
                <a:solidFill>
                  <a:srgbClr val="FF0000"/>
                </a:solidFill>
              </a:rPr>
              <a:t>: wrap; </a:t>
            </a:r>
            <a:r>
              <a:rPr lang="en-US" dirty="0">
                <a:solidFill>
                  <a:srgbClr val="FF0000"/>
                </a:solidFill>
              </a:rPr>
              <a:t>/* To make it responsive when needed */ </a:t>
            </a:r>
            <a:endParaRPr lang="en-US" dirty="0" smtClean="0">
              <a:solidFill>
                <a:srgbClr val="FF0000"/>
              </a:solidFill>
            </a:endParaRPr>
          </a:p>
          <a:p>
            <a:pPr marL="1588" indent="0" algn="just">
              <a:spcBef>
                <a:spcPts val="0"/>
              </a:spcBef>
              <a:buNone/>
            </a:pPr>
            <a:r>
              <a:rPr lang="en-US" sz="2800" dirty="0" smtClean="0">
                <a:solidFill>
                  <a:srgbClr val="FF0000"/>
                </a:solidFill>
              </a:rPr>
              <a:t>} </a:t>
            </a:r>
          </a:p>
          <a:p>
            <a:pPr marL="1588" indent="0" algn="just">
              <a:spcBef>
                <a:spcPts val="0"/>
              </a:spcBef>
              <a:buNone/>
            </a:pPr>
            <a:r>
              <a:rPr lang="en-US" sz="2800" b="1" dirty="0" smtClean="0">
                <a:solidFill>
                  <a:srgbClr val="FF0000"/>
                </a:solidFill>
              </a:rPr>
              <a:t>.</a:t>
            </a:r>
            <a:r>
              <a:rPr lang="en-US" sz="2800" b="1" dirty="0">
                <a:solidFill>
                  <a:srgbClr val="FF0000"/>
                </a:solidFill>
              </a:rPr>
              <a:t>sidebar { </a:t>
            </a:r>
            <a:endParaRPr lang="en-US" sz="2800" b="1" dirty="0" smtClean="0">
              <a:solidFill>
                <a:srgbClr val="FF0000"/>
              </a:solidFill>
            </a:endParaRPr>
          </a:p>
          <a:p>
            <a:pPr marL="1588" indent="0" algn="just">
              <a:spcBef>
                <a:spcPts val="0"/>
              </a:spcBef>
              <a:buNone/>
            </a:pPr>
            <a:r>
              <a:rPr lang="en-US" sz="2800" dirty="0" smtClean="0">
                <a:solidFill>
                  <a:srgbClr val="FF0000"/>
                </a:solidFill>
              </a:rPr>
              <a:t>width</a:t>
            </a:r>
            <a:r>
              <a:rPr lang="en-US" sz="2800" dirty="0">
                <a:solidFill>
                  <a:srgbClr val="FF0000"/>
                </a:solidFill>
              </a:rPr>
              <a:t>: 25%; </a:t>
            </a:r>
            <a:endParaRPr lang="en-US" sz="2800" dirty="0" smtClean="0">
              <a:solidFill>
                <a:srgbClr val="FF0000"/>
              </a:solidFill>
            </a:endParaRPr>
          </a:p>
          <a:p>
            <a:pPr marL="1588" indent="0" algn="just">
              <a:spcBef>
                <a:spcPts val="0"/>
              </a:spcBef>
              <a:buNone/>
            </a:pPr>
            <a:r>
              <a:rPr lang="en-US" sz="2800" b="1" dirty="0" smtClean="0">
                <a:solidFill>
                  <a:srgbClr val="FF0000"/>
                </a:solidFill>
              </a:rPr>
              <a:t>} </a:t>
            </a:r>
          </a:p>
          <a:p>
            <a:pPr marL="1588" indent="0" algn="just">
              <a:spcBef>
                <a:spcPts val="0"/>
              </a:spcBef>
              <a:buNone/>
            </a:pPr>
            <a:r>
              <a:rPr lang="en-US" sz="2800" b="1" dirty="0" smtClean="0">
                <a:solidFill>
                  <a:srgbClr val="FF0000"/>
                </a:solidFill>
              </a:rPr>
              <a:t>.</a:t>
            </a:r>
            <a:r>
              <a:rPr lang="en-US" sz="2800" b="1" dirty="0">
                <a:solidFill>
                  <a:srgbClr val="FF0000"/>
                </a:solidFill>
              </a:rPr>
              <a:t>content </a:t>
            </a:r>
            <a:r>
              <a:rPr lang="en-US" sz="2800" b="1" dirty="0" smtClean="0">
                <a:solidFill>
                  <a:srgbClr val="FF0000"/>
                </a:solidFill>
              </a:rPr>
              <a:t>{</a:t>
            </a:r>
          </a:p>
          <a:p>
            <a:pPr marL="1588" indent="0" algn="just">
              <a:spcBef>
                <a:spcPts val="0"/>
              </a:spcBef>
              <a:buNone/>
            </a:pPr>
            <a:r>
              <a:rPr lang="en-US" sz="2800" dirty="0" smtClean="0">
                <a:solidFill>
                  <a:srgbClr val="FF0000"/>
                </a:solidFill>
              </a:rPr>
              <a:t>width</a:t>
            </a:r>
            <a:r>
              <a:rPr lang="en-US" sz="2800" dirty="0">
                <a:solidFill>
                  <a:srgbClr val="FF0000"/>
                </a:solidFill>
              </a:rPr>
              <a:t>: 75%; </a:t>
            </a:r>
            <a:endParaRPr lang="en-US" sz="2800" dirty="0" smtClean="0">
              <a:solidFill>
                <a:srgbClr val="FF0000"/>
              </a:solidFill>
            </a:endParaRPr>
          </a:p>
          <a:p>
            <a:pPr marL="1588" indent="0" algn="just">
              <a:spcBef>
                <a:spcPts val="0"/>
              </a:spcBef>
              <a:buNone/>
            </a:pPr>
            <a:r>
              <a:rPr lang="en-US" sz="2800" b="1" dirty="0" smtClean="0">
                <a:solidFill>
                  <a:srgbClr val="FF0000"/>
                </a:solidFill>
              </a:rPr>
              <a:t>}</a:t>
            </a:r>
            <a:endParaRPr lang="vi-VN" sz="2800" b="1" dirty="0">
              <a:solidFill>
                <a:srgbClr val="FF0000"/>
              </a:solidFill>
            </a:endParaRPr>
          </a:p>
        </p:txBody>
      </p:sp>
    </p:spTree>
    <p:extLst>
      <p:ext uri="{BB962C8B-B14F-4D97-AF65-F5344CB8AC3E}">
        <p14:creationId xmlns:p14="http://schemas.microsoft.com/office/powerpoint/2010/main" val="4107651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b="1" dirty="0">
                <a:solidFill>
                  <a:srgbClr val="0000CC"/>
                </a:solidFill>
              </a:rPr>
              <a:t>Phần 1: </a:t>
            </a:r>
            <a:r>
              <a:rPr lang="en-US" sz="3000" b="1" dirty="0" smtClean="0">
                <a:solidFill>
                  <a:srgbClr val="0000CC"/>
                </a:solidFill>
              </a:rPr>
              <a:t>Flexible </a:t>
            </a:r>
            <a:r>
              <a:rPr lang="en-US" sz="3000" b="1" dirty="0">
                <a:solidFill>
                  <a:srgbClr val="0000CC"/>
                </a:solidFill>
              </a:rPr>
              <a:t>Grid Based </a:t>
            </a:r>
            <a:r>
              <a:rPr lang="en-US" sz="3000" b="1" dirty="0" smtClean="0">
                <a:solidFill>
                  <a:srgbClr val="0000CC"/>
                </a:solidFill>
              </a:rPr>
              <a:t>Layouts (</a:t>
            </a:r>
            <a:r>
              <a:rPr lang="vi-VN" sz="3000" b="1" dirty="0" smtClean="0">
                <a:solidFill>
                  <a:srgbClr val="0000CC"/>
                </a:solidFill>
              </a:rPr>
              <a:t>Bố </a:t>
            </a:r>
            <a:r>
              <a:rPr lang="vi-VN" sz="3000" b="1" dirty="0">
                <a:solidFill>
                  <a:srgbClr val="0000CC"/>
                </a:solidFill>
              </a:rPr>
              <a:t>cục linh </a:t>
            </a:r>
            <a:r>
              <a:rPr lang="vi-VN" sz="3000" b="1" dirty="0" smtClean="0">
                <a:solidFill>
                  <a:srgbClr val="0000CC"/>
                </a:solidFill>
              </a:rPr>
              <a:t>hoạt</a:t>
            </a:r>
            <a:r>
              <a:rPr lang="en-US" sz="3000" b="1" dirty="0" smtClean="0">
                <a:solidFill>
                  <a:srgbClr val="0000CC"/>
                </a:solidFill>
              </a:rPr>
              <a:t>)</a:t>
            </a:r>
            <a:endParaRPr lang="en-US" sz="3000" b="1" dirty="0">
              <a:solidFill>
                <a:srgbClr val="0000CC"/>
              </a:solidFill>
            </a:endParaRP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18</a:t>
            </a:fld>
            <a:endParaRPr lang="en-US" altLang="en-US"/>
          </a:p>
        </p:txBody>
      </p:sp>
      <p:sp>
        <p:nvSpPr>
          <p:cNvPr id="3" name="Content Placeholder 2"/>
          <p:cNvSpPr>
            <a:spLocks noGrp="1"/>
          </p:cNvSpPr>
          <p:nvPr>
            <p:ph idx="1"/>
          </p:nvPr>
        </p:nvSpPr>
        <p:spPr>
          <a:xfrm>
            <a:off x="457200" y="1219200"/>
            <a:ext cx="8382000" cy="5181600"/>
          </a:xfrm>
        </p:spPr>
        <p:txBody>
          <a:bodyPr/>
          <a:lstStyle/>
          <a:p>
            <a:pPr marL="1588" indent="381000" algn="just">
              <a:spcBef>
                <a:spcPts val="0"/>
              </a:spcBef>
            </a:pPr>
            <a:r>
              <a:rPr lang="vi-VN" sz="2800" dirty="0"/>
              <a:t>Để tạo ra khoảng cách giữa các đối tượng, bạn nên sử dụng padding</a:t>
            </a:r>
            <a:r>
              <a:rPr lang="vi-VN" sz="2800" dirty="0" smtClean="0"/>
              <a:t>.</a:t>
            </a:r>
            <a:endParaRPr lang="en-US" sz="2800" dirty="0" smtClean="0"/>
          </a:p>
          <a:p>
            <a:pPr marL="1588" indent="0" algn="just">
              <a:spcBef>
                <a:spcPts val="0"/>
              </a:spcBef>
              <a:buNone/>
            </a:pPr>
            <a:r>
              <a:rPr lang="en-US" sz="2800" dirty="0" smtClean="0">
                <a:solidFill>
                  <a:srgbClr val="FF0000"/>
                </a:solidFill>
              </a:rPr>
              <a:t>.</a:t>
            </a:r>
            <a:r>
              <a:rPr lang="en-US" sz="2800" dirty="0">
                <a:solidFill>
                  <a:srgbClr val="FF0000"/>
                </a:solidFill>
              </a:rPr>
              <a:t>sidebar {   </a:t>
            </a:r>
            <a:endParaRPr lang="en-US" sz="2800" dirty="0" smtClean="0">
              <a:solidFill>
                <a:srgbClr val="FF0000"/>
              </a:solidFill>
            </a:endParaRPr>
          </a:p>
          <a:p>
            <a:pPr marL="1588" indent="0" algn="just">
              <a:spcBef>
                <a:spcPts val="0"/>
              </a:spcBef>
              <a:buNone/>
            </a:pPr>
            <a:r>
              <a:rPr lang="en-US" sz="2800" dirty="0" smtClean="0">
                <a:solidFill>
                  <a:srgbClr val="FF0000"/>
                </a:solidFill>
              </a:rPr>
              <a:t>width</a:t>
            </a:r>
            <a:r>
              <a:rPr lang="en-US" sz="2800" dirty="0">
                <a:solidFill>
                  <a:srgbClr val="FF0000"/>
                </a:solidFill>
              </a:rPr>
              <a:t>: 25%; </a:t>
            </a:r>
            <a:endParaRPr lang="en-US" sz="2800" dirty="0" smtClean="0">
              <a:solidFill>
                <a:srgbClr val="FF0000"/>
              </a:solidFill>
            </a:endParaRPr>
          </a:p>
          <a:p>
            <a:pPr marL="1588" indent="0" algn="just">
              <a:spcBef>
                <a:spcPts val="0"/>
              </a:spcBef>
              <a:buNone/>
            </a:pPr>
            <a:r>
              <a:rPr lang="en-US" sz="2800" dirty="0" smtClean="0">
                <a:solidFill>
                  <a:srgbClr val="FF0000"/>
                </a:solidFill>
              </a:rPr>
              <a:t>padding</a:t>
            </a:r>
            <a:r>
              <a:rPr lang="en-US" sz="2800" dirty="0">
                <a:solidFill>
                  <a:srgbClr val="FF0000"/>
                </a:solidFill>
              </a:rPr>
              <a:t>: 0 </a:t>
            </a:r>
            <a:r>
              <a:rPr lang="en-US" sz="2800" dirty="0" err="1">
                <a:solidFill>
                  <a:srgbClr val="FF0000"/>
                </a:solidFill>
              </a:rPr>
              <a:t>1em</a:t>
            </a:r>
            <a:r>
              <a:rPr lang="en-US" sz="2800" dirty="0">
                <a:solidFill>
                  <a:srgbClr val="FF0000"/>
                </a:solidFill>
              </a:rPr>
              <a:t>; </a:t>
            </a:r>
            <a:endParaRPr lang="en-US" sz="2800" dirty="0" smtClean="0">
              <a:solidFill>
                <a:srgbClr val="FF0000"/>
              </a:solidFill>
            </a:endParaRPr>
          </a:p>
          <a:p>
            <a:pPr marL="1588" indent="0" algn="just">
              <a:spcBef>
                <a:spcPts val="0"/>
              </a:spcBef>
              <a:buNone/>
            </a:pPr>
            <a:r>
              <a:rPr lang="en-US" sz="2800" dirty="0" smtClean="0">
                <a:solidFill>
                  <a:srgbClr val="FF0000"/>
                </a:solidFill>
              </a:rPr>
              <a:t>} </a:t>
            </a:r>
          </a:p>
          <a:p>
            <a:pPr marL="1588" indent="0" algn="just">
              <a:spcBef>
                <a:spcPts val="0"/>
              </a:spcBef>
              <a:buNone/>
            </a:pPr>
            <a:r>
              <a:rPr lang="en-US" sz="2800" dirty="0" smtClean="0">
                <a:solidFill>
                  <a:srgbClr val="FF0000"/>
                </a:solidFill>
              </a:rPr>
              <a:t>.</a:t>
            </a:r>
            <a:r>
              <a:rPr lang="en-US" sz="2800" dirty="0">
                <a:solidFill>
                  <a:srgbClr val="FF0000"/>
                </a:solidFill>
              </a:rPr>
              <a:t>content </a:t>
            </a:r>
            <a:r>
              <a:rPr lang="en-US" sz="2800" dirty="0" smtClean="0">
                <a:solidFill>
                  <a:srgbClr val="FF0000"/>
                </a:solidFill>
              </a:rPr>
              <a:t>{</a:t>
            </a:r>
          </a:p>
          <a:p>
            <a:pPr marL="1588" indent="0" algn="just">
              <a:spcBef>
                <a:spcPts val="0"/>
              </a:spcBef>
              <a:buNone/>
            </a:pPr>
            <a:r>
              <a:rPr lang="en-US" sz="2800" dirty="0" smtClean="0">
                <a:solidFill>
                  <a:srgbClr val="FF0000"/>
                </a:solidFill>
              </a:rPr>
              <a:t> </a:t>
            </a:r>
            <a:r>
              <a:rPr lang="en-US" sz="2800" dirty="0">
                <a:solidFill>
                  <a:srgbClr val="FF0000"/>
                </a:solidFill>
              </a:rPr>
              <a:t>width: 75%; </a:t>
            </a:r>
            <a:endParaRPr lang="en-US" sz="2800" dirty="0" smtClean="0">
              <a:solidFill>
                <a:srgbClr val="FF0000"/>
              </a:solidFill>
            </a:endParaRPr>
          </a:p>
          <a:p>
            <a:pPr marL="1588" indent="0" algn="just">
              <a:spcBef>
                <a:spcPts val="0"/>
              </a:spcBef>
              <a:buNone/>
            </a:pPr>
            <a:r>
              <a:rPr lang="en-US" sz="2800" dirty="0" smtClean="0">
                <a:solidFill>
                  <a:srgbClr val="FF0000"/>
                </a:solidFill>
              </a:rPr>
              <a:t>padding</a:t>
            </a:r>
            <a:r>
              <a:rPr lang="en-US" sz="2800" dirty="0">
                <a:solidFill>
                  <a:srgbClr val="FF0000"/>
                </a:solidFill>
              </a:rPr>
              <a:t>: 0 </a:t>
            </a:r>
            <a:r>
              <a:rPr lang="en-US" sz="2800" dirty="0" err="1">
                <a:solidFill>
                  <a:srgbClr val="FF0000"/>
                </a:solidFill>
              </a:rPr>
              <a:t>1em</a:t>
            </a:r>
            <a:r>
              <a:rPr lang="en-US" sz="2800" dirty="0">
                <a:solidFill>
                  <a:srgbClr val="FF0000"/>
                </a:solidFill>
              </a:rPr>
              <a:t>; </a:t>
            </a:r>
            <a:endParaRPr lang="en-US" sz="2800" dirty="0" smtClean="0">
              <a:solidFill>
                <a:srgbClr val="FF0000"/>
              </a:solidFill>
            </a:endParaRPr>
          </a:p>
          <a:p>
            <a:pPr marL="1588" indent="0" algn="just">
              <a:spcBef>
                <a:spcPts val="0"/>
              </a:spcBef>
              <a:buNone/>
            </a:pPr>
            <a:r>
              <a:rPr lang="en-US" sz="2800" dirty="0" smtClean="0">
                <a:solidFill>
                  <a:srgbClr val="FF0000"/>
                </a:solidFill>
              </a:rPr>
              <a:t>}</a:t>
            </a:r>
            <a:endParaRPr lang="vi-VN" sz="2800" b="1" dirty="0">
              <a:solidFill>
                <a:srgbClr val="FF0000"/>
              </a:solidFill>
            </a:endParaRPr>
          </a:p>
        </p:txBody>
      </p:sp>
    </p:spTree>
    <p:extLst>
      <p:ext uri="{BB962C8B-B14F-4D97-AF65-F5344CB8AC3E}">
        <p14:creationId xmlns:p14="http://schemas.microsoft.com/office/powerpoint/2010/main" val="494004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b="1" dirty="0">
                <a:solidFill>
                  <a:srgbClr val="0000CC"/>
                </a:solidFill>
              </a:rPr>
              <a:t>Phần 1: </a:t>
            </a:r>
            <a:r>
              <a:rPr lang="en-US" sz="3000" b="1" dirty="0" smtClean="0">
                <a:solidFill>
                  <a:srgbClr val="0000CC"/>
                </a:solidFill>
              </a:rPr>
              <a:t>Flexible </a:t>
            </a:r>
            <a:r>
              <a:rPr lang="en-US" sz="3000" b="1" dirty="0">
                <a:solidFill>
                  <a:srgbClr val="0000CC"/>
                </a:solidFill>
              </a:rPr>
              <a:t>Grid Based </a:t>
            </a:r>
            <a:r>
              <a:rPr lang="en-US" sz="3000" b="1" dirty="0" smtClean="0">
                <a:solidFill>
                  <a:srgbClr val="0000CC"/>
                </a:solidFill>
              </a:rPr>
              <a:t>Layouts (</a:t>
            </a:r>
            <a:r>
              <a:rPr lang="vi-VN" sz="3000" b="1" dirty="0" smtClean="0">
                <a:solidFill>
                  <a:srgbClr val="0000CC"/>
                </a:solidFill>
              </a:rPr>
              <a:t>Bố </a:t>
            </a:r>
            <a:r>
              <a:rPr lang="vi-VN" sz="3000" b="1" dirty="0">
                <a:solidFill>
                  <a:srgbClr val="0000CC"/>
                </a:solidFill>
              </a:rPr>
              <a:t>cục linh </a:t>
            </a:r>
            <a:r>
              <a:rPr lang="vi-VN" sz="3000" b="1" dirty="0" smtClean="0">
                <a:solidFill>
                  <a:srgbClr val="0000CC"/>
                </a:solidFill>
              </a:rPr>
              <a:t>hoạt</a:t>
            </a:r>
            <a:r>
              <a:rPr lang="en-US" sz="3000" b="1" dirty="0" smtClean="0">
                <a:solidFill>
                  <a:srgbClr val="0000CC"/>
                </a:solidFill>
              </a:rPr>
              <a:t>)</a:t>
            </a:r>
            <a:endParaRPr lang="en-US" sz="3000" b="1" dirty="0">
              <a:solidFill>
                <a:srgbClr val="0000CC"/>
              </a:solidFill>
            </a:endParaRP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19</a:t>
            </a:fld>
            <a:endParaRPr lang="en-US" altLang="en-US"/>
          </a:p>
        </p:txBody>
      </p:sp>
      <p:sp>
        <p:nvSpPr>
          <p:cNvPr id="3" name="Content Placeholder 2"/>
          <p:cNvSpPr>
            <a:spLocks noGrp="1"/>
          </p:cNvSpPr>
          <p:nvPr>
            <p:ph idx="1"/>
          </p:nvPr>
        </p:nvSpPr>
        <p:spPr>
          <a:xfrm>
            <a:off x="457200" y="1219200"/>
            <a:ext cx="8382000" cy="5181600"/>
          </a:xfrm>
        </p:spPr>
        <p:txBody>
          <a:bodyPr/>
          <a:lstStyle/>
          <a:p>
            <a:pPr marL="1588" indent="0" algn="just">
              <a:spcBef>
                <a:spcPts val="0"/>
              </a:spcBef>
              <a:buNone/>
            </a:pPr>
            <a:r>
              <a:rPr lang="vi-VN" sz="2800" dirty="0"/>
              <a:t>Để bù lại khoảng cách này, đối tượng cha của cả hai đối tượng con nên sử dụng margin âm</a:t>
            </a:r>
            <a:r>
              <a:rPr lang="vi-VN" sz="2800" dirty="0" smtClean="0"/>
              <a:t>:</a:t>
            </a:r>
            <a:endParaRPr lang="en-US" sz="2800" dirty="0" smtClean="0"/>
          </a:p>
          <a:p>
            <a:pPr marL="1588" indent="0" algn="just">
              <a:spcBef>
                <a:spcPts val="0"/>
              </a:spcBef>
              <a:buNone/>
            </a:pPr>
            <a:r>
              <a:rPr lang="en-US" sz="2800" dirty="0">
                <a:solidFill>
                  <a:srgbClr val="FF0000"/>
                </a:solidFill>
                <a:latin typeface="+mj-lt"/>
              </a:rPr>
              <a:t>.wrapper </a:t>
            </a:r>
            <a:r>
              <a:rPr lang="en-US" sz="2800" dirty="0" smtClean="0">
                <a:solidFill>
                  <a:srgbClr val="FF0000"/>
                </a:solidFill>
                <a:latin typeface="+mj-lt"/>
              </a:rPr>
              <a:t>{ </a:t>
            </a:r>
          </a:p>
          <a:p>
            <a:pPr marL="401638" lvl="1" indent="0" algn="just">
              <a:spcBef>
                <a:spcPts val="0"/>
              </a:spcBef>
              <a:buNone/>
            </a:pPr>
            <a:r>
              <a:rPr lang="en-US" dirty="0" smtClean="0">
                <a:solidFill>
                  <a:srgbClr val="FF0000"/>
                </a:solidFill>
                <a:latin typeface="+mj-lt"/>
              </a:rPr>
              <a:t>display</a:t>
            </a:r>
            <a:r>
              <a:rPr lang="en-US" dirty="0">
                <a:solidFill>
                  <a:srgbClr val="FF0000"/>
                </a:solidFill>
                <a:latin typeface="+mj-lt"/>
              </a:rPr>
              <a:t>: flex; </a:t>
            </a:r>
            <a:endParaRPr lang="en-US" dirty="0" smtClean="0">
              <a:solidFill>
                <a:srgbClr val="FF0000"/>
              </a:solidFill>
              <a:latin typeface="+mj-lt"/>
            </a:endParaRPr>
          </a:p>
          <a:p>
            <a:pPr marL="401638" lvl="1" indent="0" algn="just">
              <a:spcBef>
                <a:spcPts val="0"/>
              </a:spcBef>
              <a:buNone/>
            </a:pPr>
            <a:r>
              <a:rPr lang="en-US" dirty="0" smtClean="0">
                <a:solidFill>
                  <a:srgbClr val="FF0000"/>
                </a:solidFill>
                <a:latin typeface="+mj-lt"/>
              </a:rPr>
              <a:t>flex-wrap</a:t>
            </a:r>
            <a:r>
              <a:rPr lang="en-US" dirty="0">
                <a:solidFill>
                  <a:srgbClr val="FF0000"/>
                </a:solidFill>
                <a:latin typeface="+mj-lt"/>
              </a:rPr>
              <a:t>: wrap; </a:t>
            </a:r>
            <a:endParaRPr lang="en-US" dirty="0" smtClean="0">
              <a:solidFill>
                <a:srgbClr val="FF0000"/>
              </a:solidFill>
              <a:latin typeface="+mj-lt"/>
            </a:endParaRPr>
          </a:p>
          <a:p>
            <a:pPr marL="401638" lvl="1" indent="0" algn="just">
              <a:spcBef>
                <a:spcPts val="0"/>
              </a:spcBef>
              <a:buNone/>
            </a:pPr>
            <a:r>
              <a:rPr lang="en-US" dirty="0" smtClean="0">
                <a:solidFill>
                  <a:srgbClr val="FF0000"/>
                </a:solidFill>
                <a:latin typeface="+mj-lt"/>
              </a:rPr>
              <a:t>margin</a:t>
            </a:r>
            <a:r>
              <a:rPr lang="en-US" dirty="0">
                <a:solidFill>
                  <a:srgbClr val="FF0000"/>
                </a:solidFill>
                <a:latin typeface="+mj-lt"/>
              </a:rPr>
              <a:t>: 0 -</a:t>
            </a:r>
            <a:r>
              <a:rPr lang="en-US" dirty="0" err="1">
                <a:solidFill>
                  <a:srgbClr val="FF0000"/>
                </a:solidFill>
                <a:latin typeface="+mj-lt"/>
              </a:rPr>
              <a:t>1em</a:t>
            </a:r>
            <a:r>
              <a:rPr lang="en-US" dirty="0">
                <a:solidFill>
                  <a:srgbClr val="FF0000"/>
                </a:solidFill>
                <a:latin typeface="+mj-lt"/>
              </a:rPr>
              <a:t>; </a:t>
            </a:r>
            <a:endParaRPr lang="en-US" dirty="0" smtClean="0">
              <a:solidFill>
                <a:srgbClr val="FF0000"/>
              </a:solidFill>
              <a:latin typeface="+mj-lt"/>
            </a:endParaRPr>
          </a:p>
          <a:p>
            <a:pPr marL="1588" indent="0" algn="just">
              <a:spcBef>
                <a:spcPts val="0"/>
              </a:spcBef>
              <a:buNone/>
            </a:pPr>
            <a:r>
              <a:rPr lang="en-US" sz="2800" dirty="0" smtClean="0">
                <a:solidFill>
                  <a:srgbClr val="FF0000"/>
                </a:solidFill>
                <a:latin typeface="+mj-lt"/>
              </a:rPr>
              <a:t>}</a:t>
            </a:r>
            <a:endParaRPr lang="vi-VN" sz="2800" b="1" dirty="0">
              <a:solidFill>
                <a:srgbClr val="FF0000"/>
              </a:solidFill>
              <a:latin typeface="+mj-lt"/>
            </a:endParaRPr>
          </a:p>
        </p:txBody>
      </p:sp>
    </p:spTree>
    <p:extLst>
      <p:ext uri="{BB962C8B-B14F-4D97-AF65-F5344CB8AC3E}">
        <p14:creationId xmlns:p14="http://schemas.microsoft.com/office/powerpoint/2010/main" val="400535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Thiết</a:t>
            </a:r>
            <a:r>
              <a:rPr lang="en-US" b="1" dirty="0"/>
              <a:t> </a:t>
            </a:r>
            <a:r>
              <a:rPr lang="en-US" b="1" dirty="0" err="1"/>
              <a:t>kế</a:t>
            </a:r>
            <a:r>
              <a:rPr lang="en-US" b="1" dirty="0"/>
              <a:t> website </a:t>
            </a:r>
            <a:r>
              <a:rPr lang="en-US" b="1" dirty="0" err="1"/>
              <a:t>đa</a:t>
            </a:r>
            <a:r>
              <a:rPr lang="en-US" b="1" dirty="0"/>
              <a:t> </a:t>
            </a:r>
            <a:r>
              <a:rPr lang="en-US" b="1" dirty="0" err="1"/>
              <a:t>nền</a:t>
            </a:r>
            <a:r>
              <a:rPr lang="en-US" b="1" dirty="0"/>
              <a:t> </a:t>
            </a:r>
            <a:r>
              <a:rPr lang="en-US" b="1" dirty="0" err="1"/>
              <a:t>tảng</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a:t>
            </a:fld>
            <a:endParaRPr lang="en-US" alt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40241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000" b="1" dirty="0">
                <a:solidFill>
                  <a:srgbClr val="0000CC"/>
                </a:solidFill>
              </a:rPr>
              <a:t>Phần 1: </a:t>
            </a:r>
            <a:r>
              <a:rPr lang="en-US" sz="3000" b="1" dirty="0" smtClean="0">
                <a:solidFill>
                  <a:srgbClr val="0000CC"/>
                </a:solidFill>
              </a:rPr>
              <a:t>Flexible </a:t>
            </a:r>
            <a:r>
              <a:rPr lang="en-US" sz="3000" b="1" dirty="0">
                <a:solidFill>
                  <a:srgbClr val="0000CC"/>
                </a:solidFill>
              </a:rPr>
              <a:t>Grid Based </a:t>
            </a:r>
            <a:r>
              <a:rPr lang="en-US" sz="3000" b="1" dirty="0" smtClean="0">
                <a:solidFill>
                  <a:srgbClr val="0000CC"/>
                </a:solidFill>
              </a:rPr>
              <a:t>Layouts (</a:t>
            </a:r>
            <a:r>
              <a:rPr lang="vi-VN" sz="3000" b="1" dirty="0" smtClean="0">
                <a:solidFill>
                  <a:srgbClr val="0000CC"/>
                </a:solidFill>
              </a:rPr>
              <a:t>Bố </a:t>
            </a:r>
            <a:r>
              <a:rPr lang="vi-VN" sz="3000" b="1" dirty="0">
                <a:solidFill>
                  <a:srgbClr val="0000CC"/>
                </a:solidFill>
              </a:rPr>
              <a:t>cục linh </a:t>
            </a:r>
            <a:r>
              <a:rPr lang="vi-VN" sz="3000" b="1" dirty="0" smtClean="0">
                <a:solidFill>
                  <a:srgbClr val="0000CC"/>
                </a:solidFill>
              </a:rPr>
              <a:t>hoạt</a:t>
            </a:r>
            <a:r>
              <a:rPr lang="en-US" sz="3000" b="1" dirty="0" smtClean="0">
                <a:solidFill>
                  <a:srgbClr val="0000CC"/>
                </a:solidFill>
              </a:rPr>
              <a:t>)</a:t>
            </a:r>
            <a:endParaRPr lang="en-US" sz="3000" b="1" dirty="0">
              <a:solidFill>
                <a:srgbClr val="0000CC"/>
              </a:solidFill>
            </a:endParaRPr>
          </a:p>
        </p:txBody>
      </p:sp>
      <p:sp>
        <p:nvSpPr>
          <p:cNvPr id="4" name="Footer Placeholder 3"/>
          <p:cNvSpPr>
            <a:spLocks noGrp="1"/>
          </p:cNvSpPr>
          <p:nvPr>
            <p:ph type="ftr" sz="quarter" idx="10"/>
          </p:nvPr>
        </p:nvSpPr>
        <p:spPr/>
        <p:txBody>
          <a:bodyPr/>
          <a:lstStyle/>
          <a:p>
            <a:pPr>
              <a:defRPr/>
            </a:pP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20</a:t>
            </a:fld>
            <a:endParaRPr lang="en-US" altLang="en-US"/>
          </a:p>
        </p:txBody>
      </p:sp>
      <p:sp>
        <p:nvSpPr>
          <p:cNvPr id="3" name="Content Placeholder 2"/>
          <p:cNvSpPr>
            <a:spLocks noGrp="1"/>
          </p:cNvSpPr>
          <p:nvPr>
            <p:ph idx="1"/>
          </p:nvPr>
        </p:nvSpPr>
        <p:spPr>
          <a:xfrm>
            <a:off x="457200" y="1219200"/>
            <a:ext cx="8382000" cy="5181600"/>
          </a:xfrm>
        </p:spPr>
        <p:txBody>
          <a:bodyPr/>
          <a:lstStyle/>
          <a:p>
            <a:pPr marL="1588" indent="381000" algn="just">
              <a:spcBef>
                <a:spcPts val="0"/>
              </a:spcBef>
            </a:pPr>
            <a:r>
              <a:rPr lang="vi-VN" sz="2800" dirty="0"/>
              <a:t>Để tạo các bố cục với độ rộng khác nhau, chẳng hạn như giới hạn tối đa của bố cục, ta thường sử dụng .container bên trong</a:t>
            </a:r>
            <a:r>
              <a:rPr lang="vi-VN" sz="2800" dirty="0" smtClean="0"/>
              <a:t>:</a:t>
            </a:r>
            <a:endParaRPr lang="en-US" sz="2800" dirty="0" smtClean="0"/>
          </a:p>
          <a:p>
            <a:pPr marL="1588" indent="0" algn="just">
              <a:spcBef>
                <a:spcPts val="0"/>
              </a:spcBef>
              <a:buNone/>
            </a:pPr>
            <a:r>
              <a:rPr lang="en-US" sz="2800" dirty="0">
                <a:solidFill>
                  <a:srgbClr val="FF0000"/>
                </a:solidFill>
              </a:rPr>
              <a:t>.container { </a:t>
            </a:r>
            <a:endParaRPr lang="en-US" sz="2800" dirty="0" smtClean="0">
              <a:solidFill>
                <a:srgbClr val="FF0000"/>
              </a:solidFill>
            </a:endParaRPr>
          </a:p>
          <a:p>
            <a:pPr marL="1588" indent="722313" algn="just">
              <a:spcBef>
                <a:spcPts val="0"/>
              </a:spcBef>
              <a:buNone/>
            </a:pPr>
            <a:r>
              <a:rPr lang="en-US" sz="2800" dirty="0" smtClean="0">
                <a:solidFill>
                  <a:srgbClr val="FF0000"/>
                </a:solidFill>
              </a:rPr>
              <a:t>width</a:t>
            </a:r>
            <a:r>
              <a:rPr lang="en-US" sz="2800" dirty="0">
                <a:solidFill>
                  <a:srgbClr val="FF0000"/>
                </a:solidFill>
              </a:rPr>
              <a:t>: 100%; </a:t>
            </a:r>
            <a:endParaRPr lang="en-US" sz="2800" dirty="0" smtClean="0">
              <a:solidFill>
                <a:srgbClr val="FF0000"/>
              </a:solidFill>
            </a:endParaRPr>
          </a:p>
          <a:p>
            <a:pPr marL="1588" indent="722313" algn="just">
              <a:spcBef>
                <a:spcPts val="0"/>
              </a:spcBef>
              <a:buNone/>
            </a:pPr>
            <a:r>
              <a:rPr lang="en-US" sz="2800" dirty="0" smtClean="0">
                <a:solidFill>
                  <a:srgbClr val="FF0000"/>
                </a:solidFill>
              </a:rPr>
              <a:t>max-width</a:t>
            </a:r>
            <a:r>
              <a:rPr lang="en-US" sz="2800" dirty="0">
                <a:solidFill>
                  <a:srgbClr val="FF0000"/>
                </a:solidFill>
              </a:rPr>
              <a:t>: </a:t>
            </a:r>
            <a:r>
              <a:rPr lang="en-US" sz="2800" dirty="0" err="1">
                <a:solidFill>
                  <a:srgbClr val="FF0000"/>
                </a:solidFill>
              </a:rPr>
              <a:t>70em</a:t>
            </a:r>
            <a:r>
              <a:rPr lang="en-US" sz="2800" dirty="0">
                <a:solidFill>
                  <a:srgbClr val="FF0000"/>
                </a:solidFill>
              </a:rPr>
              <a:t>;   </a:t>
            </a:r>
            <a:endParaRPr lang="en-US" sz="2800" dirty="0" smtClean="0">
              <a:solidFill>
                <a:srgbClr val="FF0000"/>
              </a:solidFill>
            </a:endParaRPr>
          </a:p>
          <a:p>
            <a:pPr marL="1588" indent="722313" algn="just">
              <a:spcBef>
                <a:spcPts val="0"/>
              </a:spcBef>
              <a:buNone/>
            </a:pPr>
            <a:r>
              <a:rPr lang="en-US" sz="2800" dirty="0" smtClean="0">
                <a:solidFill>
                  <a:srgbClr val="FF0000"/>
                </a:solidFill>
              </a:rPr>
              <a:t>margin</a:t>
            </a:r>
            <a:r>
              <a:rPr lang="en-US" sz="2800" dirty="0">
                <a:solidFill>
                  <a:srgbClr val="FF0000"/>
                </a:solidFill>
              </a:rPr>
              <a:t>: 0 auto; /* Center alignment */ </a:t>
            </a:r>
            <a:endParaRPr lang="en-US" sz="2800" dirty="0" smtClean="0">
              <a:solidFill>
                <a:srgbClr val="FF0000"/>
              </a:solidFill>
            </a:endParaRPr>
          </a:p>
          <a:p>
            <a:pPr marL="1588" indent="722313" algn="just">
              <a:spcBef>
                <a:spcPts val="0"/>
              </a:spcBef>
              <a:buNone/>
            </a:pPr>
            <a:r>
              <a:rPr lang="en-US" sz="2800" dirty="0" smtClean="0">
                <a:solidFill>
                  <a:srgbClr val="FF0000"/>
                </a:solidFill>
              </a:rPr>
              <a:t>padding</a:t>
            </a:r>
            <a:r>
              <a:rPr lang="en-US" sz="2800" dirty="0">
                <a:solidFill>
                  <a:srgbClr val="FF0000"/>
                </a:solidFill>
              </a:rPr>
              <a:t>: 0 </a:t>
            </a:r>
            <a:r>
              <a:rPr lang="en-US" sz="2800" dirty="0" err="1">
                <a:solidFill>
                  <a:srgbClr val="FF0000"/>
                </a:solidFill>
              </a:rPr>
              <a:t>1em</a:t>
            </a:r>
            <a:r>
              <a:rPr lang="en-US" sz="2800" dirty="0">
                <a:solidFill>
                  <a:srgbClr val="FF0000"/>
                </a:solidFill>
              </a:rPr>
              <a:t>; </a:t>
            </a:r>
            <a:endParaRPr lang="en-US" sz="2800" dirty="0" smtClean="0">
              <a:solidFill>
                <a:srgbClr val="FF0000"/>
              </a:solidFill>
            </a:endParaRPr>
          </a:p>
          <a:p>
            <a:pPr marL="1588" indent="0" algn="just">
              <a:spcBef>
                <a:spcPts val="0"/>
              </a:spcBef>
              <a:buNone/>
            </a:pPr>
            <a:r>
              <a:rPr lang="en-US" sz="2800" dirty="0" smtClean="0">
                <a:solidFill>
                  <a:srgbClr val="FF0000"/>
                </a:solidFill>
              </a:rPr>
              <a:t>}</a:t>
            </a:r>
          </a:p>
          <a:p>
            <a:pPr marL="1588" indent="381000" algn="just">
              <a:spcBef>
                <a:spcPts val="0"/>
              </a:spcBef>
            </a:pPr>
            <a:endParaRPr lang="vi-VN" sz="2800" b="1" dirty="0">
              <a:solidFill>
                <a:srgbClr val="FF0000"/>
              </a:solidFill>
            </a:endParaRPr>
          </a:p>
        </p:txBody>
      </p:sp>
    </p:spTree>
    <p:extLst>
      <p:ext uri="{BB962C8B-B14F-4D97-AF65-F5344CB8AC3E}">
        <p14:creationId xmlns:p14="http://schemas.microsoft.com/office/powerpoint/2010/main" val="3510448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Phần 2: </a:t>
            </a:r>
            <a:r>
              <a:rPr lang="en-US" sz="3200" b="1" dirty="0" smtClean="0">
                <a:solidFill>
                  <a:srgbClr val="0033CC"/>
                </a:solidFill>
              </a:rPr>
              <a:t>Media </a:t>
            </a:r>
            <a:r>
              <a:rPr lang="en-US" sz="3200" b="1" dirty="0">
                <a:solidFill>
                  <a:srgbClr val="0033CC"/>
                </a:solidFill>
              </a:rPr>
              <a:t>Queries</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21</a:t>
            </a:fld>
            <a:endParaRPr lang="en-US" altLang="en-US"/>
          </a:p>
        </p:txBody>
      </p:sp>
      <p:sp>
        <p:nvSpPr>
          <p:cNvPr id="3" name="Content Placeholder 2"/>
          <p:cNvSpPr>
            <a:spLocks noGrp="1"/>
          </p:cNvSpPr>
          <p:nvPr>
            <p:ph idx="1"/>
          </p:nvPr>
        </p:nvSpPr>
        <p:spPr>
          <a:xfrm>
            <a:off x="457200" y="1219200"/>
            <a:ext cx="8382000" cy="5181600"/>
          </a:xfrm>
        </p:spPr>
        <p:txBody>
          <a:bodyPr/>
          <a:lstStyle/>
          <a:p>
            <a:pPr marL="0" indent="723900">
              <a:buNone/>
            </a:pPr>
            <a:r>
              <a:rPr lang="vi-VN" sz="2800" dirty="0" smtClean="0"/>
              <a:t>Media </a:t>
            </a:r>
            <a:r>
              <a:rPr lang="vi-VN" sz="2800" dirty="0"/>
              <a:t>Queries được xây dựng như </a:t>
            </a:r>
            <a:r>
              <a:rPr lang="en-US" sz="2800" dirty="0" err="1" smtClean="0"/>
              <a:t>chuỗi</a:t>
            </a:r>
            <a:r>
              <a:rPr lang="en-US" sz="2800" dirty="0" smtClean="0"/>
              <a:t> </a:t>
            </a:r>
            <a:r>
              <a:rPr lang="en-US" sz="2800" dirty="0" err="1" smtClean="0"/>
              <a:t>truy</a:t>
            </a:r>
            <a:r>
              <a:rPr lang="en-US" sz="2800" dirty="0" smtClean="0"/>
              <a:t> </a:t>
            </a:r>
            <a:r>
              <a:rPr lang="en-US" sz="2800" dirty="0" err="1" smtClean="0"/>
              <a:t>vấn</a:t>
            </a:r>
            <a:r>
              <a:rPr lang="en-US" sz="2800" dirty="0" smtClean="0"/>
              <a:t> </a:t>
            </a:r>
            <a:r>
              <a:rPr lang="en-US" sz="2800" dirty="0" err="1" smtClean="0"/>
              <a:t>để</a:t>
            </a:r>
            <a:r>
              <a:rPr lang="en-US" sz="2800" dirty="0" smtClean="0"/>
              <a:t> </a:t>
            </a:r>
            <a:r>
              <a:rPr lang="en-US" sz="2800" dirty="0" err="1" smtClean="0"/>
              <a:t>xác</a:t>
            </a:r>
            <a:r>
              <a:rPr lang="en-US" sz="2800" dirty="0" smtClean="0"/>
              <a:t> </a:t>
            </a:r>
            <a:r>
              <a:rPr lang="en-US" sz="2800" dirty="0" err="1" smtClean="0"/>
              <a:t>định</a:t>
            </a:r>
            <a:r>
              <a:rPr lang="en-US" sz="2800" dirty="0" smtClean="0"/>
              <a:t> </a:t>
            </a:r>
            <a:r>
              <a:rPr lang="en-US" sz="2800" dirty="0" err="1" smtClean="0"/>
              <a:t>kích</a:t>
            </a:r>
            <a:r>
              <a:rPr lang="en-US" sz="2800" dirty="0" smtClean="0"/>
              <a:t> </a:t>
            </a:r>
            <a:r>
              <a:rPr lang="en-US" sz="2800" dirty="0" err="1" smtClean="0"/>
              <a:t>thước</a:t>
            </a:r>
            <a:r>
              <a:rPr lang="en-US" sz="2800" dirty="0" smtClean="0"/>
              <a:t> </a:t>
            </a:r>
            <a:r>
              <a:rPr lang="en-US" sz="2800" dirty="0" err="1" smtClean="0"/>
              <a:t>màn</a:t>
            </a:r>
            <a:r>
              <a:rPr lang="en-US" sz="2800" dirty="0" smtClean="0"/>
              <a:t> </a:t>
            </a:r>
            <a:r>
              <a:rPr lang="en-US" sz="2800" dirty="0" err="1" smtClean="0"/>
              <a:t>hình</a:t>
            </a:r>
            <a:r>
              <a:rPr lang="en-US" sz="2800" dirty="0" smtClean="0"/>
              <a:t> </a:t>
            </a:r>
            <a:r>
              <a:rPr lang="en-US" sz="2800" dirty="0" err="1" smtClean="0"/>
              <a:t>cụ</a:t>
            </a:r>
            <a:r>
              <a:rPr lang="en-US" sz="2800" dirty="0" smtClean="0"/>
              <a:t> </a:t>
            </a:r>
            <a:r>
              <a:rPr lang="en-US" sz="2800" dirty="0" err="1" smtClean="0"/>
              <a:t>thể</a:t>
            </a:r>
            <a:r>
              <a:rPr lang="en-US" sz="2800" dirty="0" smtClean="0"/>
              <a:t> </a:t>
            </a:r>
            <a:r>
              <a:rPr lang="en-US" sz="2800" dirty="0" err="1" smtClean="0"/>
              <a:t>và</a:t>
            </a:r>
            <a:r>
              <a:rPr lang="en-US" sz="2800" dirty="0" smtClean="0"/>
              <a:t> </a:t>
            </a:r>
            <a:r>
              <a:rPr lang="vi-VN" sz="2800" dirty="0" smtClean="0"/>
              <a:t>đặt </a:t>
            </a:r>
            <a:r>
              <a:rPr lang="vi-VN" sz="2800" dirty="0"/>
              <a:t>các kiểu style khác nhau cho đối tượng trên các trình </a:t>
            </a:r>
            <a:r>
              <a:rPr lang="vi-VN" sz="2800" dirty="0" smtClean="0"/>
              <a:t>duyệt</a:t>
            </a:r>
            <a:r>
              <a:rPr lang="en-US" sz="2800" dirty="0" smtClean="0"/>
              <a:t> </a:t>
            </a:r>
            <a:r>
              <a:rPr lang="en-US" sz="2800" dirty="0" err="1" smtClean="0"/>
              <a:t>đối</a:t>
            </a:r>
            <a:r>
              <a:rPr lang="en-US" sz="2800" dirty="0" smtClean="0"/>
              <a:t> </a:t>
            </a:r>
            <a:r>
              <a:rPr lang="en-US" sz="2800" dirty="0" err="1" smtClean="0"/>
              <a:t>với</a:t>
            </a:r>
            <a:r>
              <a:rPr lang="en-US" sz="2800" dirty="0" smtClean="0"/>
              <a:t> </a:t>
            </a:r>
            <a:r>
              <a:rPr lang="en-US" sz="2800" dirty="0" err="1" smtClean="0"/>
              <a:t>các</a:t>
            </a:r>
            <a:r>
              <a:rPr lang="en-US" sz="2800" dirty="0" smtClean="0"/>
              <a:t> </a:t>
            </a:r>
            <a:r>
              <a:rPr lang="en-US" sz="2800" dirty="0" err="1" smtClean="0"/>
              <a:t>màn</a:t>
            </a:r>
            <a:r>
              <a:rPr lang="en-US" sz="2800" dirty="0" smtClean="0"/>
              <a:t> </a:t>
            </a:r>
            <a:r>
              <a:rPr lang="en-US" sz="2800" dirty="0" err="1" smtClean="0"/>
              <a:t>hình</a:t>
            </a:r>
            <a:r>
              <a:rPr lang="en-US" sz="2800" dirty="0" smtClean="0"/>
              <a:t> </a:t>
            </a:r>
            <a:r>
              <a:rPr lang="en-US" sz="2800" dirty="0" err="1" smtClean="0"/>
              <a:t>khác</a:t>
            </a:r>
            <a:r>
              <a:rPr lang="en-US" sz="2800" dirty="0" smtClean="0"/>
              <a:t> </a:t>
            </a:r>
            <a:r>
              <a:rPr lang="en-US" sz="2800" dirty="0" err="1" smtClean="0"/>
              <a:t>nhau</a:t>
            </a:r>
            <a:endParaRPr lang="en-US" sz="2800" dirty="0" smtClean="0"/>
          </a:p>
          <a:p>
            <a:endParaRPr lang="vi-VN" dirty="0"/>
          </a:p>
        </p:txBody>
      </p:sp>
      <p:pic>
        <p:nvPicPr>
          <p:cNvPr id="6" name="Picture 5"/>
          <p:cNvPicPr>
            <a:picLocks noChangeAspect="1"/>
          </p:cNvPicPr>
          <p:nvPr/>
        </p:nvPicPr>
        <p:blipFill rotWithShape="1">
          <a:blip r:embed="rId2"/>
          <a:srcRect l="40629" t="26042" r="33602" b="56390"/>
          <a:stretch/>
        </p:blipFill>
        <p:spPr>
          <a:xfrm>
            <a:off x="152400" y="2895600"/>
            <a:ext cx="6400799" cy="1452352"/>
          </a:xfrm>
          <a:prstGeom prst="rect">
            <a:avLst/>
          </a:prstGeom>
        </p:spPr>
      </p:pic>
      <p:pic>
        <p:nvPicPr>
          <p:cNvPr id="7" name="Picture 6"/>
          <p:cNvPicPr>
            <a:picLocks noChangeAspect="1"/>
          </p:cNvPicPr>
          <p:nvPr/>
        </p:nvPicPr>
        <p:blipFill rotWithShape="1">
          <a:blip r:embed="rId2"/>
          <a:srcRect l="40629" t="44574" r="33602" b="23958"/>
          <a:stretch/>
        </p:blipFill>
        <p:spPr>
          <a:xfrm>
            <a:off x="380999" y="4225730"/>
            <a:ext cx="3352801" cy="2301923"/>
          </a:xfrm>
          <a:prstGeom prst="rect">
            <a:avLst/>
          </a:prstGeom>
        </p:spPr>
      </p:pic>
    </p:spTree>
    <p:extLst>
      <p:ext uri="{BB962C8B-B14F-4D97-AF65-F5344CB8AC3E}">
        <p14:creationId xmlns:p14="http://schemas.microsoft.com/office/powerpoint/2010/main" val="36113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Phần 2: </a:t>
            </a:r>
            <a:r>
              <a:rPr lang="en-US" sz="3200" b="1" dirty="0" smtClean="0">
                <a:solidFill>
                  <a:srgbClr val="0033CC"/>
                </a:solidFill>
              </a:rPr>
              <a:t>Media </a:t>
            </a:r>
            <a:r>
              <a:rPr lang="en-US" sz="3200" b="1" dirty="0">
                <a:solidFill>
                  <a:srgbClr val="0033CC"/>
                </a:solidFill>
              </a:rPr>
              <a:t>Queries</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22</a:t>
            </a:fld>
            <a:endParaRPr lang="en-US" altLang="en-US"/>
          </a:p>
        </p:txBody>
      </p:sp>
      <p:sp>
        <p:nvSpPr>
          <p:cNvPr id="3" name="Content Placeholder 2"/>
          <p:cNvSpPr>
            <a:spLocks noGrp="1"/>
          </p:cNvSpPr>
          <p:nvPr>
            <p:ph idx="1"/>
          </p:nvPr>
        </p:nvSpPr>
        <p:spPr>
          <a:xfrm>
            <a:off x="457200" y="1219200"/>
            <a:ext cx="8382000" cy="5181600"/>
          </a:xfrm>
        </p:spPr>
        <p:txBody>
          <a:bodyPr/>
          <a:lstStyle/>
          <a:p>
            <a:pPr marL="0" indent="723900">
              <a:buNone/>
            </a:pPr>
            <a:r>
              <a:rPr lang="en-US" sz="2800" dirty="0" err="1" smtClean="0"/>
              <a:t>Cách</a:t>
            </a:r>
            <a:r>
              <a:rPr lang="en-US" sz="2800" dirty="0" smtClean="0"/>
              <a:t> </a:t>
            </a:r>
            <a:r>
              <a:rPr lang="en-US" sz="2800" dirty="0" err="1"/>
              <a:t>thức</a:t>
            </a:r>
            <a:r>
              <a:rPr lang="en-US" sz="2800" dirty="0"/>
              <a:t> </a:t>
            </a:r>
            <a:r>
              <a:rPr lang="en-US" sz="2800" dirty="0" err="1"/>
              <a:t>sử</a:t>
            </a:r>
            <a:r>
              <a:rPr lang="en-US" sz="2800" dirty="0"/>
              <a:t> </a:t>
            </a:r>
            <a:r>
              <a:rPr lang="en-US" sz="2800" dirty="0" err="1"/>
              <a:t>dụng</a:t>
            </a:r>
            <a:r>
              <a:rPr lang="en-US" sz="2800" dirty="0"/>
              <a:t> Media Queries</a:t>
            </a:r>
          </a:p>
          <a:p>
            <a:pPr>
              <a:buFont typeface="Wingdings" panose="05000000000000000000" pitchFamily="2" charset="2"/>
              <a:buChar char="Ø"/>
            </a:pPr>
            <a:r>
              <a:rPr lang="en-US" sz="2800" dirty="0" err="1" smtClean="0"/>
              <a:t>Sử</a:t>
            </a:r>
            <a:r>
              <a:rPr lang="en-US" sz="2800" dirty="0" smtClean="0"/>
              <a:t> </a:t>
            </a:r>
            <a:r>
              <a:rPr lang="en-US" sz="2800" dirty="0" err="1"/>
              <a:t>dụng</a:t>
            </a:r>
            <a:r>
              <a:rPr lang="en-US" sz="2800" dirty="0"/>
              <a:t> </a:t>
            </a:r>
            <a:r>
              <a:rPr lang="en-US" sz="2800" dirty="0" err="1"/>
              <a:t>trực</a:t>
            </a:r>
            <a:r>
              <a:rPr lang="en-US" sz="2800" dirty="0"/>
              <a:t> </a:t>
            </a:r>
            <a:r>
              <a:rPr lang="en-US" sz="2800" dirty="0" err="1"/>
              <a:t>tiếp</a:t>
            </a:r>
            <a:r>
              <a:rPr lang="en-US" sz="2800" dirty="0"/>
              <a:t> </a:t>
            </a:r>
            <a:r>
              <a:rPr lang="en-US" sz="2800" dirty="0" err="1"/>
              <a:t>cú</a:t>
            </a:r>
            <a:r>
              <a:rPr lang="en-US" sz="2800" dirty="0"/>
              <a:t> </a:t>
            </a:r>
            <a:r>
              <a:rPr lang="en-US" sz="2800" dirty="0" err="1"/>
              <a:t>pháp</a:t>
            </a:r>
            <a:r>
              <a:rPr lang="en-US" sz="2800" dirty="0"/>
              <a:t> @media ở </a:t>
            </a:r>
            <a:r>
              <a:rPr lang="en-US" sz="2800" dirty="0" err="1"/>
              <a:t>trong</a:t>
            </a:r>
            <a:r>
              <a:rPr lang="en-US" sz="2800" dirty="0"/>
              <a:t> </a:t>
            </a:r>
            <a:r>
              <a:rPr lang="en-US" sz="2800" dirty="0" smtClean="0"/>
              <a:t>file </a:t>
            </a:r>
            <a:r>
              <a:rPr lang="en-US" sz="2800" dirty="0"/>
              <a:t>style </a:t>
            </a:r>
            <a:r>
              <a:rPr lang="en-US" sz="2800" dirty="0" err="1"/>
              <a:t>sẵn</a:t>
            </a:r>
            <a:r>
              <a:rPr lang="en-US" sz="2800" dirty="0"/>
              <a:t> </a:t>
            </a:r>
            <a:r>
              <a:rPr lang="en-US" sz="2800" dirty="0" err="1"/>
              <a:t>có</a:t>
            </a:r>
            <a:r>
              <a:rPr lang="en-US" sz="2800" dirty="0"/>
              <a:t>.</a:t>
            </a:r>
          </a:p>
          <a:p>
            <a:pPr>
              <a:buFont typeface="Wingdings" panose="05000000000000000000" pitchFamily="2" charset="2"/>
              <a:buChar char="Ø"/>
            </a:pPr>
            <a:r>
              <a:rPr lang="en-US" sz="2800" dirty="0" err="1"/>
              <a:t>Tạo</a:t>
            </a:r>
            <a:r>
              <a:rPr lang="en-US" sz="2800" dirty="0"/>
              <a:t> 1 file </a:t>
            </a:r>
            <a:r>
              <a:rPr lang="en-US" sz="2800" dirty="0" err="1"/>
              <a:t>chứa</a:t>
            </a:r>
            <a:r>
              <a:rPr lang="en-US" sz="2800" dirty="0"/>
              <a:t> Media Queries </a:t>
            </a:r>
            <a:r>
              <a:rPr lang="en-US" sz="2800" dirty="0" err="1"/>
              <a:t>riêng</a:t>
            </a:r>
            <a:r>
              <a:rPr lang="en-US" sz="2800" dirty="0"/>
              <a:t> </a:t>
            </a:r>
            <a:r>
              <a:rPr lang="en-US" sz="2800" dirty="0" err="1"/>
              <a:t>và</a:t>
            </a:r>
            <a:r>
              <a:rPr lang="en-US" sz="2800" dirty="0"/>
              <a:t> @import </a:t>
            </a:r>
            <a:r>
              <a:rPr lang="en-US" sz="2800" dirty="0" err="1"/>
              <a:t>nó</a:t>
            </a:r>
            <a:r>
              <a:rPr lang="en-US" sz="2800" dirty="0"/>
              <a:t> </a:t>
            </a:r>
            <a:r>
              <a:rPr lang="en-US" sz="2800" dirty="0" err="1"/>
              <a:t>vào</a:t>
            </a:r>
            <a:r>
              <a:rPr lang="en-US" sz="2800" dirty="0"/>
              <a:t> </a:t>
            </a:r>
            <a:r>
              <a:rPr lang="en-US" sz="2800" dirty="0" err="1"/>
              <a:t>CSS</a:t>
            </a:r>
            <a:r>
              <a:rPr lang="en-US" sz="2800" dirty="0"/>
              <a:t>.</a:t>
            </a:r>
          </a:p>
          <a:p>
            <a:pPr>
              <a:buFont typeface="Wingdings" panose="05000000000000000000" pitchFamily="2" charset="2"/>
              <a:buChar char="Ø"/>
            </a:pPr>
            <a:r>
              <a:rPr lang="en-US" sz="2800" dirty="0" err="1"/>
              <a:t>Gắn</a:t>
            </a:r>
            <a:r>
              <a:rPr lang="en-US" sz="2800" dirty="0"/>
              <a:t> </a:t>
            </a:r>
            <a:r>
              <a:rPr lang="en-US" sz="2800" dirty="0" err="1"/>
              <a:t>riêng</a:t>
            </a:r>
            <a:r>
              <a:rPr lang="en-US" sz="2800" dirty="0"/>
              <a:t> </a:t>
            </a:r>
            <a:r>
              <a:rPr lang="en-US" sz="2800" dirty="0" err="1"/>
              <a:t>mỗi</a:t>
            </a:r>
            <a:r>
              <a:rPr lang="en-US" sz="2800" dirty="0"/>
              <a:t> file style </a:t>
            </a:r>
            <a:r>
              <a:rPr lang="en-US" sz="2800" dirty="0" err="1"/>
              <a:t>trên</a:t>
            </a:r>
            <a:r>
              <a:rPr lang="en-US" sz="2800" dirty="0"/>
              <a:t> </a:t>
            </a:r>
            <a:r>
              <a:rPr lang="en-US" sz="2800" dirty="0" err="1"/>
              <a:t>các</a:t>
            </a:r>
            <a:r>
              <a:rPr lang="en-US" sz="2800" dirty="0"/>
              <a:t> </a:t>
            </a:r>
            <a:r>
              <a:rPr lang="en-US" sz="2800" dirty="0" err="1"/>
              <a:t>khung</a:t>
            </a:r>
            <a:r>
              <a:rPr lang="en-US" sz="2800" dirty="0"/>
              <a:t> </a:t>
            </a:r>
            <a:r>
              <a:rPr lang="en-US" sz="2800" dirty="0" err="1"/>
              <a:t>hình</a:t>
            </a:r>
            <a:r>
              <a:rPr lang="en-US" sz="2800" dirty="0"/>
              <a:t> </a:t>
            </a:r>
            <a:r>
              <a:rPr lang="en-US" sz="2800" dirty="0" err="1"/>
              <a:t>khác</a:t>
            </a:r>
            <a:r>
              <a:rPr lang="en-US" sz="2800" dirty="0"/>
              <a:t> </a:t>
            </a:r>
            <a:r>
              <a:rPr lang="en-US" sz="2800" dirty="0" err="1"/>
              <a:t>nhau</a:t>
            </a:r>
            <a:r>
              <a:rPr lang="en-US" sz="2800" dirty="0"/>
              <a:t> </a:t>
            </a:r>
            <a:r>
              <a:rPr lang="en-US" sz="2800" dirty="0" err="1"/>
              <a:t>vào</a:t>
            </a:r>
            <a:r>
              <a:rPr lang="en-US" sz="2800" dirty="0"/>
              <a:t> qua HTML.</a:t>
            </a:r>
          </a:p>
          <a:p>
            <a:endParaRPr lang="vi-VN" dirty="0"/>
          </a:p>
        </p:txBody>
      </p:sp>
    </p:spTree>
    <p:extLst>
      <p:ext uri="{BB962C8B-B14F-4D97-AF65-F5344CB8AC3E}">
        <p14:creationId xmlns:p14="http://schemas.microsoft.com/office/powerpoint/2010/main" val="4160641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23</a:t>
            </a:fld>
            <a:endParaRPr lang="en-US" altLang="en-US"/>
          </a:p>
        </p:txBody>
      </p:sp>
      <p:pic>
        <p:nvPicPr>
          <p:cNvPr id="6" name="Picture 5" descr="FoodSense là một website đẹp có thể hiển thị tốt trên tất cả khung hình thiết bị di động lẫn desktop."/>
          <p:cNvPicPr/>
          <p:nvPr/>
        </p:nvPicPr>
        <p:blipFill rotWithShape="1">
          <a:blip r:embed="rId2">
            <a:extLst>
              <a:ext uri="{28A0092B-C50C-407E-A947-70E740481C1C}">
                <a14:useLocalDpi xmlns:a14="http://schemas.microsoft.com/office/drawing/2010/main" val="0"/>
              </a:ext>
            </a:extLst>
          </a:blip>
          <a:srcRect l="3226" r="3467" b="59319"/>
          <a:stretch/>
        </p:blipFill>
        <p:spPr bwMode="auto">
          <a:xfrm>
            <a:off x="228600" y="1215124"/>
            <a:ext cx="5334000" cy="3890275"/>
          </a:xfrm>
          <a:prstGeom prst="rect">
            <a:avLst/>
          </a:prstGeom>
          <a:noFill/>
          <a:ln>
            <a:noFill/>
          </a:ln>
          <a:extLst>
            <a:ext uri="{53640926-AAD7-44D8-BBD7-CCE9431645EC}">
              <a14:shadowObscured xmlns:a14="http://schemas.microsoft.com/office/drawing/2010/main"/>
            </a:ext>
          </a:extLst>
        </p:spPr>
      </p:pic>
      <p:pic>
        <p:nvPicPr>
          <p:cNvPr id="7" name="Picture 6" descr="FoodSense là một website đẹp có thể hiển thị tốt trên tất cả khung hình thiết bị di động lẫn desktop."/>
          <p:cNvPicPr/>
          <p:nvPr/>
        </p:nvPicPr>
        <p:blipFill rotWithShape="1">
          <a:blip r:embed="rId2">
            <a:extLst>
              <a:ext uri="{28A0092B-C50C-407E-A947-70E740481C1C}">
                <a14:useLocalDpi xmlns:a14="http://schemas.microsoft.com/office/drawing/2010/main" val="0"/>
              </a:ext>
            </a:extLst>
          </a:blip>
          <a:srcRect l="13747" t="41100" r="13092" b="18847"/>
          <a:stretch/>
        </p:blipFill>
        <p:spPr bwMode="auto">
          <a:xfrm>
            <a:off x="5562600" y="1277933"/>
            <a:ext cx="3357349" cy="35988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9279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Phần 2: </a:t>
            </a:r>
            <a:r>
              <a:rPr lang="en-US" sz="3200" b="1" dirty="0" smtClean="0">
                <a:solidFill>
                  <a:srgbClr val="0033CC"/>
                </a:solidFill>
              </a:rPr>
              <a:t>Media </a:t>
            </a:r>
            <a:r>
              <a:rPr lang="en-US" sz="3200" b="1" dirty="0">
                <a:solidFill>
                  <a:srgbClr val="0033CC"/>
                </a:solidFill>
              </a:rPr>
              <a:t>Queries</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24</a:t>
            </a:fld>
            <a:endParaRPr lang="en-US" altLang="en-US"/>
          </a:p>
        </p:txBody>
      </p:sp>
      <p:sp>
        <p:nvSpPr>
          <p:cNvPr id="3" name="Content Placeholder 2"/>
          <p:cNvSpPr>
            <a:spLocks noGrp="1"/>
          </p:cNvSpPr>
          <p:nvPr>
            <p:ph idx="1"/>
          </p:nvPr>
        </p:nvSpPr>
        <p:spPr>
          <a:xfrm>
            <a:off x="457200" y="1219200"/>
            <a:ext cx="8382000" cy="5181600"/>
          </a:xfrm>
        </p:spPr>
        <p:txBody>
          <a:bodyPr/>
          <a:lstStyle/>
          <a:p>
            <a:pPr marL="0" indent="0">
              <a:buNone/>
            </a:pPr>
            <a:r>
              <a:rPr lang="vi-VN" b="1" dirty="0" smtClean="0"/>
              <a:t>Để áp </a:t>
            </a:r>
            <a:r>
              <a:rPr lang="vi-VN" b="1" dirty="0"/>
              <a:t>dụng file style cho khung hình cụ thể nào đó:</a:t>
            </a:r>
            <a:endParaRPr lang="en-US" b="1" dirty="0"/>
          </a:p>
          <a:p>
            <a:pPr marL="0" indent="0">
              <a:buNone/>
            </a:pPr>
            <a:r>
              <a:rPr lang="en-US" b="1" i="1" dirty="0" smtClean="0"/>
              <a:t>- </a:t>
            </a:r>
            <a:r>
              <a:rPr lang="vi-VN" b="1" i="1" dirty="0" smtClean="0"/>
              <a:t>Gắn như </a:t>
            </a:r>
            <a:r>
              <a:rPr lang="vi-VN" b="1" i="1" dirty="0"/>
              <a:t>thế này trong thẻ &lt;HEAD&gt; của </a:t>
            </a:r>
            <a:r>
              <a:rPr lang="vi-VN" b="1" i="1" dirty="0" smtClean="0"/>
              <a:t>website</a:t>
            </a:r>
            <a:endParaRPr lang="en-US" b="1" i="1" dirty="0" smtClean="0"/>
          </a:p>
          <a:p>
            <a:pPr marL="0" indent="0">
              <a:buNone/>
            </a:pPr>
            <a:r>
              <a:rPr lang="en-US" dirty="0" smtClean="0"/>
              <a:t>&lt;</a:t>
            </a:r>
            <a:r>
              <a:rPr lang="en-US" dirty="0"/>
              <a:t>link </a:t>
            </a:r>
            <a:r>
              <a:rPr lang="en-US" dirty="0" err="1"/>
              <a:t>href</a:t>
            </a:r>
            <a:r>
              <a:rPr lang="en-US" dirty="0"/>
              <a:t>="</a:t>
            </a:r>
            <a:r>
              <a:rPr lang="en-US" dirty="0" err="1"/>
              <a:t>styles.css</a:t>
            </a:r>
            <a:r>
              <a:rPr lang="en-US" dirty="0"/>
              <a:t>" </a:t>
            </a:r>
            <a:r>
              <a:rPr lang="en-US" dirty="0" err="1"/>
              <a:t>rel</a:t>
            </a:r>
            <a:r>
              <a:rPr lang="en-US" dirty="0"/>
              <a:t>="stylesheet" media</a:t>
            </a:r>
            <a:r>
              <a:rPr lang="en-US" dirty="0" smtClean="0"/>
              <a:t>="(</a:t>
            </a:r>
            <a:r>
              <a:rPr lang="en-US" dirty="0"/>
              <a:t>max-width: </a:t>
            </a:r>
            <a:r>
              <a:rPr lang="en-US" dirty="0" err="1"/>
              <a:t>1024px</a:t>
            </a:r>
            <a:r>
              <a:rPr lang="en-US" dirty="0" smtClean="0"/>
              <a:t>)"&gt;</a:t>
            </a:r>
          </a:p>
          <a:p>
            <a:pPr marL="0" indent="0">
              <a:buNone/>
            </a:pPr>
            <a:r>
              <a:rPr lang="en-US" dirty="0" smtClean="0"/>
              <a:t>- </a:t>
            </a:r>
            <a:r>
              <a:rPr lang="en-US" b="1" i="1" dirty="0" err="1" smtClean="0"/>
              <a:t>Hoặc</a:t>
            </a:r>
            <a:r>
              <a:rPr lang="en-US" b="1" i="1" dirty="0" smtClean="0"/>
              <a:t> </a:t>
            </a:r>
            <a:r>
              <a:rPr lang="en-US" b="1" i="1" dirty="0" err="1"/>
              <a:t>trong</a:t>
            </a:r>
            <a:r>
              <a:rPr lang="en-US" b="1" i="1" dirty="0"/>
              <a:t> file </a:t>
            </a:r>
            <a:r>
              <a:rPr lang="en-US" b="1" i="1" dirty="0" err="1"/>
              <a:t>CSS</a:t>
            </a:r>
            <a:r>
              <a:rPr lang="en-US" b="1" i="1" dirty="0"/>
              <a:t> style </a:t>
            </a:r>
            <a:r>
              <a:rPr lang="en-US" b="1" i="1" dirty="0" err="1"/>
              <a:t>của</a:t>
            </a:r>
            <a:r>
              <a:rPr lang="en-US" b="1" i="1" dirty="0"/>
              <a:t> website, </a:t>
            </a:r>
            <a:r>
              <a:rPr lang="en-US" b="1" i="1" dirty="0" err="1" smtClean="0"/>
              <a:t>thêm</a:t>
            </a:r>
            <a:r>
              <a:rPr lang="en-US" b="1" i="1" dirty="0" smtClean="0"/>
              <a:t> </a:t>
            </a:r>
            <a:r>
              <a:rPr lang="en-US" b="1" i="1" dirty="0" err="1"/>
              <a:t>các</a:t>
            </a:r>
            <a:r>
              <a:rPr lang="en-US" b="1" i="1" dirty="0"/>
              <a:t> Media Queries:</a:t>
            </a:r>
          </a:p>
          <a:p>
            <a:pPr marL="0" indent="0">
              <a:buNone/>
            </a:pPr>
            <a:r>
              <a:rPr lang="en-US" dirty="0" smtClean="0"/>
              <a:t>@</a:t>
            </a:r>
            <a:r>
              <a:rPr lang="en-US" dirty="0"/>
              <a:t>media all and (max-width: </a:t>
            </a:r>
            <a:r>
              <a:rPr lang="en-US" dirty="0" err="1"/>
              <a:t>1024px</a:t>
            </a:r>
            <a:r>
              <a:rPr lang="en-US" dirty="0"/>
              <a:t>) </a:t>
            </a:r>
            <a:r>
              <a:rPr lang="en-US" dirty="0" smtClean="0"/>
              <a:t>{</a:t>
            </a:r>
          </a:p>
          <a:p>
            <a:pPr marL="0" indent="0">
              <a:buNone/>
            </a:pPr>
            <a:r>
              <a:rPr lang="en-US" dirty="0" smtClean="0"/>
              <a:t> #</a:t>
            </a:r>
            <a:r>
              <a:rPr lang="en-US" dirty="0" err="1" smtClean="0"/>
              <a:t>khung_ngoai</a:t>
            </a:r>
            <a:r>
              <a:rPr lang="en-US" dirty="0" smtClean="0"/>
              <a:t> </a:t>
            </a:r>
            <a:r>
              <a:rPr lang="en-US" dirty="0"/>
              <a:t>{ </a:t>
            </a:r>
            <a:endParaRPr lang="en-US" dirty="0" smtClean="0"/>
          </a:p>
          <a:p>
            <a:pPr marL="0" indent="0">
              <a:buNone/>
            </a:pPr>
            <a:r>
              <a:rPr lang="en-US" dirty="0" smtClean="0"/>
              <a:t>width</a:t>
            </a:r>
            <a:r>
              <a:rPr lang="en-US" dirty="0"/>
              <a:t>: 100%; </a:t>
            </a:r>
            <a:r>
              <a:rPr lang="en-US" dirty="0" smtClean="0"/>
              <a:t>}</a:t>
            </a:r>
          </a:p>
          <a:p>
            <a:pPr marL="0" indent="0">
              <a:buNone/>
            </a:pPr>
            <a:r>
              <a:rPr lang="en-US" dirty="0" smtClean="0"/>
              <a:t>.</a:t>
            </a:r>
            <a:r>
              <a:rPr lang="en-US" dirty="0" err="1" smtClean="0"/>
              <a:t>tin_moi</a:t>
            </a:r>
            <a:r>
              <a:rPr lang="en-US" dirty="0" smtClean="0"/>
              <a:t>{</a:t>
            </a:r>
          </a:p>
          <a:p>
            <a:pPr marL="0" indent="0">
              <a:buNone/>
            </a:pPr>
            <a:r>
              <a:rPr lang="en-US" dirty="0" err="1" smtClean="0"/>
              <a:t>Color:red</a:t>
            </a:r>
            <a:r>
              <a:rPr lang="en-US" dirty="0" smtClean="0"/>
              <a:t>;</a:t>
            </a:r>
          </a:p>
          <a:p>
            <a:pPr marL="0" indent="0">
              <a:buNone/>
            </a:pPr>
            <a:r>
              <a:rPr lang="en-US" dirty="0" smtClean="0"/>
              <a:t>}</a:t>
            </a:r>
          </a:p>
          <a:p>
            <a:pPr marL="0" indent="0">
              <a:buNone/>
            </a:pPr>
            <a:r>
              <a:rPr lang="en-US" dirty="0" smtClean="0"/>
              <a:t>}</a:t>
            </a:r>
          </a:p>
          <a:p>
            <a:pPr marL="0" indent="0">
              <a:buNone/>
            </a:pPr>
            <a:endParaRPr lang="vi-VN" dirty="0"/>
          </a:p>
        </p:txBody>
      </p:sp>
    </p:spTree>
    <p:extLst>
      <p:ext uri="{BB962C8B-B14F-4D97-AF65-F5344CB8AC3E}">
        <p14:creationId xmlns:p14="http://schemas.microsoft.com/office/powerpoint/2010/main" val="1035662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0033CC"/>
                </a:solidFill>
              </a:rPr>
              <a:t>Phần 2: </a:t>
            </a:r>
            <a:r>
              <a:rPr lang="en-US" b="1" dirty="0">
                <a:solidFill>
                  <a:srgbClr val="0033CC"/>
                </a:solidFill>
              </a:rPr>
              <a:t>Media Queries</a:t>
            </a:r>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25</a:t>
            </a:fld>
            <a:endParaRPr lang="en-US" altLang="en-US"/>
          </a:p>
        </p:txBody>
      </p:sp>
      <p:pic>
        <p:nvPicPr>
          <p:cNvPr id="7" name="Content Placeholder 6"/>
          <p:cNvPicPr>
            <a:picLocks noGrp="1"/>
          </p:cNvPicPr>
          <p:nvPr>
            <p:ph idx="1"/>
          </p:nvPr>
        </p:nvPicPr>
        <p:blipFill rotWithShape="1">
          <a:blip r:embed="rId2"/>
          <a:srcRect l="19842" t="40588" r="27247" b="45000"/>
          <a:stretch/>
        </p:blipFill>
        <p:spPr bwMode="auto">
          <a:xfrm>
            <a:off x="228600" y="1143000"/>
            <a:ext cx="8458200" cy="114300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20948" t="33903" r="42675" b="22222"/>
          <a:stretch/>
        </p:blipFill>
        <p:spPr bwMode="auto">
          <a:xfrm>
            <a:off x="533400" y="2286000"/>
            <a:ext cx="8305800" cy="2895599"/>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20636" t="53529" r="52049" b="28530"/>
          <a:stretch/>
        </p:blipFill>
        <p:spPr bwMode="auto">
          <a:xfrm>
            <a:off x="381000" y="5257800"/>
            <a:ext cx="7010400" cy="121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76342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Phần 2: </a:t>
            </a:r>
            <a:r>
              <a:rPr lang="en-US" sz="3200" b="1" dirty="0" smtClean="0">
                <a:solidFill>
                  <a:srgbClr val="0033CC"/>
                </a:solidFill>
              </a:rPr>
              <a:t>Media </a:t>
            </a:r>
            <a:r>
              <a:rPr lang="en-US" sz="3200" b="1" dirty="0">
                <a:solidFill>
                  <a:srgbClr val="0033CC"/>
                </a:solidFill>
              </a:rPr>
              <a:t>Queries</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26</a:t>
            </a:fld>
            <a:endParaRPr lang="en-US" altLang="en-US"/>
          </a:p>
        </p:txBody>
      </p:sp>
      <p:sp>
        <p:nvSpPr>
          <p:cNvPr id="3" name="Content Placeholder 2"/>
          <p:cNvSpPr>
            <a:spLocks noGrp="1"/>
          </p:cNvSpPr>
          <p:nvPr>
            <p:ph idx="1"/>
          </p:nvPr>
        </p:nvSpPr>
        <p:spPr>
          <a:xfrm>
            <a:off x="457200" y="1219200"/>
            <a:ext cx="8382000" cy="5181600"/>
          </a:xfrm>
        </p:spPr>
        <p:txBody>
          <a:bodyPr/>
          <a:lstStyle/>
          <a:p>
            <a:r>
              <a:rPr lang="vi-VN" dirty="0"/>
              <a:t>Đa khung hình phức tạp</a:t>
            </a:r>
          </a:p>
          <a:p>
            <a:r>
              <a:rPr lang="vi-VN" dirty="0"/>
              <a:t>Trong một số trường hợp, các thuộc tính chỉ tồn tại ở một khoảng độ rộng màn hình nào đó, ví dụ từ 800px đến 1024px, thì ta có thể dùng điều kiện </a:t>
            </a:r>
            <a:r>
              <a:rPr lang="vi-VN" b="1" dirty="0"/>
              <a:t>and</a:t>
            </a:r>
            <a:r>
              <a:rPr lang="vi-VN" dirty="0"/>
              <a:t>:</a:t>
            </a:r>
          </a:p>
          <a:p>
            <a:r>
              <a:rPr lang="vi-VN" dirty="0"/>
              <a:t>@media all and (min-width: 800px) and (max-width: 1024px) {...}</a:t>
            </a:r>
          </a:p>
        </p:txBody>
      </p:sp>
    </p:spTree>
    <p:extLst>
      <p:ext uri="{BB962C8B-B14F-4D97-AF65-F5344CB8AC3E}">
        <p14:creationId xmlns:p14="http://schemas.microsoft.com/office/powerpoint/2010/main" val="65093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0033CC"/>
                </a:solidFill>
              </a:rPr>
              <a:t>Phần 2: </a:t>
            </a:r>
            <a:r>
              <a:rPr lang="en-US" b="1" dirty="0">
                <a:solidFill>
                  <a:srgbClr val="0033CC"/>
                </a:solidFill>
              </a:rPr>
              <a:t>Media Queries</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27</a:t>
            </a:fld>
            <a:endParaRPr lang="en-US" altLang="en-US"/>
          </a:p>
        </p:txBody>
      </p:sp>
      <p:sp>
        <p:nvSpPr>
          <p:cNvPr id="3" name="Content Placeholder 2"/>
          <p:cNvSpPr>
            <a:spLocks noGrp="1"/>
          </p:cNvSpPr>
          <p:nvPr>
            <p:ph idx="1"/>
          </p:nvPr>
        </p:nvSpPr>
        <p:spPr/>
        <p:txBody>
          <a:bodyPr/>
          <a:lstStyle/>
          <a:p>
            <a:r>
              <a:rPr lang="en-US" b="1" dirty="0" smtClean="0"/>
              <a:t>4</a:t>
            </a:r>
            <a:r>
              <a:rPr lang="en-US" b="1" dirty="0"/>
              <a:t>. Media Queries Demo</a:t>
            </a:r>
          </a:p>
          <a:p>
            <a:r>
              <a:rPr lang="en-US" dirty="0"/>
              <a:t>@media all and (max-width: 420px) {</a:t>
            </a:r>
          </a:p>
          <a:p>
            <a:r>
              <a:rPr lang="en-US" dirty="0"/>
              <a:t>  section, aside {</a:t>
            </a:r>
          </a:p>
          <a:p>
            <a:r>
              <a:rPr lang="en-US" dirty="0"/>
              <a:t>    float: none;</a:t>
            </a:r>
          </a:p>
          <a:p>
            <a:r>
              <a:rPr lang="en-US" dirty="0"/>
              <a:t>    width: auto;</a:t>
            </a:r>
          </a:p>
          <a:p>
            <a:r>
              <a:rPr lang="en-US" dirty="0"/>
              <a:t>  }</a:t>
            </a:r>
          </a:p>
          <a:p>
            <a:r>
              <a:rPr lang="en-US" dirty="0"/>
              <a:t>}</a:t>
            </a:r>
          </a:p>
          <a:p>
            <a:endParaRPr lang="en-US" b="1" i="1" dirty="0"/>
          </a:p>
        </p:txBody>
      </p:sp>
      <p:pic>
        <p:nvPicPr>
          <p:cNvPr id="6" name="Picture 5"/>
          <p:cNvPicPr>
            <a:picLocks noChangeAspect="1"/>
          </p:cNvPicPr>
          <p:nvPr/>
        </p:nvPicPr>
        <p:blipFill rotWithShape="1">
          <a:blip r:embed="rId2"/>
          <a:srcRect l="14860" t="26042" r="33602" b="23958"/>
          <a:stretch/>
        </p:blipFill>
        <p:spPr>
          <a:xfrm>
            <a:off x="533400" y="2133600"/>
            <a:ext cx="6705601" cy="3657600"/>
          </a:xfrm>
          <a:prstGeom prst="rect">
            <a:avLst/>
          </a:prstGeom>
        </p:spPr>
      </p:pic>
    </p:spTree>
    <p:extLst>
      <p:ext uri="{BB962C8B-B14F-4D97-AF65-F5344CB8AC3E}">
        <p14:creationId xmlns:p14="http://schemas.microsoft.com/office/powerpoint/2010/main" val="1305325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Phần 2: </a:t>
            </a:r>
            <a:r>
              <a:rPr lang="en-US" sz="3200" b="1" dirty="0" smtClean="0">
                <a:solidFill>
                  <a:srgbClr val="0033CC"/>
                </a:solidFill>
              </a:rPr>
              <a:t>Media </a:t>
            </a:r>
            <a:r>
              <a:rPr lang="en-US" sz="3200" b="1" dirty="0">
                <a:solidFill>
                  <a:srgbClr val="0033CC"/>
                </a:solidFill>
              </a:rPr>
              <a:t>Queries</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28</a:t>
            </a:fld>
            <a:endParaRPr lang="en-US" altLang="en-US"/>
          </a:p>
        </p:txBody>
      </p:sp>
      <p:sp>
        <p:nvSpPr>
          <p:cNvPr id="3" name="Content Placeholder 2"/>
          <p:cNvSpPr>
            <a:spLocks noGrp="1"/>
          </p:cNvSpPr>
          <p:nvPr>
            <p:ph idx="1"/>
          </p:nvPr>
        </p:nvSpPr>
        <p:spPr>
          <a:xfrm>
            <a:off x="457200" y="1219200"/>
            <a:ext cx="8382000" cy="5181600"/>
          </a:xfrm>
        </p:spPr>
        <p:txBody>
          <a:bodyPr/>
          <a:lstStyle/>
          <a:p>
            <a:pPr marL="0" indent="0">
              <a:buNone/>
            </a:pPr>
            <a:r>
              <a:rPr lang="vi-VN" b="1" dirty="0"/>
              <a:t>ViewPort</a:t>
            </a:r>
          </a:p>
          <a:p>
            <a:pPr marL="0" indent="0">
              <a:buNone/>
            </a:pPr>
            <a:r>
              <a:rPr lang="en-US" dirty="0" smtClean="0"/>
              <a:t>- </a:t>
            </a:r>
            <a:r>
              <a:rPr lang="vi-VN" dirty="0" smtClean="0"/>
              <a:t>Nếu </a:t>
            </a:r>
            <a:r>
              <a:rPr lang="vi-VN" dirty="0"/>
              <a:t>bạn không sử dụng thẻ &lt;meta name="viewport"&gt;, web của bạn sẽ gặp đôi chút trục trặc, chẳng hạn như quá nhỏ hoặc kích thước các bố cục bị dài quá khung màn hình</a:t>
            </a:r>
            <a:r>
              <a:rPr lang="vi-VN" dirty="0" smtClean="0"/>
              <a:t>.</a:t>
            </a:r>
            <a:endParaRPr lang="en-US" dirty="0" smtClean="0"/>
          </a:p>
          <a:p>
            <a:pPr marL="0" indent="0">
              <a:buNone/>
            </a:pPr>
            <a:r>
              <a:rPr lang="en-US" dirty="0" smtClean="0"/>
              <a:t>- </a:t>
            </a:r>
            <a:r>
              <a:rPr lang="en-US" dirty="0" err="1" smtClean="0"/>
              <a:t>Ví</a:t>
            </a:r>
            <a:r>
              <a:rPr lang="en-US" dirty="0" smtClean="0"/>
              <a:t> </a:t>
            </a:r>
            <a:r>
              <a:rPr lang="en-US" dirty="0" err="1" smtClean="0"/>
              <a:t>dụ</a:t>
            </a:r>
            <a:r>
              <a:rPr lang="en-US" dirty="0" smtClean="0"/>
              <a:t>:</a:t>
            </a:r>
            <a:endParaRPr lang="vi-VN" dirty="0"/>
          </a:p>
          <a:p>
            <a:pPr marL="0" indent="0">
              <a:buNone/>
            </a:pPr>
            <a:r>
              <a:rPr lang="en-US" dirty="0" smtClean="0"/>
              <a:t>- </a:t>
            </a:r>
            <a:r>
              <a:rPr lang="vi-VN" dirty="0" smtClean="0"/>
              <a:t>Sử </a:t>
            </a:r>
            <a:r>
              <a:rPr lang="vi-VN" dirty="0"/>
              <a:t>dụng </a:t>
            </a:r>
            <a:endParaRPr lang="en-US" dirty="0" smtClean="0"/>
          </a:p>
          <a:p>
            <a:pPr marL="0" indent="0">
              <a:buNone/>
            </a:pPr>
            <a:r>
              <a:rPr lang="en-US" sz="2800" b="1" dirty="0"/>
              <a:t>&lt;meta name="viewport" content="device-width, initial-scale=1 "  &gt;</a:t>
            </a:r>
          </a:p>
          <a:p>
            <a:pPr marL="0" indent="0">
              <a:buNone/>
            </a:pPr>
            <a:endParaRPr lang="vi-VN" dirty="0"/>
          </a:p>
        </p:txBody>
      </p:sp>
    </p:spTree>
    <p:extLst>
      <p:ext uri="{BB962C8B-B14F-4D97-AF65-F5344CB8AC3E}">
        <p14:creationId xmlns:p14="http://schemas.microsoft.com/office/powerpoint/2010/main" val="195455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Phần 2: </a:t>
            </a:r>
            <a:r>
              <a:rPr lang="en-US" sz="3200" b="1" dirty="0" smtClean="0">
                <a:solidFill>
                  <a:srgbClr val="0033CC"/>
                </a:solidFill>
              </a:rPr>
              <a:t>Media </a:t>
            </a:r>
            <a:r>
              <a:rPr lang="en-US" sz="3200" b="1" dirty="0">
                <a:solidFill>
                  <a:srgbClr val="0033CC"/>
                </a:solidFill>
              </a:rPr>
              <a:t>Queries</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29</a:t>
            </a:fld>
            <a:endParaRPr lang="en-US" altLang="en-US"/>
          </a:p>
        </p:txBody>
      </p:sp>
      <p:sp>
        <p:nvSpPr>
          <p:cNvPr id="3" name="Content Placeholder 2"/>
          <p:cNvSpPr>
            <a:spLocks noGrp="1"/>
          </p:cNvSpPr>
          <p:nvPr>
            <p:ph idx="1"/>
          </p:nvPr>
        </p:nvSpPr>
        <p:spPr>
          <a:xfrm>
            <a:off x="457200" y="1219200"/>
            <a:ext cx="8382000" cy="5181600"/>
          </a:xfrm>
        </p:spPr>
        <p:txBody>
          <a:bodyPr/>
          <a:lstStyle/>
          <a:p>
            <a:pPr marL="0" indent="0">
              <a:buNone/>
            </a:pPr>
            <a:r>
              <a:rPr lang="en-US" b="1" dirty="0" smtClean="0"/>
              <a:t>Breakpoints</a:t>
            </a:r>
          </a:p>
          <a:p>
            <a:pPr marL="0" indent="0">
              <a:buNone/>
            </a:pPr>
            <a:r>
              <a:rPr lang="en-US" dirty="0" err="1" smtClean="0"/>
              <a:t>Những</a:t>
            </a:r>
            <a:r>
              <a:rPr lang="en-US" dirty="0" smtClean="0"/>
              <a:t> </a:t>
            </a:r>
            <a:r>
              <a:rPr lang="en-US" dirty="0" err="1" smtClean="0"/>
              <a:t>điểm</a:t>
            </a:r>
            <a:r>
              <a:rPr lang="en-US" dirty="0" smtClean="0"/>
              <a:t>/</a:t>
            </a:r>
            <a:r>
              <a:rPr lang="en-US" dirty="0" err="1" smtClean="0"/>
              <a:t>vị</a:t>
            </a:r>
            <a:r>
              <a:rPr lang="en-US" dirty="0" smtClean="0"/>
              <a:t> </a:t>
            </a:r>
            <a:r>
              <a:rPr lang="en-US" dirty="0" err="1" smtClean="0"/>
              <a:t>trí</a:t>
            </a:r>
            <a:r>
              <a:rPr lang="en-US" dirty="0" smtClean="0"/>
              <a:t> </a:t>
            </a:r>
            <a:r>
              <a:rPr lang="en-US" dirty="0" err="1" smtClean="0"/>
              <a:t>mà</a:t>
            </a:r>
            <a:r>
              <a:rPr lang="en-US" dirty="0" smtClean="0"/>
              <a:t> </a:t>
            </a:r>
            <a:r>
              <a:rPr lang="en-US" dirty="0" err="1" smtClean="0"/>
              <a:t>bố</a:t>
            </a:r>
            <a:r>
              <a:rPr lang="en-US" dirty="0" smtClean="0"/>
              <a:t> </a:t>
            </a:r>
            <a:r>
              <a:rPr lang="en-US" dirty="0" err="1" smtClean="0"/>
              <a:t>cục</a:t>
            </a:r>
            <a:r>
              <a:rPr lang="en-US" dirty="0" smtClean="0"/>
              <a:t> website </a:t>
            </a:r>
            <a:r>
              <a:rPr lang="en-US" dirty="0" err="1" smtClean="0"/>
              <a:t>sẽ</a:t>
            </a:r>
            <a:r>
              <a:rPr lang="en-US" dirty="0" smtClean="0"/>
              <a:t> </a:t>
            </a:r>
            <a:r>
              <a:rPr lang="en-US" dirty="0" err="1" smtClean="0"/>
              <a:t>thay</a:t>
            </a:r>
            <a:r>
              <a:rPr lang="en-US" dirty="0" smtClean="0"/>
              <a:t> </a:t>
            </a:r>
            <a:r>
              <a:rPr lang="en-US" dirty="0" err="1" smtClean="0"/>
              <a:t>đổi</a:t>
            </a:r>
            <a:r>
              <a:rPr lang="en-US" dirty="0"/>
              <a:t> </a:t>
            </a:r>
            <a:r>
              <a:rPr lang="en-US" dirty="0" smtClean="0"/>
              <a:t>(</a:t>
            </a:r>
            <a:r>
              <a:rPr lang="en-US" dirty="0" err="1" smtClean="0"/>
              <a:t>thích</a:t>
            </a:r>
            <a:r>
              <a:rPr lang="en-US" dirty="0" smtClean="0"/>
              <a:t> </a:t>
            </a:r>
            <a:r>
              <a:rPr lang="en-US" dirty="0" err="1" smtClean="0"/>
              <a:t>ứng</a:t>
            </a:r>
            <a:r>
              <a:rPr lang="en-US" dirty="0" smtClean="0"/>
              <a:t>) </a:t>
            </a:r>
            <a:r>
              <a:rPr lang="en-US" dirty="0" err="1" smtClean="0"/>
              <a:t>đế</a:t>
            </a:r>
            <a:r>
              <a:rPr lang="en-US" dirty="0" smtClean="0"/>
              <a:t> </a:t>
            </a:r>
            <a:r>
              <a:rPr lang="en-US" dirty="0" err="1" smtClean="0"/>
              <a:t>tạo</a:t>
            </a:r>
            <a:r>
              <a:rPr lang="en-US" dirty="0" smtClean="0"/>
              <a:t> </a:t>
            </a:r>
            <a:r>
              <a:rPr lang="en-US" dirty="0" err="1" smtClean="0"/>
              <a:t>nên</a:t>
            </a:r>
            <a:r>
              <a:rPr lang="en-US" dirty="0" smtClean="0"/>
              <a:t> </a:t>
            </a:r>
            <a:r>
              <a:rPr lang="en-US" dirty="0" err="1" smtClean="0"/>
              <a:t>giao</a:t>
            </a:r>
            <a:r>
              <a:rPr lang="en-US" dirty="0" smtClean="0"/>
              <a:t> </a:t>
            </a:r>
            <a:r>
              <a:rPr lang="en-US" dirty="0" err="1" smtClean="0"/>
              <a:t>diện</a:t>
            </a:r>
            <a:r>
              <a:rPr lang="en-US" dirty="0" smtClean="0"/>
              <a:t> </a:t>
            </a:r>
            <a:r>
              <a:rPr lang="en-US" dirty="0" err="1" smtClean="0"/>
              <a:t>theo</a:t>
            </a:r>
            <a:r>
              <a:rPr lang="en-US" dirty="0" smtClean="0"/>
              <a:t> </a:t>
            </a:r>
            <a:r>
              <a:rPr lang="en-US" dirty="0" err="1" smtClean="0"/>
              <a:t>kỹ</a:t>
            </a:r>
            <a:r>
              <a:rPr lang="en-US" dirty="0" smtClean="0"/>
              <a:t> </a:t>
            </a:r>
            <a:r>
              <a:rPr lang="en-US" dirty="0" err="1" smtClean="0"/>
              <a:t>thuật</a:t>
            </a:r>
            <a:r>
              <a:rPr lang="en-US" dirty="0" smtClean="0"/>
              <a:t> responsive</a:t>
            </a:r>
            <a:endParaRPr lang="vi-VN" dirty="0"/>
          </a:p>
          <a:p>
            <a:pPr marL="0" indent="0">
              <a:buNone/>
            </a:pPr>
            <a:endParaRPr lang="vi-VN"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59" t="45544" r="44389" b="30225"/>
          <a:stretch/>
        </p:blipFill>
        <p:spPr bwMode="auto">
          <a:xfrm>
            <a:off x="533400" y="2743200"/>
            <a:ext cx="771071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491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rgbClr val="0000CC"/>
                </a:solidFill>
              </a:rPr>
              <a:t>Các</a:t>
            </a:r>
            <a:r>
              <a:rPr lang="en-US" sz="3200" b="1" dirty="0" smtClean="0">
                <a:solidFill>
                  <a:srgbClr val="0000CC"/>
                </a:solidFill>
              </a:rPr>
              <a:t> </a:t>
            </a:r>
            <a:r>
              <a:rPr lang="en-US" sz="3200" b="1" dirty="0" err="1" smtClean="0">
                <a:solidFill>
                  <a:srgbClr val="0000CC"/>
                </a:solidFill>
              </a:rPr>
              <a:t>chuẩn</a:t>
            </a:r>
            <a:r>
              <a:rPr lang="en-US" sz="3200" b="1" dirty="0" smtClean="0">
                <a:solidFill>
                  <a:srgbClr val="0000CC"/>
                </a:solidFill>
              </a:rPr>
              <a:t> </a:t>
            </a:r>
            <a:r>
              <a:rPr lang="en-US" sz="3200" b="1" dirty="0" err="1">
                <a:solidFill>
                  <a:srgbClr val="0000CC"/>
                </a:solidFill>
              </a:rPr>
              <a:t>màn</a:t>
            </a:r>
            <a:r>
              <a:rPr lang="en-US" sz="3200" b="1" dirty="0">
                <a:solidFill>
                  <a:srgbClr val="0000CC"/>
                </a:solidFill>
              </a:rPr>
              <a:t> </a:t>
            </a:r>
            <a:r>
              <a:rPr lang="en-US" sz="3200" b="1" dirty="0" err="1">
                <a:solidFill>
                  <a:srgbClr val="0000CC"/>
                </a:solidFill>
              </a:rPr>
              <a:t>hình</a:t>
            </a:r>
            <a:r>
              <a:rPr lang="en-US" sz="3200" b="1" dirty="0">
                <a:solidFill>
                  <a:srgbClr val="0000CC"/>
                </a:solidFill>
              </a:rPr>
              <a:t> </a:t>
            </a:r>
            <a:r>
              <a:rPr lang="en-US" sz="3200" b="1" dirty="0" err="1">
                <a:solidFill>
                  <a:srgbClr val="0000CC"/>
                </a:solidFill>
              </a:rPr>
              <a:t>hiện</a:t>
            </a:r>
            <a:r>
              <a:rPr lang="en-US" sz="3200" b="1" dirty="0">
                <a:solidFill>
                  <a:srgbClr val="0000CC"/>
                </a:solidFill>
              </a:rPr>
              <a:t> nay </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a:t>
            </a:fld>
            <a:endParaRPr lang="en-US" altLang="en-US"/>
          </a:p>
        </p:txBody>
      </p:sp>
      <p:sp>
        <p:nvSpPr>
          <p:cNvPr id="3" name="Content Placeholder 2"/>
          <p:cNvSpPr>
            <a:spLocks noGrp="1"/>
          </p:cNvSpPr>
          <p:nvPr>
            <p:ph idx="1"/>
          </p:nvPr>
        </p:nvSpPr>
        <p:spPr/>
        <p:txBody>
          <a:bodyPr/>
          <a:lstStyle/>
          <a:p>
            <a:pPr algn="just"/>
            <a:r>
              <a:rPr lang="vi-VN" b="1" dirty="0"/>
              <a:t>Độ phân giải màn hình là gì?</a:t>
            </a:r>
          </a:p>
          <a:p>
            <a:pPr algn="just"/>
            <a:r>
              <a:rPr lang="vi-VN" b="1" dirty="0" smtClean="0"/>
              <a:t>Độ phân giải màn hình </a:t>
            </a:r>
            <a:r>
              <a:rPr lang="vi-VN" dirty="0" smtClean="0"/>
              <a:t>là chỉ số biểu hiện số lượng các điểm ảnh hiển thị trên màn hình. Bất cứ màn hình nào cũng đều có các điểm ảnh được sắp xếp theo một số hàng và cột nhất định. Các điểm này được gọi là pixel.</a:t>
            </a:r>
          </a:p>
          <a:p>
            <a:pPr algn="just"/>
            <a:r>
              <a:rPr lang="vi-VN" dirty="0" smtClean="0"/>
              <a:t>được thể hiện bằng cách nhân số hàng và số cột của các điểm ảnh, ví dụ như 1024×768, 1920×1080…</a:t>
            </a:r>
            <a:endParaRPr lang="en-US" dirty="0" smtClean="0"/>
          </a:p>
          <a:p>
            <a:pPr algn="just"/>
            <a:r>
              <a:rPr lang="vi-VN" dirty="0"/>
              <a:t>Mỗi </a:t>
            </a:r>
            <a:r>
              <a:rPr lang="vi-VN" b="1" dirty="0"/>
              <a:t>pixel </a:t>
            </a:r>
            <a:r>
              <a:rPr lang="vi-VN" dirty="0"/>
              <a:t>là một điểm ảnh riêng lẻ, khi kết hợp lại cùng với nhau, chúng tạo ra hình ảnh mà chúng ta có thể nhìn thấy trên màn hình. </a:t>
            </a:r>
            <a:endParaRPr lang="en-US" dirty="0"/>
          </a:p>
        </p:txBody>
      </p:sp>
    </p:spTree>
    <p:extLst>
      <p:ext uri="{BB962C8B-B14F-4D97-AF65-F5344CB8AC3E}">
        <p14:creationId xmlns:p14="http://schemas.microsoft.com/office/powerpoint/2010/main" val="371778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Phần </a:t>
            </a:r>
            <a:r>
              <a:rPr lang="en-US" sz="3200" b="1" dirty="0" smtClean="0">
                <a:solidFill>
                  <a:srgbClr val="0033CC"/>
                </a:solidFill>
              </a:rPr>
              <a:t>3</a:t>
            </a:r>
            <a:r>
              <a:rPr lang="vi-VN" sz="3200" b="1" dirty="0" smtClean="0">
                <a:solidFill>
                  <a:srgbClr val="0033CC"/>
                </a:solidFill>
              </a:rPr>
              <a:t>: </a:t>
            </a:r>
            <a:r>
              <a:rPr lang="vi-VN" sz="3200" dirty="0"/>
              <a:t>Flexible </a:t>
            </a:r>
            <a:r>
              <a:rPr lang="vi-VN" sz="3200" dirty="0" smtClean="0"/>
              <a:t>Media</a:t>
            </a:r>
            <a:r>
              <a:rPr lang="en-US" sz="3200" dirty="0" smtClean="0"/>
              <a:t> (</a:t>
            </a:r>
            <a:r>
              <a:rPr lang="vi-VN" sz="3200" dirty="0" smtClean="0"/>
              <a:t>Media </a:t>
            </a:r>
            <a:r>
              <a:rPr lang="vi-VN" sz="3200" dirty="0"/>
              <a:t>linh </a:t>
            </a:r>
            <a:r>
              <a:rPr lang="vi-VN" sz="3200" dirty="0" smtClean="0"/>
              <a:t>hoạt</a:t>
            </a:r>
            <a:r>
              <a:rPr lang="en-US" sz="3200" dirty="0" smtClean="0"/>
              <a:t>)</a:t>
            </a:r>
            <a:endParaRPr lang="en-US" sz="3200" b="1" dirty="0">
              <a:solidFill>
                <a:srgbClr val="0033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30</a:t>
            </a:fld>
            <a:endParaRPr lang="en-US" altLang="en-US"/>
          </a:p>
        </p:txBody>
      </p:sp>
      <p:sp>
        <p:nvSpPr>
          <p:cNvPr id="3" name="Content Placeholder 2"/>
          <p:cNvSpPr>
            <a:spLocks noGrp="1"/>
          </p:cNvSpPr>
          <p:nvPr>
            <p:ph idx="1"/>
          </p:nvPr>
        </p:nvSpPr>
        <p:spPr>
          <a:xfrm>
            <a:off x="457200" y="1219200"/>
            <a:ext cx="8382000" cy="5181600"/>
          </a:xfrm>
        </p:spPr>
        <p:txBody>
          <a:bodyPr/>
          <a:lstStyle/>
          <a:p>
            <a:pPr marL="0" lvl="0" indent="395288" algn="just">
              <a:spcBef>
                <a:spcPct val="0"/>
              </a:spcBef>
              <a:buNone/>
            </a:pPr>
            <a:r>
              <a:rPr lang="en-US" altLang="en-US" dirty="0" err="1" smtClean="0">
                <a:solidFill>
                  <a:srgbClr val="1B1B1B"/>
                </a:solidFill>
              </a:rPr>
              <a:t>Cuối</a:t>
            </a:r>
            <a:r>
              <a:rPr lang="en-US" altLang="en-US" dirty="0" smtClean="0">
                <a:solidFill>
                  <a:srgbClr val="1B1B1B"/>
                </a:solidFill>
              </a:rPr>
              <a:t> </a:t>
            </a:r>
            <a:r>
              <a:rPr lang="en-US" altLang="en-US" dirty="0" err="1">
                <a:solidFill>
                  <a:srgbClr val="1B1B1B"/>
                </a:solidFill>
              </a:rPr>
              <a:t>cùng</a:t>
            </a:r>
            <a:r>
              <a:rPr lang="en-US" altLang="en-US" dirty="0">
                <a:solidFill>
                  <a:srgbClr val="1B1B1B"/>
                </a:solidFill>
              </a:rPr>
              <a:t> </a:t>
            </a:r>
            <a:r>
              <a:rPr lang="en-US" altLang="en-US" dirty="0" err="1">
                <a:solidFill>
                  <a:srgbClr val="1B1B1B"/>
                </a:solidFill>
              </a:rPr>
              <a:t>nhưng</a:t>
            </a:r>
            <a:r>
              <a:rPr lang="en-US" altLang="en-US" dirty="0">
                <a:solidFill>
                  <a:srgbClr val="1B1B1B"/>
                </a:solidFill>
              </a:rPr>
              <a:t> </a:t>
            </a:r>
            <a:r>
              <a:rPr lang="en-US" altLang="en-US" dirty="0" err="1">
                <a:solidFill>
                  <a:srgbClr val="1B1B1B"/>
                </a:solidFill>
              </a:rPr>
              <a:t>không</a:t>
            </a:r>
            <a:r>
              <a:rPr lang="en-US" altLang="en-US" dirty="0">
                <a:solidFill>
                  <a:srgbClr val="1B1B1B"/>
                </a:solidFill>
              </a:rPr>
              <a:t> </a:t>
            </a:r>
            <a:r>
              <a:rPr lang="en-US" altLang="en-US" dirty="0" err="1">
                <a:solidFill>
                  <a:srgbClr val="1B1B1B"/>
                </a:solidFill>
              </a:rPr>
              <a:t>kém</a:t>
            </a:r>
            <a:r>
              <a:rPr lang="en-US" altLang="en-US" dirty="0">
                <a:solidFill>
                  <a:srgbClr val="1B1B1B"/>
                </a:solidFill>
              </a:rPr>
              <a:t> </a:t>
            </a:r>
            <a:r>
              <a:rPr lang="en-US" altLang="en-US" dirty="0" err="1">
                <a:solidFill>
                  <a:srgbClr val="1B1B1B"/>
                </a:solidFill>
              </a:rPr>
              <a:t>phần</a:t>
            </a:r>
            <a:r>
              <a:rPr lang="en-US" altLang="en-US" dirty="0">
                <a:solidFill>
                  <a:srgbClr val="1B1B1B"/>
                </a:solidFill>
              </a:rPr>
              <a:t> </a:t>
            </a:r>
            <a:r>
              <a:rPr lang="en-US" altLang="en-US" dirty="0" err="1">
                <a:solidFill>
                  <a:srgbClr val="1B1B1B"/>
                </a:solidFill>
              </a:rPr>
              <a:t>quan</a:t>
            </a:r>
            <a:r>
              <a:rPr lang="en-US" altLang="en-US" dirty="0">
                <a:solidFill>
                  <a:srgbClr val="1B1B1B"/>
                </a:solidFill>
              </a:rPr>
              <a:t> </a:t>
            </a:r>
            <a:r>
              <a:rPr lang="en-US" altLang="en-US" dirty="0" err="1">
                <a:solidFill>
                  <a:srgbClr val="1B1B1B"/>
                </a:solidFill>
              </a:rPr>
              <a:t>trọng</a:t>
            </a:r>
            <a:r>
              <a:rPr lang="en-US" altLang="en-US" dirty="0">
                <a:solidFill>
                  <a:srgbClr val="1B1B1B"/>
                </a:solidFill>
              </a:rPr>
              <a:t> </a:t>
            </a:r>
            <a:r>
              <a:rPr lang="en-US" altLang="en-US" dirty="0" err="1">
                <a:solidFill>
                  <a:srgbClr val="1B1B1B"/>
                </a:solidFill>
              </a:rPr>
              <a:t>chính</a:t>
            </a:r>
            <a:r>
              <a:rPr lang="en-US" altLang="en-US" dirty="0">
                <a:solidFill>
                  <a:srgbClr val="1B1B1B"/>
                </a:solidFill>
              </a:rPr>
              <a:t> </a:t>
            </a:r>
            <a:r>
              <a:rPr lang="en-US" altLang="en-US" dirty="0" err="1">
                <a:solidFill>
                  <a:srgbClr val="1B1B1B"/>
                </a:solidFill>
              </a:rPr>
              <a:t>là</a:t>
            </a:r>
            <a:r>
              <a:rPr lang="en-US" altLang="en-US" dirty="0">
                <a:solidFill>
                  <a:srgbClr val="1B1B1B"/>
                </a:solidFill>
              </a:rPr>
              <a:t> flexible media. </a:t>
            </a:r>
            <a:r>
              <a:rPr lang="en-US" altLang="en-US" dirty="0" err="1">
                <a:solidFill>
                  <a:srgbClr val="1B1B1B"/>
                </a:solidFill>
              </a:rPr>
              <a:t>Khi</a:t>
            </a:r>
            <a:r>
              <a:rPr lang="en-US" altLang="en-US" dirty="0">
                <a:solidFill>
                  <a:srgbClr val="1B1B1B"/>
                </a:solidFill>
              </a:rPr>
              <a:t> </a:t>
            </a:r>
            <a:r>
              <a:rPr lang="en-US" altLang="en-US" dirty="0" err="1">
                <a:solidFill>
                  <a:srgbClr val="1B1B1B"/>
                </a:solidFill>
              </a:rPr>
              <a:t>mà</a:t>
            </a:r>
            <a:r>
              <a:rPr lang="en-US" altLang="en-US" dirty="0">
                <a:solidFill>
                  <a:srgbClr val="1B1B1B"/>
                </a:solidFill>
              </a:rPr>
              <a:t> viewport </a:t>
            </a:r>
            <a:r>
              <a:rPr lang="en-US" altLang="en-US" dirty="0" err="1">
                <a:solidFill>
                  <a:srgbClr val="1B1B1B"/>
                </a:solidFill>
              </a:rPr>
              <a:t>thay</a:t>
            </a:r>
            <a:r>
              <a:rPr lang="en-US" altLang="en-US" dirty="0">
                <a:solidFill>
                  <a:srgbClr val="1B1B1B"/>
                </a:solidFill>
              </a:rPr>
              <a:t> </a:t>
            </a:r>
            <a:r>
              <a:rPr lang="en-US" altLang="en-US" dirty="0" err="1">
                <a:solidFill>
                  <a:srgbClr val="1B1B1B"/>
                </a:solidFill>
              </a:rPr>
              <a:t>đổi</a:t>
            </a:r>
            <a:r>
              <a:rPr lang="en-US" altLang="en-US" dirty="0">
                <a:solidFill>
                  <a:srgbClr val="1B1B1B"/>
                </a:solidFill>
              </a:rPr>
              <a:t> </a:t>
            </a:r>
            <a:r>
              <a:rPr lang="en-US" altLang="en-US" dirty="0" err="1">
                <a:solidFill>
                  <a:srgbClr val="1B1B1B"/>
                </a:solidFill>
              </a:rPr>
              <a:t>kích</a:t>
            </a:r>
            <a:r>
              <a:rPr lang="en-US" altLang="en-US" dirty="0">
                <a:solidFill>
                  <a:srgbClr val="1B1B1B"/>
                </a:solidFill>
              </a:rPr>
              <a:t> </a:t>
            </a:r>
            <a:r>
              <a:rPr lang="en-US" altLang="en-US" dirty="0" err="1">
                <a:solidFill>
                  <a:srgbClr val="1B1B1B"/>
                </a:solidFill>
              </a:rPr>
              <a:t>thước</a:t>
            </a:r>
            <a:r>
              <a:rPr lang="en-US" altLang="en-US" dirty="0">
                <a:solidFill>
                  <a:srgbClr val="1B1B1B"/>
                </a:solidFill>
              </a:rPr>
              <a:t> </a:t>
            </a:r>
            <a:r>
              <a:rPr lang="en-US" altLang="en-US" dirty="0" err="1">
                <a:solidFill>
                  <a:srgbClr val="1B1B1B"/>
                </a:solidFill>
              </a:rPr>
              <a:t>thì</a:t>
            </a:r>
            <a:r>
              <a:rPr lang="en-US" altLang="en-US" dirty="0">
                <a:solidFill>
                  <a:srgbClr val="1B1B1B"/>
                </a:solidFill>
              </a:rPr>
              <a:t> </a:t>
            </a:r>
            <a:r>
              <a:rPr lang="en-US" altLang="en-US" dirty="0" err="1">
                <a:solidFill>
                  <a:srgbClr val="1B1B1B"/>
                </a:solidFill>
              </a:rPr>
              <a:t>các</a:t>
            </a:r>
            <a:r>
              <a:rPr lang="en-US" altLang="en-US" dirty="0">
                <a:solidFill>
                  <a:srgbClr val="1B1B1B"/>
                </a:solidFill>
              </a:rPr>
              <a:t> </a:t>
            </a:r>
            <a:r>
              <a:rPr lang="en-US" altLang="en-US" dirty="0" err="1">
                <a:solidFill>
                  <a:srgbClr val="1B1B1B"/>
                </a:solidFill>
              </a:rPr>
              <a:t>đa</a:t>
            </a:r>
            <a:r>
              <a:rPr lang="en-US" altLang="en-US" dirty="0">
                <a:solidFill>
                  <a:srgbClr val="1B1B1B"/>
                </a:solidFill>
              </a:rPr>
              <a:t> </a:t>
            </a:r>
            <a:r>
              <a:rPr lang="en-US" altLang="en-US" dirty="0" err="1">
                <a:solidFill>
                  <a:srgbClr val="1B1B1B"/>
                </a:solidFill>
              </a:rPr>
              <a:t>phương</a:t>
            </a:r>
            <a:r>
              <a:rPr lang="en-US" altLang="en-US" dirty="0">
                <a:solidFill>
                  <a:srgbClr val="1B1B1B"/>
                </a:solidFill>
              </a:rPr>
              <a:t> </a:t>
            </a:r>
            <a:r>
              <a:rPr lang="en-US" altLang="en-US" dirty="0" err="1">
                <a:solidFill>
                  <a:srgbClr val="1B1B1B"/>
                </a:solidFill>
              </a:rPr>
              <a:t>tiện</a:t>
            </a:r>
            <a:r>
              <a:rPr lang="en-US" altLang="en-US" dirty="0">
                <a:solidFill>
                  <a:srgbClr val="1B1B1B"/>
                </a:solidFill>
              </a:rPr>
              <a:t> (</a:t>
            </a:r>
            <a:r>
              <a:rPr lang="en-US" altLang="en-US" dirty="0" err="1">
                <a:solidFill>
                  <a:srgbClr val="1B1B1B"/>
                </a:solidFill>
              </a:rPr>
              <a:t>ảnh</a:t>
            </a:r>
            <a:r>
              <a:rPr lang="en-US" altLang="en-US" dirty="0">
                <a:solidFill>
                  <a:srgbClr val="1B1B1B"/>
                </a:solidFill>
              </a:rPr>
              <a:t>, video,..) </a:t>
            </a:r>
            <a:r>
              <a:rPr lang="en-US" altLang="en-US" dirty="0" err="1">
                <a:solidFill>
                  <a:srgbClr val="1B1B1B"/>
                </a:solidFill>
              </a:rPr>
              <a:t>cũng</a:t>
            </a:r>
            <a:r>
              <a:rPr lang="en-US" altLang="en-US" dirty="0">
                <a:solidFill>
                  <a:srgbClr val="1B1B1B"/>
                </a:solidFill>
              </a:rPr>
              <a:t> </a:t>
            </a:r>
            <a:r>
              <a:rPr lang="en-US" altLang="en-US" dirty="0" err="1">
                <a:solidFill>
                  <a:srgbClr val="1B1B1B"/>
                </a:solidFill>
              </a:rPr>
              <a:t>cần</a:t>
            </a:r>
            <a:r>
              <a:rPr lang="en-US" altLang="en-US" dirty="0">
                <a:solidFill>
                  <a:srgbClr val="1B1B1B"/>
                </a:solidFill>
              </a:rPr>
              <a:t> </a:t>
            </a:r>
            <a:r>
              <a:rPr lang="en-US" altLang="en-US" dirty="0" err="1">
                <a:solidFill>
                  <a:srgbClr val="1B1B1B"/>
                </a:solidFill>
              </a:rPr>
              <a:t>có</a:t>
            </a:r>
            <a:r>
              <a:rPr lang="en-US" altLang="en-US" dirty="0">
                <a:solidFill>
                  <a:srgbClr val="1B1B1B"/>
                </a:solidFill>
              </a:rPr>
              <a:t> </a:t>
            </a:r>
            <a:r>
              <a:rPr lang="en-US" altLang="en-US" dirty="0" err="1">
                <a:solidFill>
                  <a:srgbClr val="1B1B1B"/>
                </a:solidFill>
              </a:rPr>
              <a:t>khả</a:t>
            </a:r>
            <a:r>
              <a:rPr lang="en-US" altLang="en-US" dirty="0">
                <a:solidFill>
                  <a:srgbClr val="1B1B1B"/>
                </a:solidFill>
              </a:rPr>
              <a:t> </a:t>
            </a:r>
            <a:r>
              <a:rPr lang="en-US" altLang="en-US" dirty="0" err="1">
                <a:solidFill>
                  <a:srgbClr val="1B1B1B"/>
                </a:solidFill>
              </a:rPr>
              <a:t>năng</a:t>
            </a:r>
            <a:r>
              <a:rPr lang="en-US" altLang="en-US" dirty="0">
                <a:solidFill>
                  <a:srgbClr val="1B1B1B"/>
                </a:solidFill>
              </a:rPr>
              <a:t> </a:t>
            </a:r>
            <a:r>
              <a:rPr lang="en-US" altLang="en-US" dirty="0" err="1">
                <a:solidFill>
                  <a:srgbClr val="1B1B1B"/>
                </a:solidFill>
              </a:rPr>
              <a:t>thay</a:t>
            </a:r>
            <a:r>
              <a:rPr lang="en-US" altLang="en-US" dirty="0">
                <a:solidFill>
                  <a:srgbClr val="1B1B1B"/>
                </a:solidFill>
              </a:rPr>
              <a:t> </a:t>
            </a:r>
            <a:r>
              <a:rPr lang="en-US" altLang="en-US" dirty="0" err="1">
                <a:solidFill>
                  <a:srgbClr val="1B1B1B"/>
                </a:solidFill>
              </a:rPr>
              <a:t>đổi</a:t>
            </a:r>
            <a:r>
              <a:rPr lang="en-US" altLang="en-US" dirty="0">
                <a:solidFill>
                  <a:srgbClr val="1B1B1B"/>
                </a:solidFill>
              </a:rPr>
              <a:t> </a:t>
            </a:r>
            <a:r>
              <a:rPr lang="en-US" altLang="en-US" dirty="0" err="1">
                <a:solidFill>
                  <a:srgbClr val="1B1B1B"/>
                </a:solidFill>
              </a:rPr>
              <a:t>sao</a:t>
            </a:r>
            <a:r>
              <a:rPr lang="en-US" altLang="en-US" dirty="0">
                <a:solidFill>
                  <a:srgbClr val="1B1B1B"/>
                </a:solidFill>
              </a:rPr>
              <a:t> </a:t>
            </a:r>
            <a:r>
              <a:rPr lang="en-US" altLang="en-US" dirty="0" err="1">
                <a:solidFill>
                  <a:srgbClr val="1B1B1B"/>
                </a:solidFill>
              </a:rPr>
              <a:t>cho</a:t>
            </a:r>
            <a:r>
              <a:rPr lang="en-US" altLang="en-US" dirty="0">
                <a:solidFill>
                  <a:srgbClr val="1B1B1B"/>
                </a:solidFill>
              </a:rPr>
              <a:t> </a:t>
            </a:r>
            <a:r>
              <a:rPr lang="en-US" altLang="en-US" dirty="0" err="1">
                <a:solidFill>
                  <a:srgbClr val="1B1B1B"/>
                </a:solidFill>
              </a:rPr>
              <a:t>phù</a:t>
            </a:r>
            <a:r>
              <a:rPr lang="en-US" altLang="en-US" dirty="0">
                <a:solidFill>
                  <a:srgbClr val="1B1B1B"/>
                </a:solidFill>
              </a:rPr>
              <a:t> </a:t>
            </a:r>
            <a:r>
              <a:rPr lang="en-US" altLang="en-US" dirty="0" err="1">
                <a:solidFill>
                  <a:srgbClr val="1B1B1B"/>
                </a:solidFill>
              </a:rPr>
              <a:t>hợp</a:t>
            </a:r>
            <a:r>
              <a:rPr lang="en-US" altLang="en-US" dirty="0">
                <a:solidFill>
                  <a:srgbClr val="1B1B1B"/>
                </a:solidFill>
              </a:rPr>
              <a:t>.</a:t>
            </a:r>
            <a:endParaRPr lang="en-US" altLang="en-US" sz="1100" dirty="0"/>
          </a:p>
          <a:p>
            <a:pPr marL="0" lvl="0" indent="395288" algn="just">
              <a:spcBef>
                <a:spcPct val="0"/>
              </a:spcBef>
              <a:buNone/>
            </a:pPr>
            <a:r>
              <a:rPr lang="en-US" altLang="en-US" dirty="0" err="1">
                <a:solidFill>
                  <a:srgbClr val="1B1B1B"/>
                </a:solidFill>
              </a:rPr>
              <a:t>Một</a:t>
            </a:r>
            <a:r>
              <a:rPr lang="en-US" altLang="en-US" dirty="0">
                <a:solidFill>
                  <a:srgbClr val="1B1B1B"/>
                </a:solidFill>
              </a:rPr>
              <a:t> </a:t>
            </a:r>
            <a:r>
              <a:rPr lang="en-US" altLang="en-US" dirty="0" err="1">
                <a:solidFill>
                  <a:srgbClr val="1B1B1B"/>
                </a:solidFill>
              </a:rPr>
              <a:t>cách</a:t>
            </a:r>
            <a:r>
              <a:rPr lang="en-US" altLang="en-US" dirty="0">
                <a:solidFill>
                  <a:srgbClr val="1B1B1B"/>
                </a:solidFill>
              </a:rPr>
              <a:t> </a:t>
            </a:r>
            <a:r>
              <a:rPr lang="en-US" altLang="en-US" dirty="0" err="1">
                <a:solidFill>
                  <a:srgbClr val="1B1B1B"/>
                </a:solidFill>
              </a:rPr>
              <a:t>thông</a:t>
            </a:r>
            <a:r>
              <a:rPr lang="en-US" altLang="en-US" dirty="0">
                <a:solidFill>
                  <a:srgbClr val="1B1B1B"/>
                </a:solidFill>
              </a:rPr>
              <a:t> </a:t>
            </a:r>
            <a:r>
              <a:rPr lang="en-US" altLang="en-US" dirty="0" err="1">
                <a:solidFill>
                  <a:srgbClr val="1B1B1B"/>
                </a:solidFill>
              </a:rPr>
              <a:t>dụng</a:t>
            </a:r>
            <a:r>
              <a:rPr lang="en-US" altLang="en-US" dirty="0">
                <a:solidFill>
                  <a:srgbClr val="1B1B1B"/>
                </a:solidFill>
              </a:rPr>
              <a:t> </a:t>
            </a:r>
            <a:r>
              <a:rPr lang="en-US" altLang="en-US" dirty="0" err="1">
                <a:solidFill>
                  <a:srgbClr val="1B1B1B"/>
                </a:solidFill>
              </a:rPr>
              <a:t>là</a:t>
            </a:r>
            <a:r>
              <a:rPr lang="en-US" altLang="en-US" dirty="0">
                <a:solidFill>
                  <a:srgbClr val="1B1B1B"/>
                </a:solidFill>
              </a:rPr>
              <a:t> set </a:t>
            </a:r>
            <a:r>
              <a:rPr lang="en-US" altLang="en-US" sz="2000" dirty="0">
                <a:solidFill>
                  <a:srgbClr val="1B1B1B"/>
                </a:solidFill>
              </a:rPr>
              <a:t>width</a:t>
            </a:r>
            <a:r>
              <a:rPr lang="en-US" altLang="en-US" dirty="0">
                <a:solidFill>
                  <a:srgbClr val="1B1B1B"/>
                </a:solidFill>
              </a:rPr>
              <a:t> </a:t>
            </a:r>
            <a:r>
              <a:rPr lang="en-US" altLang="en-US" dirty="0" err="1">
                <a:solidFill>
                  <a:srgbClr val="1B1B1B"/>
                </a:solidFill>
              </a:rPr>
              <a:t>là</a:t>
            </a:r>
            <a:r>
              <a:rPr lang="en-US" altLang="en-US" dirty="0">
                <a:solidFill>
                  <a:srgbClr val="1B1B1B"/>
                </a:solidFill>
              </a:rPr>
              <a:t> </a:t>
            </a:r>
            <a:r>
              <a:rPr lang="en-US" altLang="en-US" sz="2000" dirty="0">
                <a:solidFill>
                  <a:srgbClr val="1B1B1B"/>
                </a:solidFill>
              </a:rPr>
              <a:t>100%</a:t>
            </a:r>
            <a:r>
              <a:rPr lang="en-US" altLang="en-US" dirty="0">
                <a:solidFill>
                  <a:srgbClr val="1B1B1B"/>
                </a:solidFill>
              </a:rPr>
              <a:t> </a:t>
            </a:r>
            <a:r>
              <a:rPr lang="en-US" altLang="en-US" dirty="0" err="1">
                <a:solidFill>
                  <a:srgbClr val="1B1B1B"/>
                </a:solidFill>
              </a:rPr>
              <a:t>cùng</a:t>
            </a:r>
            <a:r>
              <a:rPr lang="en-US" altLang="en-US" dirty="0">
                <a:solidFill>
                  <a:srgbClr val="1B1B1B"/>
                </a:solidFill>
              </a:rPr>
              <a:t> </a:t>
            </a:r>
            <a:r>
              <a:rPr lang="en-US" altLang="en-US" dirty="0" err="1">
                <a:solidFill>
                  <a:srgbClr val="1B1B1B"/>
                </a:solidFill>
              </a:rPr>
              <a:t>với</a:t>
            </a:r>
            <a:r>
              <a:rPr lang="en-US" altLang="en-US" dirty="0">
                <a:solidFill>
                  <a:srgbClr val="1B1B1B"/>
                </a:solidFill>
              </a:rPr>
              <a:t> </a:t>
            </a:r>
            <a:r>
              <a:rPr lang="en-US" altLang="en-US" sz="2000" dirty="0">
                <a:solidFill>
                  <a:srgbClr val="1B1B1B"/>
                </a:solidFill>
              </a:rPr>
              <a:t>height: auto</a:t>
            </a:r>
            <a:r>
              <a:rPr lang="en-US" altLang="en-US" dirty="0">
                <a:solidFill>
                  <a:srgbClr val="1B1B1B"/>
                </a:solidFill>
              </a:rPr>
              <a:t>. </a:t>
            </a:r>
            <a:r>
              <a:rPr lang="en-US" altLang="en-US" dirty="0" err="1">
                <a:solidFill>
                  <a:srgbClr val="1B1B1B"/>
                </a:solidFill>
              </a:rPr>
              <a:t>Khi</a:t>
            </a:r>
            <a:r>
              <a:rPr lang="en-US" altLang="en-US" dirty="0">
                <a:solidFill>
                  <a:srgbClr val="1B1B1B"/>
                </a:solidFill>
              </a:rPr>
              <a:t> </a:t>
            </a:r>
            <a:r>
              <a:rPr lang="en-US" altLang="en-US" dirty="0" err="1">
                <a:solidFill>
                  <a:srgbClr val="1B1B1B"/>
                </a:solidFill>
              </a:rPr>
              <a:t>đó</a:t>
            </a:r>
            <a:r>
              <a:rPr lang="en-US" altLang="en-US" dirty="0">
                <a:solidFill>
                  <a:srgbClr val="1B1B1B"/>
                </a:solidFill>
              </a:rPr>
              <a:t> </a:t>
            </a:r>
            <a:r>
              <a:rPr lang="en-US" altLang="en-US" dirty="0" err="1">
                <a:solidFill>
                  <a:srgbClr val="1B1B1B"/>
                </a:solidFill>
              </a:rPr>
              <a:t>ảnh</a:t>
            </a:r>
            <a:r>
              <a:rPr lang="en-US" altLang="en-US" dirty="0">
                <a:solidFill>
                  <a:srgbClr val="1B1B1B"/>
                </a:solidFill>
              </a:rPr>
              <a:t> </a:t>
            </a:r>
            <a:r>
              <a:rPr lang="en-US" altLang="en-US" dirty="0" err="1">
                <a:solidFill>
                  <a:srgbClr val="1B1B1B"/>
                </a:solidFill>
              </a:rPr>
              <a:t>hoặc</a:t>
            </a:r>
            <a:r>
              <a:rPr lang="en-US" altLang="en-US" dirty="0">
                <a:solidFill>
                  <a:srgbClr val="1B1B1B"/>
                </a:solidFill>
              </a:rPr>
              <a:t> video </a:t>
            </a:r>
            <a:r>
              <a:rPr lang="en-US" altLang="en-US" dirty="0" err="1">
                <a:solidFill>
                  <a:srgbClr val="1B1B1B"/>
                </a:solidFill>
              </a:rPr>
              <a:t>sẽ</a:t>
            </a:r>
            <a:r>
              <a:rPr lang="en-US" altLang="en-US" dirty="0">
                <a:solidFill>
                  <a:srgbClr val="1B1B1B"/>
                </a:solidFill>
              </a:rPr>
              <a:t> </a:t>
            </a:r>
            <a:r>
              <a:rPr lang="en-US" altLang="en-US" dirty="0" err="1">
                <a:solidFill>
                  <a:srgbClr val="1B1B1B"/>
                </a:solidFill>
              </a:rPr>
              <a:t>thay</a:t>
            </a:r>
            <a:r>
              <a:rPr lang="en-US" altLang="en-US" dirty="0">
                <a:solidFill>
                  <a:srgbClr val="1B1B1B"/>
                </a:solidFill>
              </a:rPr>
              <a:t> </a:t>
            </a:r>
            <a:r>
              <a:rPr lang="en-US" altLang="en-US" dirty="0" err="1">
                <a:solidFill>
                  <a:srgbClr val="1B1B1B"/>
                </a:solidFill>
              </a:rPr>
              <a:t>đổi</a:t>
            </a:r>
            <a:r>
              <a:rPr lang="en-US" altLang="en-US" dirty="0">
                <a:solidFill>
                  <a:srgbClr val="1B1B1B"/>
                </a:solidFill>
              </a:rPr>
              <a:t> </a:t>
            </a:r>
            <a:r>
              <a:rPr lang="en-US" altLang="en-US" dirty="0" err="1">
                <a:solidFill>
                  <a:srgbClr val="1B1B1B"/>
                </a:solidFill>
              </a:rPr>
              <a:t>chiều</a:t>
            </a:r>
            <a:r>
              <a:rPr lang="en-US" altLang="en-US" dirty="0">
                <a:solidFill>
                  <a:srgbClr val="1B1B1B"/>
                </a:solidFill>
              </a:rPr>
              <a:t> </a:t>
            </a:r>
            <a:r>
              <a:rPr lang="en-US" altLang="en-US" dirty="0" err="1">
                <a:solidFill>
                  <a:srgbClr val="1B1B1B"/>
                </a:solidFill>
              </a:rPr>
              <a:t>rộng</a:t>
            </a:r>
            <a:r>
              <a:rPr lang="en-US" altLang="en-US" dirty="0">
                <a:solidFill>
                  <a:srgbClr val="1B1B1B"/>
                </a:solidFill>
              </a:rPr>
              <a:t> </a:t>
            </a:r>
            <a:r>
              <a:rPr lang="en-US" altLang="en-US" dirty="0" err="1">
                <a:solidFill>
                  <a:srgbClr val="1B1B1B"/>
                </a:solidFill>
              </a:rPr>
              <a:t>và</a:t>
            </a:r>
            <a:r>
              <a:rPr lang="en-US" altLang="en-US" dirty="0">
                <a:solidFill>
                  <a:srgbClr val="1B1B1B"/>
                </a:solidFill>
              </a:rPr>
              <a:t> </a:t>
            </a:r>
            <a:r>
              <a:rPr lang="en-US" altLang="en-US" dirty="0" err="1">
                <a:solidFill>
                  <a:srgbClr val="1B1B1B"/>
                </a:solidFill>
              </a:rPr>
              <a:t>chiều</a:t>
            </a:r>
            <a:r>
              <a:rPr lang="en-US" altLang="en-US" dirty="0">
                <a:solidFill>
                  <a:srgbClr val="1B1B1B"/>
                </a:solidFill>
              </a:rPr>
              <a:t> </a:t>
            </a:r>
            <a:r>
              <a:rPr lang="en-US" altLang="en-US" dirty="0" err="1">
                <a:solidFill>
                  <a:srgbClr val="1B1B1B"/>
                </a:solidFill>
              </a:rPr>
              <a:t>cao</a:t>
            </a:r>
            <a:r>
              <a:rPr lang="en-US" altLang="en-US" dirty="0">
                <a:solidFill>
                  <a:srgbClr val="1B1B1B"/>
                </a:solidFill>
              </a:rPr>
              <a:t> </a:t>
            </a:r>
            <a:r>
              <a:rPr lang="en-US" altLang="en-US" dirty="0" err="1">
                <a:solidFill>
                  <a:srgbClr val="1B1B1B"/>
                </a:solidFill>
              </a:rPr>
              <a:t>sao</a:t>
            </a:r>
            <a:r>
              <a:rPr lang="en-US" altLang="en-US" dirty="0">
                <a:solidFill>
                  <a:srgbClr val="1B1B1B"/>
                </a:solidFill>
              </a:rPr>
              <a:t> </a:t>
            </a:r>
            <a:r>
              <a:rPr lang="en-US" altLang="en-US" dirty="0" err="1">
                <a:solidFill>
                  <a:srgbClr val="1B1B1B"/>
                </a:solidFill>
              </a:rPr>
              <a:t>cho</a:t>
            </a:r>
            <a:r>
              <a:rPr lang="en-US" altLang="en-US" dirty="0">
                <a:solidFill>
                  <a:srgbClr val="1B1B1B"/>
                </a:solidFill>
              </a:rPr>
              <a:t> </a:t>
            </a:r>
            <a:r>
              <a:rPr lang="en-US" altLang="en-US" dirty="0" err="1">
                <a:solidFill>
                  <a:srgbClr val="1B1B1B"/>
                </a:solidFill>
              </a:rPr>
              <a:t>phù</a:t>
            </a:r>
            <a:r>
              <a:rPr lang="en-US" altLang="en-US" dirty="0">
                <a:solidFill>
                  <a:srgbClr val="1B1B1B"/>
                </a:solidFill>
              </a:rPr>
              <a:t> </a:t>
            </a:r>
            <a:r>
              <a:rPr lang="en-US" altLang="en-US" dirty="0" err="1">
                <a:solidFill>
                  <a:srgbClr val="1B1B1B"/>
                </a:solidFill>
              </a:rPr>
              <a:t>hợp</a:t>
            </a:r>
            <a:r>
              <a:rPr lang="en-US" altLang="en-US" dirty="0">
                <a:solidFill>
                  <a:srgbClr val="1B1B1B"/>
                </a:solidFill>
              </a:rPr>
              <a:t> </a:t>
            </a:r>
            <a:r>
              <a:rPr lang="en-US" altLang="en-US" dirty="0" err="1">
                <a:solidFill>
                  <a:srgbClr val="1B1B1B"/>
                </a:solidFill>
              </a:rPr>
              <a:t>với</a:t>
            </a:r>
            <a:r>
              <a:rPr lang="en-US" altLang="en-US" dirty="0">
                <a:solidFill>
                  <a:srgbClr val="1B1B1B"/>
                </a:solidFill>
              </a:rPr>
              <a:t> </a:t>
            </a:r>
            <a:r>
              <a:rPr lang="en-US" altLang="en-US" dirty="0" err="1">
                <a:solidFill>
                  <a:srgbClr val="1B1B1B"/>
                </a:solidFill>
              </a:rPr>
              <a:t>độ</a:t>
            </a:r>
            <a:r>
              <a:rPr lang="en-US" altLang="en-US" dirty="0">
                <a:solidFill>
                  <a:srgbClr val="1B1B1B"/>
                </a:solidFill>
              </a:rPr>
              <a:t> </a:t>
            </a:r>
            <a:r>
              <a:rPr lang="en-US" altLang="en-US" dirty="0" err="1">
                <a:solidFill>
                  <a:srgbClr val="1B1B1B"/>
                </a:solidFill>
              </a:rPr>
              <a:t>dãn</a:t>
            </a:r>
            <a:r>
              <a:rPr lang="en-US" altLang="en-US" dirty="0">
                <a:solidFill>
                  <a:srgbClr val="1B1B1B"/>
                </a:solidFill>
              </a:rPr>
              <a:t> </a:t>
            </a:r>
            <a:r>
              <a:rPr lang="en-US" altLang="en-US" dirty="0" err="1">
                <a:solidFill>
                  <a:srgbClr val="1B1B1B"/>
                </a:solidFill>
              </a:rPr>
              <a:t>của</a:t>
            </a:r>
            <a:r>
              <a:rPr lang="en-US" altLang="en-US" dirty="0">
                <a:solidFill>
                  <a:srgbClr val="1B1B1B"/>
                </a:solidFill>
              </a:rPr>
              <a:t> </a:t>
            </a:r>
            <a:r>
              <a:rPr lang="en-US" altLang="en-US" dirty="0" err="1">
                <a:solidFill>
                  <a:srgbClr val="1B1B1B"/>
                </a:solidFill>
              </a:rPr>
              <a:t>màn</a:t>
            </a:r>
            <a:r>
              <a:rPr lang="en-US" altLang="en-US" dirty="0">
                <a:solidFill>
                  <a:srgbClr val="1B1B1B"/>
                </a:solidFill>
              </a:rPr>
              <a:t> </a:t>
            </a:r>
            <a:r>
              <a:rPr lang="en-US" altLang="en-US" dirty="0" err="1">
                <a:solidFill>
                  <a:srgbClr val="1B1B1B"/>
                </a:solidFill>
              </a:rPr>
              <a:t>hình</a:t>
            </a:r>
            <a:r>
              <a:rPr lang="en-US" altLang="en-US" dirty="0">
                <a:solidFill>
                  <a:srgbClr val="1B1B1B"/>
                </a:solidFill>
              </a:rPr>
              <a:t>.</a:t>
            </a:r>
          </a:p>
          <a:p>
            <a:pPr marL="0" lvl="0" indent="0" algn="just">
              <a:spcBef>
                <a:spcPct val="0"/>
              </a:spcBef>
              <a:buNone/>
            </a:pPr>
            <a:r>
              <a:rPr lang="en-US" altLang="en-US" sz="3200" dirty="0" err="1"/>
              <a:t>img</a:t>
            </a:r>
            <a:r>
              <a:rPr lang="en-US" altLang="en-US" sz="3200" dirty="0"/>
              <a:t> {</a:t>
            </a:r>
          </a:p>
          <a:p>
            <a:pPr marL="0" lvl="0" indent="0" algn="just">
              <a:spcBef>
                <a:spcPct val="0"/>
              </a:spcBef>
              <a:buNone/>
            </a:pPr>
            <a:r>
              <a:rPr lang="en-US" altLang="en-US" sz="3200" dirty="0"/>
              <a:t>  width: 100%;</a:t>
            </a:r>
          </a:p>
          <a:p>
            <a:pPr marL="0" lvl="0" indent="0" algn="just">
              <a:spcBef>
                <a:spcPct val="0"/>
              </a:spcBef>
              <a:buNone/>
            </a:pPr>
            <a:r>
              <a:rPr lang="en-US" altLang="en-US" sz="3200" dirty="0"/>
              <a:t>  height: auto;</a:t>
            </a:r>
          </a:p>
          <a:p>
            <a:pPr marL="0" lvl="0" indent="0" algn="just">
              <a:spcBef>
                <a:spcPct val="0"/>
              </a:spcBef>
              <a:buNone/>
            </a:pPr>
            <a:r>
              <a:rPr lang="en-US" altLang="en-US" sz="3200" dirty="0"/>
              <a:t>}</a:t>
            </a:r>
          </a:p>
          <a:p>
            <a:pPr algn="just"/>
            <a:endParaRPr lang="vi-VN" dirty="0"/>
          </a:p>
        </p:txBody>
      </p:sp>
    </p:spTree>
    <p:extLst>
      <p:ext uri="{BB962C8B-B14F-4D97-AF65-F5344CB8AC3E}">
        <p14:creationId xmlns:p14="http://schemas.microsoft.com/office/powerpoint/2010/main" val="2107273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Phần </a:t>
            </a:r>
            <a:r>
              <a:rPr lang="en-US" sz="3200" b="1" dirty="0" smtClean="0">
                <a:solidFill>
                  <a:srgbClr val="0033CC"/>
                </a:solidFill>
              </a:rPr>
              <a:t>3</a:t>
            </a:r>
            <a:r>
              <a:rPr lang="vi-VN" sz="3200" b="1" dirty="0" smtClean="0">
                <a:solidFill>
                  <a:srgbClr val="0033CC"/>
                </a:solidFill>
              </a:rPr>
              <a:t>: </a:t>
            </a:r>
            <a:r>
              <a:rPr lang="vi-VN" sz="3200" dirty="0"/>
              <a:t>Flexible </a:t>
            </a:r>
            <a:r>
              <a:rPr lang="vi-VN" sz="3200" dirty="0" smtClean="0"/>
              <a:t>Media</a:t>
            </a:r>
            <a:r>
              <a:rPr lang="en-US" sz="3200" dirty="0" smtClean="0"/>
              <a:t> (</a:t>
            </a:r>
            <a:r>
              <a:rPr lang="vi-VN" sz="3200" dirty="0" smtClean="0"/>
              <a:t>Media </a:t>
            </a:r>
            <a:r>
              <a:rPr lang="vi-VN" sz="3200" dirty="0"/>
              <a:t>linh </a:t>
            </a:r>
            <a:r>
              <a:rPr lang="vi-VN" sz="3200" dirty="0" smtClean="0"/>
              <a:t>hoạt</a:t>
            </a:r>
            <a:r>
              <a:rPr lang="en-US" sz="3200" dirty="0" smtClean="0"/>
              <a:t>)</a:t>
            </a:r>
            <a:endParaRPr lang="en-US" sz="3200" b="1" dirty="0">
              <a:solidFill>
                <a:srgbClr val="0033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31</a:t>
            </a:fld>
            <a:endParaRPr lang="en-US" altLang="en-US"/>
          </a:p>
        </p:txBody>
      </p:sp>
      <p:sp>
        <p:nvSpPr>
          <p:cNvPr id="3" name="Content Placeholder 2"/>
          <p:cNvSpPr>
            <a:spLocks noGrp="1"/>
          </p:cNvSpPr>
          <p:nvPr>
            <p:ph idx="1"/>
          </p:nvPr>
        </p:nvSpPr>
        <p:spPr>
          <a:xfrm>
            <a:off x="457200" y="1219200"/>
            <a:ext cx="8382000" cy="5181600"/>
          </a:xfrm>
        </p:spPr>
        <p:txBody>
          <a:bodyPr/>
          <a:lstStyle/>
          <a:p>
            <a:pPr marL="0" lvl="0" indent="0">
              <a:spcBef>
                <a:spcPct val="0"/>
              </a:spcBef>
              <a:buNone/>
            </a:pPr>
            <a:r>
              <a:rPr lang="vi-VN" dirty="0"/>
              <a:t>Nếu muốn ảnh hoặc video thay đổi theo viewport nhưng không quá kích thước gốc của nó ta có thể sử dụng thuộc tính</a:t>
            </a:r>
            <a:r>
              <a:rPr lang="en-US" dirty="0"/>
              <a:t>: max-width</a:t>
            </a:r>
            <a:endParaRPr lang="en-US" altLang="en-US" sz="3200" dirty="0">
              <a:latin typeface="Arial" panose="020B0604020202020204" pitchFamily="34" charset="0"/>
            </a:endParaRPr>
          </a:p>
          <a:p>
            <a:r>
              <a:rPr lang="en-US" b="1" i="1" dirty="0" err="1" smtClean="0"/>
              <a:t>Img</a:t>
            </a:r>
            <a:r>
              <a:rPr lang="en-US" b="1" i="1" dirty="0" smtClean="0"/>
              <a:t>,</a:t>
            </a:r>
            <a:r>
              <a:rPr lang="vi-VN" dirty="0" smtClean="0"/>
              <a:t> </a:t>
            </a:r>
            <a:r>
              <a:rPr lang="vi-VN" dirty="0"/>
              <a:t>video, picture, canvas</a:t>
            </a:r>
            <a:r>
              <a:rPr lang="en-US" b="1" i="1" dirty="0" smtClean="0"/>
              <a:t> </a:t>
            </a:r>
            <a:r>
              <a:rPr lang="en-US" b="1" i="1" dirty="0"/>
              <a:t>{</a:t>
            </a:r>
          </a:p>
          <a:p>
            <a:r>
              <a:rPr lang="en-US" b="1" i="1" dirty="0"/>
              <a:t>  max-width: 100%;</a:t>
            </a:r>
          </a:p>
          <a:p>
            <a:r>
              <a:rPr lang="en-US" b="1" i="1" dirty="0"/>
              <a:t>  height: auto;</a:t>
            </a:r>
          </a:p>
          <a:p>
            <a:r>
              <a:rPr lang="en-US" b="1" i="1" dirty="0"/>
              <a:t>}</a:t>
            </a:r>
          </a:p>
          <a:p>
            <a:endParaRPr lang="vi-VN" dirty="0"/>
          </a:p>
        </p:txBody>
      </p:sp>
    </p:spTree>
    <p:extLst>
      <p:ext uri="{BB962C8B-B14F-4D97-AF65-F5344CB8AC3E}">
        <p14:creationId xmlns:p14="http://schemas.microsoft.com/office/powerpoint/2010/main" val="2723952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33CC"/>
                </a:solidFill>
              </a:rPr>
              <a:t>Flexible Media</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32</a:t>
            </a:fld>
            <a:endParaRPr lang="en-US" altLang="en-US"/>
          </a:p>
        </p:txBody>
      </p:sp>
      <p:sp>
        <p:nvSpPr>
          <p:cNvPr id="3" name="Content Placeholder 2"/>
          <p:cNvSpPr>
            <a:spLocks noGrp="1"/>
          </p:cNvSpPr>
          <p:nvPr>
            <p:ph idx="1"/>
          </p:nvPr>
        </p:nvSpPr>
        <p:spPr/>
        <p:txBody>
          <a:bodyPr/>
          <a:lstStyle/>
          <a:p>
            <a:pPr marL="0" lvl="0" indent="0">
              <a:spcBef>
                <a:spcPct val="0"/>
              </a:spcBef>
              <a:buNone/>
            </a:pPr>
            <a:endParaRPr lang="en-US" altLang="en-US" sz="3200" dirty="0">
              <a:latin typeface="Arial" panose="020B0604020202020204" pitchFamily="34" charset="0"/>
            </a:endParaRPr>
          </a:p>
          <a:p>
            <a:endParaRPr lang="en-US" b="1" i="1" dirty="0"/>
          </a:p>
        </p:txBody>
      </p:sp>
      <p:sp>
        <p:nvSpPr>
          <p:cNvPr id="7" name="Rectangle 1"/>
          <p:cNvSpPr>
            <a:spLocks noChangeArrowheads="1"/>
          </p:cNvSpPr>
          <p:nvPr/>
        </p:nvSpPr>
        <p:spPr bwMode="auto">
          <a:xfrm>
            <a:off x="0" y="43934"/>
            <a:ext cx="184731" cy="369332"/>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12671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smtClean="0">
                <a:solidFill>
                  <a:srgbClr val="0033CC"/>
                </a:solidFill>
              </a:rPr>
              <a:t>Responsive</a:t>
            </a:r>
            <a:r>
              <a:rPr lang="en-US" sz="3200" b="1" dirty="0" smtClean="0">
                <a:solidFill>
                  <a:srgbClr val="0033CC"/>
                </a:solidFill>
              </a:rPr>
              <a:t> web</a:t>
            </a:r>
            <a:r>
              <a:rPr lang="vi-VN" sz="3200" b="1" dirty="0" smtClean="0">
                <a:solidFill>
                  <a:srgbClr val="0033CC"/>
                </a:solidFill>
              </a:rPr>
              <a:t> </a:t>
            </a:r>
            <a:r>
              <a:rPr lang="vi-VN" sz="3200" b="1" dirty="0">
                <a:solidFill>
                  <a:srgbClr val="0033CC"/>
                </a:solidFill>
              </a:rPr>
              <a:t>design</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33</a:t>
            </a:fld>
            <a:endParaRPr lang="en-US" altLang="en-US"/>
          </a:p>
        </p:txBody>
      </p:sp>
      <p:sp>
        <p:nvSpPr>
          <p:cNvPr id="3" name="Content Placeholder 2"/>
          <p:cNvSpPr>
            <a:spLocks noGrp="1"/>
          </p:cNvSpPr>
          <p:nvPr>
            <p:ph idx="1"/>
          </p:nvPr>
        </p:nvSpPr>
        <p:spPr/>
        <p:txBody>
          <a:bodyPr/>
          <a:lstStyle/>
          <a:p>
            <a:pPr marL="0" indent="0">
              <a:buNone/>
            </a:pPr>
            <a:r>
              <a:rPr lang="en-US" dirty="0"/>
              <a:t>C</a:t>
            </a:r>
            <a:r>
              <a:rPr lang="vi-VN" dirty="0" smtClean="0"/>
              <a:t>ách </a:t>
            </a:r>
            <a:r>
              <a:rPr lang="vi-VN" dirty="0"/>
              <a:t>áp dụng Responsive cho trang </a:t>
            </a:r>
            <a:r>
              <a:rPr lang="vi-VN" dirty="0" smtClean="0"/>
              <a:t>web</a:t>
            </a:r>
            <a:r>
              <a:rPr lang="en-US" dirty="0" smtClean="0"/>
              <a:t>:</a:t>
            </a:r>
            <a:endParaRPr lang="vi-VN" dirty="0"/>
          </a:p>
          <a:p>
            <a:pPr marL="0" indent="0">
              <a:buNone/>
            </a:pPr>
            <a:r>
              <a:rPr lang="vi-VN" b="1" dirty="0"/>
              <a:t>Bước 1: Khai báo meta viewport</a:t>
            </a:r>
            <a:endParaRPr lang="vi-VN" dirty="0"/>
          </a:p>
          <a:p>
            <a:pPr marL="0" indent="0">
              <a:buNone/>
            </a:pPr>
            <a:r>
              <a:rPr lang="vi-VN" dirty="0" smtClean="0"/>
              <a:t>khai </a:t>
            </a:r>
            <a:r>
              <a:rPr lang="vi-VN" dirty="0"/>
              <a:t>báo thẻ này vào &lt;head&gt; trong file HTML bằng lệnh:</a:t>
            </a:r>
          </a:p>
          <a:p>
            <a:pPr marL="0" indent="0">
              <a:buNone/>
            </a:pPr>
            <a:r>
              <a:rPr lang="vi-VN" b="1" dirty="0">
                <a:solidFill>
                  <a:srgbClr val="FF0000"/>
                </a:solidFill>
              </a:rPr>
              <a:t>&lt;meta name="viewport" content="width=device-width, initial-scale=1"&gt;</a:t>
            </a:r>
          </a:p>
          <a:p>
            <a:pPr marL="0" indent="0">
              <a:buNone/>
            </a:pPr>
            <a:r>
              <a:rPr lang="vi-VN" b="1" dirty="0"/>
              <a:t>Bước 2: Viết CSS cho từng loại thiết bị</a:t>
            </a:r>
            <a:endParaRPr lang="vi-VN" dirty="0"/>
          </a:p>
          <a:p>
            <a:pPr marL="0" indent="0">
              <a:buNone/>
            </a:pPr>
            <a:r>
              <a:rPr lang="vi-VN" dirty="0" smtClean="0"/>
              <a:t>Để viết CSS tương ứng cho chiều rộng của trình duyệt, chúng ta sẽ sử dụng lệnh: @media</a:t>
            </a:r>
          </a:p>
          <a:p>
            <a:pPr marL="0" indent="0">
              <a:spcBef>
                <a:spcPts val="0"/>
              </a:spcBef>
              <a:buNone/>
            </a:pPr>
            <a:r>
              <a:rPr lang="vi-VN" dirty="0" smtClean="0">
                <a:solidFill>
                  <a:srgbClr val="FF0000"/>
                </a:solidFill>
              </a:rPr>
              <a:t>@media (max-width: 7</a:t>
            </a:r>
            <a:r>
              <a:rPr lang="en-US" smtClean="0">
                <a:solidFill>
                  <a:srgbClr val="FF0000"/>
                </a:solidFill>
              </a:rPr>
              <a:t>39</a:t>
            </a:r>
            <a:r>
              <a:rPr lang="vi-VN" smtClean="0">
                <a:solidFill>
                  <a:srgbClr val="FF0000"/>
                </a:solidFill>
              </a:rPr>
              <a:t>px</a:t>
            </a:r>
            <a:r>
              <a:rPr lang="vi-VN" dirty="0" smtClean="0">
                <a:solidFill>
                  <a:srgbClr val="FF0000"/>
                </a:solidFill>
              </a:rPr>
              <a:t>) {</a:t>
            </a:r>
          </a:p>
          <a:p>
            <a:pPr marL="0" indent="0">
              <a:spcBef>
                <a:spcPts val="0"/>
              </a:spcBef>
              <a:buNone/>
            </a:pPr>
            <a:r>
              <a:rPr lang="vi-VN" dirty="0" smtClean="0">
                <a:solidFill>
                  <a:srgbClr val="FF0000"/>
                </a:solidFill>
              </a:rPr>
              <a:t>   </a:t>
            </a:r>
            <a:endParaRPr lang="en-US" dirty="0" smtClean="0">
              <a:solidFill>
                <a:srgbClr val="FF0000"/>
              </a:solidFill>
            </a:endParaRPr>
          </a:p>
          <a:p>
            <a:pPr marL="0" indent="0">
              <a:spcBef>
                <a:spcPts val="0"/>
              </a:spcBef>
              <a:buNone/>
            </a:pPr>
            <a:r>
              <a:rPr lang="vi-VN" dirty="0" smtClean="0">
                <a:solidFill>
                  <a:srgbClr val="FF0000"/>
                </a:solidFill>
              </a:rPr>
              <a:t>}</a:t>
            </a:r>
          </a:p>
          <a:p>
            <a:pPr marL="0" indent="0">
              <a:buNone/>
            </a:pPr>
            <a:endParaRPr lang="vi-VN" dirty="0"/>
          </a:p>
        </p:txBody>
      </p:sp>
    </p:spTree>
    <p:extLst>
      <p:ext uri="{BB962C8B-B14F-4D97-AF65-F5344CB8AC3E}">
        <p14:creationId xmlns:p14="http://schemas.microsoft.com/office/powerpoint/2010/main" val="1209238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Bootstrap</a:t>
            </a:r>
            <a:endParaRPr lang="en-US" dirty="0"/>
          </a:p>
        </p:txBody>
      </p:sp>
      <p:sp>
        <p:nvSpPr>
          <p:cNvPr id="3" name="Content Placeholder 2"/>
          <p:cNvSpPr>
            <a:spLocks noGrp="1"/>
          </p:cNvSpPr>
          <p:nvPr>
            <p:ph idx="1"/>
          </p:nvPr>
        </p:nvSpPr>
        <p:spPr/>
        <p:txBody>
          <a:bodyPr/>
          <a:lstStyle/>
          <a:p>
            <a:r>
              <a:rPr lang="vi-VN" b="1" dirty="0"/>
              <a:t>Bootstrap là gì?</a:t>
            </a:r>
          </a:p>
          <a:p>
            <a:r>
              <a:rPr lang="vi-VN" dirty="0"/>
              <a:t>Bootstrap là một front-end framework mã nguồn mở miễn phí giúp quá trình phát triển web được nhanh và dễ dàng hơn. Nó cung cấp một bộ công cụ và các lớp CSS có sẵn để tạo giao diện người dùng, bao gồm hệ thống lưới, nút, biểu mẫu và nhiều thành phần khác.</a:t>
            </a:r>
          </a:p>
          <a:p>
            <a:r>
              <a:rPr lang="vi-VN" dirty="0"/>
              <a:t>Với Bootstrap, bạn không cần phải viết CSS từ đầu, mà chỉ cần sử dụng các lớp CSS đã được định nghĩa sẵn. Điều này giúp bạn tiết kiệm thời gian và công sức trong việc tạo kiểu trong trang web của mình. Bạn cũng có thể tùy chỉnh Bootstrap để phù hợp với nhu cầu cụ thể của dự án</a:t>
            </a:r>
            <a:r>
              <a:rPr lang="vi-VN" dirty="0" smtClean="0"/>
              <a:t>.</a:t>
            </a:r>
            <a:endParaRPr lang="vi-VN"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34</a:t>
            </a:fld>
            <a:endParaRPr lang="en-US" altLang="en-US"/>
          </a:p>
        </p:txBody>
      </p:sp>
    </p:spTree>
    <p:extLst>
      <p:ext uri="{BB962C8B-B14F-4D97-AF65-F5344CB8AC3E}">
        <p14:creationId xmlns:p14="http://schemas.microsoft.com/office/powerpoint/2010/main" val="4230168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vi-VN" b="1" dirty="0"/>
              <a:t>Bootstrap là gì?</a:t>
            </a:r>
          </a:p>
          <a:p>
            <a:r>
              <a:rPr lang="vi-VN" dirty="0" smtClean="0"/>
              <a:t>Một </a:t>
            </a:r>
            <a:r>
              <a:rPr lang="vi-VN" dirty="0"/>
              <a:t>điểm mạnh của Bootstrap là khả năng tương thích với đa dạng các thiết bị và kích thước màn hình khác nhau. Với việc sử dụng các lớp CSS và các thành phần đáp ứng sẵn có trong Bootstrap, trang web của bạn sẽ tự động thích ứng và hiển thị tốt trên điện thoại di động, máy tính bảng và máy tính để bàn.</a:t>
            </a:r>
          </a:p>
          <a:p>
            <a:r>
              <a:rPr lang="vi-VN" dirty="0"/>
              <a:t>Với sự phổ biến và mã nguồn mở của nó, Bootstrap đã trở thành một trong những framework CSS phổ biến nhất trên thế giới, được sử dụng rộng rãi trong cộng đồng phát triển web.</a:t>
            </a:r>
          </a:p>
          <a:p>
            <a:endParaRPr lang="en-US"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35</a:t>
            </a:fld>
            <a:endParaRPr lang="en-US" altLang="en-US"/>
          </a:p>
        </p:txBody>
      </p:sp>
    </p:spTree>
    <p:extLst>
      <p:ext uri="{BB962C8B-B14F-4D97-AF65-F5344CB8AC3E}">
        <p14:creationId xmlns:p14="http://schemas.microsoft.com/office/powerpoint/2010/main" val="2367297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Bootstrap</a:t>
            </a:r>
            <a:endParaRPr lang="en-US" dirty="0"/>
          </a:p>
        </p:txBody>
      </p:sp>
      <p:sp>
        <p:nvSpPr>
          <p:cNvPr id="3" name="Content Placeholder 2"/>
          <p:cNvSpPr>
            <a:spLocks noGrp="1"/>
          </p:cNvSpPr>
          <p:nvPr>
            <p:ph idx="1"/>
          </p:nvPr>
        </p:nvSpPr>
        <p:spPr/>
        <p:txBody>
          <a:bodyPr/>
          <a:lstStyle/>
          <a:p>
            <a:pPr marL="0" indent="0">
              <a:buNone/>
            </a:pPr>
            <a:r>
              <a:rPr lang="vi-VN" b="1" dirty="0"/>
              <a:t>Tại sao nên sử dụng Bootstrap</a:t>
            </a:r>
          </a:p>
          <a:p>
            <a:r>
              <a:rPr lang="vi-VN" dirty="0"/>
              <a:t>Trong số những ứng dụng thiết kế website hiện nay, Bootstrap vẫn có khả năng cạnh tranh cao là nhờ những đặc điểm nổi bật sau:</a:t>
            </a:r>
          </a:p>
          <a:p>
            <a:r>
              <a:rPr lang="vi-VN" dirty="0"/>
              <a:t>Tiết kiệm thời gian và công sức</a:t>
            </a:r>
          </a:p>
          <a:p>
            <a:r>
              <a:rPr lang="vi-VN" dirty="0"/>
              <a:t>Giao diện đáp ứng (responsive design)</a:t>
            </a:r>
          </a:p>
          <a:p>
            <a:r>
              <a:rPr lang="vi-VN" dirty="0"/>
              <a:t>Hệ thống lưới linh hoạt</a:t>
            </a:r>
          </a:p>
          <a:p>
            <a:r>
              <a:rPr lang="vi-VN" dirty="0"/>
              <a:t>Tính nhất quán và tương thích trên nhiều trình duyệt</a:t>
            </a:r>
          </a:p>
          <a:p>
            <a:r>
              <a:rPr lang="vi-VN" dirty="0"/>
              <a:t>Cộng đồng phát triển mạnh mẽ</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36</a:t>
            </a:fld>
            <a:endParaRPr lang="en-US" altLang="en-US"/>
          </a:p>
        </p:txBody>
      </p:sp>
    </p:spTree>
    <p:extLst>
      <p:ext uri="{BB962C8B-B14F-4D97-AF65-F5344CB8AC3E}">
        <p14:creationId xmlns:p14="http://schemas.microsoft.com/office/powerpoint/2010/main" val="1131264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Bootstrap</a:t>
            </a:r>
            <a:endParaRPr lang="en-US" dirty="0"/>
          </a:p>
        </p:txBody>
      </p:sp>
      <p:sp>
        <p:nvSpPr>
          <p:cNvPr id="3" name="Content Placeholder 2"/>
          <p:cNvSpPr>
            <a:spLocks noGrp="1"/>
          </p:cNvSpPr>
          <p:nvPr>
            <p:ph idx="1"/>
          </p:nvPr>
        </p:nvSpPr>
        <p:spPr>
          <a:xfrm>
            <a:off x="304800" y="1143000"/>
            <a:ext cx="8382000" cy="5105400"/>
          </a:xfrm>
        </p:spPr>
        <p:txBody>
          <a:bodyPr/>
          <a:lstStyle/>
          <a:p>
            <a:r>
              <a:rPr lang="vi-VN" b="1" dirty="0"/>
              <a:t>2.1 Tiết kiệm thời gian và công sức</a:t>
            </a:r>
          </a:p>
          <a:p>
            <a:r>
              <a:rPr lang="vi-VN" dirty="0"/>
              <a:t>Cung cấp một bộ công cụ và các lớp CSS có sẵn, giúp bạn nhanh chóng tạo giao diện người dùng mà không cần viết CSS từ đầu. Bạn có thể sử dụng các thành phần và kiểu dáng đã được chuẩn hóa sẵn, giảm bớt công việc lặp lại và tăng tốc quá trình phát triển</a:t>
            </a:r>
            <a:r>
              <a:rPr lang="vi-VN" dirty="0" smtClean="0"/>
              <a:t>.</a:t>
            </a:r>
            <a:endParaRPr lang="en-US" dirty="0" smtClean="0"/>
          </a:p>
          <a:p>
            <a:r>
              <a:rPr lang="vi-VN" b="1" dirty="0"/>
              <a:t>2.2 Giao diện đáp ứng (responsive design)</a:t>
            </a:r>
          </a:p>
          <a:p>
            <a:r>
              <a:rPr lang="vi-VN" dirty="0"/>
              <a:t>Hỗ trợ xây dựng trang web có giao diện đáp ứng, tức là giao diện sẽ tự động thích ứng và hiển thị tốt trên các thiết bị và kích thước màn hình khác nhau. Điều này giúp đảm bảo trải nghiệm người dùng tốt trên di động, máy tính bảng và máy tính để bàn mà không cần phải viết mã CSS phức tạp.</a:t>
            </a:r>
          </a:p>
          <a:p>
            <a:endParaRPr lang="vi-VN"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37</a:t>
            </a:fld>
            <a:endParaRPr lang="en-US" altLang="en-US"/>
          </a:p>
        </p:txBody>
      </p:sp>
    </p:spTree>
    <p:extLst>
      <p:ext uri="{BB962C8B-B14F-4D97-AF65-F5344CB8AC3E}">
        <p14:creationId xmlns:p14="http://schemas.microsoft.com/office/powerpoint/2010/main" val="956506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Bootstrap</a:t>
            </a:r>
            <a:endParaRPr lang="en-US" dirty="0"/>
          </a:p>
        </p:txBody>
      </p:sp>
      <p:sp>
        <p:nvSpPr>
          <p:cNvPr id="3" name="Content Placeholder 2"/>
          <p:cNvSpPr>
            <a:spLocks noGrp="1"/>
          </p:cNvSpPr>
          <p:nvPr>
            <p:ph idx="1"/>
          </p:nvPr>
        </p:nvSpPr>
        <p:spPr>
          <a:xfrm>
            <a:off x="304800" y="1143000"/>
            <a:ext cx="8382000" cy="5105400"/>
          </a:xfrm>
        </p:spPr>
        <p:txBody>
          <a:bodyPr/>
          <a:lstStyle/>
          <a:p>
            <a:r>
              <a:rPr lang="vi-VN" b="1" dirty="0"/>
              <a:t>2.3 Hệ thống lưới linh hoạt</a:t>
            </a:r>
          </a:p>
          <a:p>
            <a:r>
              <a:rPr lang="vi-VN" dirty="0"/>
              <a:t>Hệ thống lưới (grid system) mạnh mẽ, giúp bạn xây dựng cấu trúc trang linh hoạt và tương thích với các kích thước màn hình khác nhau. Bạn có thể dễ dàng điều chỉnh vị trí và kích thước của các phần tử trên trang web.</a:t>
            </a:r>
          </a:p>
          <a:p>
            <a:r>
              <a:rPr lang="vi-VN" b="1" dirty="0"/>
              <a:t>2.4 Tính nhất quán và tương thích trên nhiều trình duyệt</a:t>
            </a:r>
          </a:p>
          <a:p>
            <a:r>
              <a:rPr lang="vi-VN" dirty="0"/>
              <a:t>Bootstrap được kiểm thử và tối ưu để hoạt động tốt trên nhiều trình duyệt phổ biến như Chrome, Firefox, Safari và Internet Explorer. Điều này giúp đảm bảo rằng trang web của bạn sẽ có trải nghiệm đồng nhất trên các nền tảng khác nhau.</a:t>
            </a:r>
          </a:p>
          <a:p>
            <a:endParaRPr lang="vi-VN"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38</a:t>
            </a:fld>
            <a:endParaRPr lang="en-US" altLang="en-US"/>
          </a:p>
        </p:txBody>
      </p:sp>
    </p:spTree>
    <p:extLst>
      <p:ext uri="{BB962C8B-B14F-4D97-AF65-F5344CB8AC3E}">
        <p14:creationId xmlns:p14="http://schemas.microsoft.com/office/powerpoint/2010/main" val="1999091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Bootstrap</a:t>
            </a:r>
            <a:endParaRPr lang="en-US" dirty="0"/>
          </a:p>
        </p:txBody>
      </p:sp>
      <p:sp>
        <p:nvSpPr>
          <p:cNvPr id="3" name="Content Placeholder 2"/>
          <p:cNvSpPr>
            <a:spLocks noGrp="1"/>
          </p:cNvSpPr>
          <p:nvPr>
            <p:ph idx="1"/>
          </p:nvPr>
        </p:nvSpPr>
        <p:spPr>
          <a:xfrm>
            <a:off x="304800" y="1143000"/>
            <a:ext cx="8382000" cy="5105400"/>
          </a:xfrm>
        </p:spPr>
        <p:txBody>
          <a:bodyPr/>
          <a:lstStyle/>
          <a:p>
            <a:r>
              <a:rPr lang="vi-VN" b="1" dirty="0"/>
              <a:t>2.5 Cộng đồng phát triển mạnh mẽ</a:t>
            </a:r>
          </a:p>
          <a:p>
            <a:r>
              <a:rPr lang="vi-VN" dirty="0"/>
              <a:t>Bootstrap là một framework phổ biến với cộng đồng lớn. Bạn có thể tìm thấy nhiều tài liệu, ví dụ và giải pháp sẵn có từ cộng đồng, giúp bạn giải quyết các vấn đề và tận dụng tối đa khả năng của Bootstrap.</a:t>
            </a:r>
          </a:p>
          <a:p>
            <a:endParaRPr lang="vi-VN"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39</a:t>
            </a:fld>
            <a:endParaRPr lang="en-US" altLang="en-US"/>
          </a:p>
        </p:txBody>
      </p:sp>
    </p:spTree>
    <p:extLst>
      <p:ext uri="{BB962C8B-B14F-4D97-AF65-F5344CB8AC3E}">
        <p14:creationId xmlns:p14="http://schemas.microsoft.com/office/powerpoint/2010/main" val="1791387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rgbClr val="0000CC"/>
                </a:solidFill>
              </a:rPr>
              <a:t>Các</a:t>
            </a:r>
            <a:r>
              <a:rPr lang="en-US" sz="3200" b="1" dirty="0" smtClean="0">
                <a:solidFill>
                  <a:srgbClr val="0000CC"/>
                </a:solidFill>
              </a:rPr>
              <a:t> </a:t>
            </a:r>
            <a:r>
              <a:rPr lang="en-US" sz="3200" b="1" dirty="0" err="1" smtClean="0">
                <a:solidFill>
                  <a:srgbClr val="0000CC"/>
                </a:solidFill>
              </a:rPr>
              <a:t>chuẩn</a:t>
            </a:r>
            <a:r>
              <a:rPr lang="en-US" sz="3200" b="1" dirty="0" smtClean="0">
                <a:solidFill>
                  <a:srgbClr val="0000CC"/>
                </a:solidFill>
              </a:rPr>
              <a:t> </a:t>
            </a:r>
            <a:r>
              <a:rPr lang="en-US" sz="3200" b="1" dirty="0" err="1" smtClean="0">
                <a:solidFill>
                  <a:srgbClr val="0000CC"/>
                </a:solidFill>
              </a:rPr>
              <a:t>màn</a:t>
            </a:r>
            <a:r>
              <a:rPr lang="en-US" sz="3200" b="1" dirty="0" smtClean="0">
                <a:solidFill>
                  <a:srgbClr val="0000CC"/>
                </a:solidFill>
              </a:rPr>
              <a:t> </a:t>
            </a:r>
            <a:r>
              <a:rPr lang="en-US" sz="3200" b="1" dirty="0" err="1" smtClean="0">
                <a:solidFill>
                  <a:srgbClr val="0000CC"/>
                </a:solidFill>
              </a:rPr>
              <a:t>hình</a:t>
            </a:r>
            <a:r>
              <a:rPr lang="en-US" sz="3200" b="1" dirty="0" smtClean="0">
                <a:solidFill>
                  <a:srgbClr val="0000CC"/>
                </a:solidFill>
              </a:rPr>
              <a:t> </a:t>
            </a:r>
            <a:r>
              <a:rPr lang="en-US" sz="3200" b="1" dirty="0" err="1" smtClean="0">
                <a:solidFill>
                  <a:srgbClr val="0000CC"/>
                </a:solidFill>
              </a:rPr>
              <a:t>hiện</a:t>
            </a:r>
            <a:r>
              <a:rPr lang="en-US" sz="3200" b="1" dirty="0" smtClean="0">
                <a:solidFill>
                  <a:srgbClr val="0000CC"/>
                </a:solidFill>
              </a:rPr>
              <a:t> nay </a:t>
            </a:r>
            <a:endParaRPr lang="en-US" sz="3200" b="1" dirty="0">
              <a:solidFill>
                <a:srgbClr val="0000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4</a:t>
            </a:fld>
            <a:endParaRPr lang="en-US" altLang="en-US"/>
          </a:p>
        </p:txBody>
      </p:sp>
      <p:sp>
        <p:nvSpPr>
          <p:cNvPr id="3" name="Content Placeholder 2"/>
          <p:cNvSpPr>
            <a:spLocks noGrp="1"/>
          </p:cNvSpPr>
          <p:nvPr>
            <p:ph idx="1"/>
          </p:nvPr>
        </p:nvSpPr>
        <p:spPr>
          <a:xfrm>
            <a:off x="457200" y="1143000"/>
            <a:ext cx="8382000" cy="5334000"/>
          </a:xfrm>
        </p:spPr>
        <p:txBody>
          <a:bodyPr/>
          <a:lstStyle/>
          <a:p>
            <a:pPr algn="just"/>
            <a:r>
              <a:rPr lang="vi-VN" sz="2800" dirty="0"/>
              <a:t>Số lượng </a:t>
            </a:r>
            <a:r>
              <a:rPr lang="vi-VN" sz="2800" b="1" dirty="0"/>
              <a:t>pixel </a:t>
            </a:r>
            <a:r>
              <a:rPr lang="vi-VN" sz="2800" dirty="0"/>
              <a:t>càng cao, hình ảnh càng chi tiết và rõ </a:t>
            </a:r>
            <a:r>
              <a:rPr lang="vi-VN" sz="2800" dirty="0" smtClean="0"/>
              <a:t>nét. </a:t>
            </a:r>
            <a:r>
              <a:rPr lang="vi-VN" sz="2800" dirty="0"/>
              <a:t>Thông số này đặc biệt quan trọng trong việc cải thiện chất lượng hình ảnh cho các tác vụ như xem phim, chơi game hoặc thiết kế đồ họa</a:t>
            </a:r>
            <a:r>
              <a:rPr lang="vi-VN" sz="2800" dirty="0" smtClean="0"/>
              <a:t>.</a:t>
            </a:r>
            <a:endParaRPr lang="en-US" sz="2800" dirty="0" smtClean="0"/>
          </a:p>
          <a:p>
            <a:pPr algn="just"/>
            <a:r>
              <a:rPr lang="vi-VN" sz="2800" dirty="0" smtClean="0"/>
              <a:t>Khi ta </a:t>
            </a:r>
            <a:r>
              <a:rPr lang="vi-VN" sz="2800" dirty="0"/>
              <a:t>cùng so sánh hai màn hình </a:t>
            </a:r>
            <a:r>
              <a:rPr lang="vi-VN" sz="2800" dirty="0">
                <a:hlinkClick r:id="rId2"/>
              </a:rPr>
              <a:t>laptop </a:t>
            </a:r>
            <a:r>
              <a:rPr lang="vi-VN" sz="2800" dirty="0"/>
              <a:t>cùng kích thước </a:t>
            </a:r>
            <a:r>
              <a:rPr lang="vi-VN" sz="2800" b="1" dirty="0"/>
              <a:t>15.6 inch </a:t>
            </a:r>
            <a:r>
              <a:rPr lang="vi-VN" sz="2800" dirty="0"/>
              <a:t>có độ phân giải lần lượt là </a:t>
            </a:r>
            <a:r>
              <a:rPr lang="vi-VN" sz="2800" b="1" dirty="0"/>
              <a:t>1920x1080 </a:t>
            </a:r>
            <a:r>
              <a:rPr lang="vi-VN" sz="2800" dirty="0"/>
              <a:t>pixel (</a:t>
            </a:r>
            <a:r>
              <a:rPr lang="vi-VN" sz="2800" b="1" dirty="0"/>
              <a:t>Full HD</a:t>
            </a:r>
            <a:r>
              <a:rPr lang="vi-VN" sz="2800" dirty="0"/>
              <a:t>) và </a:t>
            </a:r>
            <a:r>
              <a:rPr lang="vi-VN" sz="2800" b="1" dirty="0"/>
              <a:t>2560 x 1440 pixel </a:t>
            </a:r>
            <a:r>
              <a:rPr lang="vi-VN" sz="2800" dirty="0"/>
              <a:t>(</a:t>
            </a:r>
            <a:r>
              <a:rPr lang="vi-VN" sz="2800" b="1" dirty="0"/>
              <a:t>2K</a:t>
            </a:r>
            <a:r>
              <a:rPr lang="vi-VN" sz="2800" dirty="0"/>
              <a:t>). Rõ ràng, màn hình </a:t>
            </a:r>
            <a:r>
              <a:rPr lang="vi-VN" sz="2800" b="1" dirty="0"/>
              <a:t>2K </a:t>
            </a:r>
            <a:r>
              <a:rPr lang="vi-VN" sz="2800" dirty="0"/>
              <a:t>sẽ có số lượng điểm ảnh nhiều hơn, từ đó dẫn đến các hình ảnh được hiển thị trên màn hình sẽ càng rõ ràng và chi tiết hơn so với màn hình </a:t>
            </a:r>
            <a:r>
              <a:rPr lang="vi-VN" sz="2800" b="1" dirty="0"/>
              <a:t>Full HD</a:t>
            </a:r>
            <a:r>
              <a:rPr lang="vi-VN" sz="2800" dirty="0"/>
              <a:t> thông thường</a:t>
            </a:r>
            <a:r>
              <a:rPr lang="vi-VN" sz="2800" dirty="0" smtClean="0"/>
              <a:t>.</a:t>
            </a:r>
            <a:endParaRPr lang="en-US" sz="2800" dirty="0" smtClean="0"/>
          </a:p>
          <a:p>
            <a:pPr algn="just"/>
            <a:endParaRPr lang="en-US" sz="2800" dirty="0"/>
          </a:p>
        </p:txBody>
      </p:sp>
    </p:spTree>
    <p:extLst>
      <p:ext uri="{BB962C8B-B14F-4D97-AF65-F5344CB8AC3E}">
        <p14:creationId xmlns:p14="http://schemas.microsoft.com/office/powerpoint/2010/main" val="257880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Bootstrap</a:t>
            </a:r>
            <a:endParaRPr lang="en-US" dirty="0"/>
          </a:p>
        </p:txBody>
      </p:sp>
      <p:sp>
        <p:nvSpPr>
          <p:cNvPr id="3" name="Content Placeholder 2"/>
          <p:cNvSpPr>
            <a:spLocks noGrp="1"/>
          </p:cNvSpPr>
          <p:nvPr>
            <p:ph idx="1"/>
          </p:nvPr>
        </p:nvSpPr>
        <p:spPr>
          <a:xfrm>
            <a:off x="304800" y="1143000"/>
            <a:ext cx="8382000" cy="5105400"/>
          </a:xfrm>
        </p:spPr>
        <p:txBody>
          <a:bodyPr/>
          <a:lstStyle/>
          <a:p>
            <a:r>
              <a:rPr lang="vi-VN" b="1" dirty="0"/>
              <a:t>Hướng dẫn cách sử dụng </a:t>
            </a:r>
            <a:r>
              <a:rPr lang="vi-VN" b="1" dirty="0" smtClean="0"/>
              <a:t>Bootstrap</a:t>
            </a:r>
            <a:endParaRPr lang="en-US" b="1" dirty="0" smtClean="0"/>
          </a:p>
          <a:p>
            <a:pPr marL="0" indent="0" algn="just">
              <a:buNone/>
            </a:pPr>
            <a:r>
              <a:rPr lang="en-US" i="1" dirty="0" smtClean="0"/>
              <a:t>(</a:t>
            </a:r>
            <a:r>
              <a:rPr lang="en-US" i="1" dirty="0" err="1" smtClean="0"/>
              <a:t>Tìm</a:t>
            </a:r>
            <a:r>
              <a:rPr lang="en-US" i="1" dirty="0" smtClean="0"/>
              <a:t> </a:t>
            </a:r>
            <a:r>
              <a:rPr lang="en-US" i="1" dirty="0" err="1" smtClean="0"/>
              <a:t>tài</a:t>
            </a:r>
            <a:r>
              <a:rPr lang="en-US" i="1" dirty="0" smtClean="0"/>
              <a:t> </a:t>
            </a:r>
            <a:r>
              <a:rPr lang="en-US" i="1" dirty="0" err="1" smtClean="0"/>
              <a:t>liệu</a:t>
            </a:r>
            <a:r>
              <a:rPr lang="en-US" i="1" dirty="0" smtClean="0"/>
              <a:t> </a:t>
            </a:r>
            <a:r>
              <a:rPr lang="en-US" i="1" dirty="0" err="1" smtClean="0"/>
              <a:t>và</a:t>
            </a:r>
            <a:r>
              <a:rPr lang="en-US" i="1" dirty="0" smtClean="0"/>
              <a:t> </a:t>
            </a:r>
            <a:r>
              <a:rPr lang="vi-VN" i="1" dirty="0" smtClean="0"/>
              <a:t>thiết lập dự án bootstrap</a:t>
            </a:r>
            <a:r>
              <a:rPr lang="en-US" i="1" dirty="0" smtClean="0"/>
              <a:t> </a:t>
            </a:r>
            <a:r>
              <a:rPr lang="en-US" i="1" dirty="0" err="1" smtClean="0"/>
              <a:t>đơn</a:t>
            </a:r>
            <a:r>
              <a:rPr lang="en-US" i="1" dirty="0" smtClean="0"/>
              <a:t> </a:t>
            </a:r>
            <a:r>
              <a:rPr lang="en-US" i="1" dirty="0" err="1" smtClean="0"/>
              <a:t>giản</a:t>
            </a:r>
            <a:r>
              <a:rPr lang="en-US" i="1" dirty="0" smtClean="0"/>
              <a:t>, </a:t>
            </a:r>
            <a:r>
              <a:rPr lang="vi-VN" i="1" dirty="0" smtClean="0"/>
              <a:t>tạo </a:t>
            </a:r>
            <a:r>
              <a:rPr lang="vi-VN" i="1" dirty="0"/>
              <a:t>một Bootstrap template cơ bản bằng cách thêm các tệp Bootstrap CSS và JS, cũng như JavaScript phụ thuộc khác như jQuery và </a:t>
            </a:r>
            <a:r>
              <a:rPr lang="vi-VN" i="1" dirty="0" smtClean="0"/>
              <a:t>Popper.js.</a:t>
            </a:r>
            <a:r>
              <a:rPr lang="en-US" i="1" dirty="0" smtClean="0"/>
              <a:t>)</a:t>
            </a:r>
            <a:endParaRPr lang="vi-VN" b="1" i="1" dirty="0"/>
          </a:p>
          <a:p>
            <a:endParaRPr lang="vi-VN" dirty="0"/>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40</a:t>
            </a:fld>
            <a:endParaRPr lang="en-US" altLang="en-US"/>
          </a:p>
        </p:txBody>
      </p:sp>
    </p:spTree>
    <p:extLst>
      <p:ext uri="{BB962C8B-B14F-4D97-AF65-F5344CB8AC3E}">
        <p14:creationId xmlns:p14="http://schemas.microsoft.com/office/powerpoint/2010/main" val="146114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rgbClr val="0000CC"/>
                </a:solidFill>
              </a:rPr>
              <a:t>Các</a:t>
            </a:r>
            <a:r>
              <a:rPr lang="en-US" sz="3200" b="1" dirty="0" smtClean="0">
                <a:solidFill>
                  <a:srgbClr val="0000CC"/>
                </a:solidFill>
              </a:rPr>
              <a:t> </a:t>
            </a:r>
            <a:r>
              <a:rPr lang="en-US" sz="3200" b="1" dirty="0" err="1" smtClean="0">
                <a:solidFill>
                  <a:srgbClr val="0000CC"/>
                </a:solidFill>
              </a:rPr>
              <a:t>chuẩn</a:t>
            </a:r>
            <a:r>
              <a:rPr lang="en-US" sz="3200" b="1" dirty="0" smtClean="0">
                <a:solidFill>
                  <a:srgbClr val="0000CC"/>
                </a:solidFill>
              </a:rPr>
              <a:t> </a:t>
            </a:r>
            <a:r>
              <a:rPr lang="en-US" sz="3200" b="1" dirty="0" err="1">
                <a:solidFill>
                  <a:srgbClr val="0000CC"/>
                </a:solidFill>
              </a:rPr>
              <a:t>màn</a:t>
            </a:r>
            <a:r>
              <a:rPr lang="en-US" sz="3200" b="1" dirty="0">
                <a:solidFill>
                  <a:srgbClr val="0000CC"/>
                </a:solidFill>
              </a:rPr>
              <a:t> </a:t>
            </a:r>
            <a:r>
              <a:rPr lang="en-US" sz="3200" b="1" dirty="0" err="1">
                <a:solidFill>
                  <a:srgbClr val="0000CC"/>
                </a:solidFill>
              </a:rPr>
              <a:t>hình</a:t>
            </a:r>
            <a:r>
              <a:rPr lang="en-US" sz="3200" b="1" dirty="0">
                <a:solidFill>
                  <a:srgbClr val="0000CC"/>
                </a:solidFill>
              </a:rPr>
              <a:t> </a:t>
            </a:r>
            <a:r>
              <a:rPr lang="en-US" sz="3200" b="1" dirty="0" err="1">
                <a:solidFill>
                  <a:srgbClr val="0000CC"/>
                </a:solidFill>
              </a:rPr>
              <a:t>hiện</a:t>
            </a:r>
            <a:r>
              <a:rPr lang="en-US" sz="3200" b="1" dirty="0">
                <a:solidFill>
                  <a:srgbClr val="0000CC"/>
                </a:solidFill>
              </a:rPr>
              <a:t> nay </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5</a:t>
            </a:fld>
            <a:endParaRPr lang="en-US" altLang="en-US"/>
          </a:p>
        </p:txBody>
      </p:sp>
      <p:sp>
        <p:nvSpPr>
          <p:cNvPr id="3" name="Content Placeholder 2"/>
          <p:cNvSpPr>
            <a:spLocks noGrp="1"/>
          </p:cNvSpPr>
          <p:nvPr>
            <p:ph idx="1"/>
          </p:nvPr>
        </p:nvSpPr>
        <p:spPr>
          <a:xfrm>
            <a:off x="457200" y="1143000"/>
            <a:ext cx="8382000" cy="5257800"/>
          </a:xfrm>
        </p:spPr>
        <p:txBody>
          <a:bodyPr/>
          <a:lstStyle/>
          <a:p>
            <a:pPr algn="just"/>
            <a:r>
              <a:rPr lang="vi-VN" sz="2800" b="1" dirty="0"/>
              <a:t>Độ phân giải màn hình là gì?</a:t>
            </a:r>
          </a:p>
          <a:p>
            <a:pPr algn="just"/>
            <a:r>
              <a:rPr lang="vi-VN" sz="2800" dirty="0" smtClean="0"/>
              <a:t>Độ </a:t>
            </a:r>
            <a:r>
              <a:rPr lang="vi-VN" sz="2800" dirty="0"/>
              <a:t>phân giải càng cao thì càng có nhiều điểm ảnh, hình ảnh càng chi tiết và sắc nét hơn.</a:t>
            </a:r>
            <a:endParaRPr lang="en-US" sz="2800" dirty="0" smtClean="0"/>
          </a:p>
          <a:p>
            <a:pPr algn="just"/>
            <a:r>
              <a:rPr lang="vi-VN" sz="2800" dirty="0"/>
              <a:t>độ phân giải lớn không phải luôn luôn đồng nghĩa với việc hình ảnh hiển thị càng chi tiết. Thật ra yếu tố này còn phụ thuộc vào rất nhiều các yếu tố khác nhau. Như kích thước màn hình, kích thước điểm ảnh, công nghệ màn hình…</a:t>
            </a:r>
            <a:br>
              <a:rPr lang="vi-VN" sz="2800" dirty="0"/>
            </a:br>
            <a:endParaRPr lang="en-US" sz="2800" dirty="0"/>
          </a:p>
        </p:txBody>
      </p:sp>
      <p:pic>
        <p:nvPicPr>
          <p:cNvPr id="8" name="Picture 7"/>
          <p:cNvPicPr>
            <a:picLocks noChangeAspect="1"/>
          </p:cNvPicPr>
          <p:nvPr/>
        </p:nvPicPr>
        <p:blipFill rotWithShape="1">
          <a:blip r:embed="rId2"/>
          <a:srcRect l="20718" t="31250" r="21889" b="8334"/>
          <a:stretch/>
        </p:blipFill>
        <p:spPr>
          <a:xfrm>
            <a:off x="685800" y="1676399"/>
            <a:ext cx="8153400" cy="4825481"/>
          </a:xfrm>
          <a:prstGeom prst="rect">
            <a:avLst/>
          </a:prstGeom>
        </p:spPr>
      </p:pic>
    </p:spTree>
    <p:extLst>
      <p:ext uri="{BB962C8B-B14F-4D97-AF65-F5344CB8AC3E}">
        <p14:creationId xmlns:p14="http://schemas.microsoft.com/office/powerpoint/2010/main" val="309584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rgbClr val="0000CC"/>
                </a:solidFill>
              </a:rPr>
              <a:t>Các</a:t>
            </a:r>
            <a:r>
              <a:rPr lang="en-US" sz="3200" b="1" dirty="0" smtClean="0">
                <a:solidFill>
                  <a:srgbClr val="0000CC"/>
                </a:solidFill>
              </a:rPr>
              <a:t> </a:t>
            </a:r>
            <a:r>
              <a:rPr lang="en-US" sz="3200" b="1" dirty="0" err="1" smtClean="0">
                <a:solidFill>
                  <a:srgbClr val="0000CC"/>
                </a:solidFill>
              </a:rPr>
              <a:t>chuẩn</a:t>
            </a:r>
            <a:r>
              <a:rPr lang="en-US" sz="3200" b="1" dirty="0" smtClean="0">
                <a:solidFill>
                  <a:srgbClr val="0000CC"/>
                </a:solidFill>
              </a:rPr>
              <a:t> </a:t>
            </a:r>
            <a:r>
              <a:rPr lang="en-US" sz="3200" b="1" dirty="0" err="1">
                <a:solidFill>
                  <a:srgbClr val="0000CC"/>
                </a:solidFill>
              </a:rPr>
              <a:t>màn</a:t>
            </a:r>
            <a:r>
              <a:rPr lang="en-US" sz="3200" b="1" dirty="0">
                <a:solidFill>
                  <a:srgbClr val="0000CC"/>
                </a:solidFill>
              </a:rPr>
              <a:t> </a:t>
            </a:r>
            <a:r>
              <a:rPr lang="en-US" sz="3200" b="1" dirty="0" err="1">
                <a:solidFill>
                  <a:srgbClr val="0000CC"/>
                </a:solidFill>
              </a:rPr>
              <a:t>hình</a:t>
            </a:r>
            <a:r>
              <a:rPr lang="en-US" sz="3200" b="1" dirty="0">
                <a:solidFill>
                  <a:srgbClr val="0000CC"/>
                </a:solidFill>
              </a:rPr>
              <a:t> </a:t>
            </a:r>
            <a:r>
              <a:rPr lang="en-US" sz="3200" b="1" dirty="0" err="1">
                <a:solidFill>
                  <a:srgbClr val="0000CC"/>
                </a:solidFill>
              </a:rPr>
              <a:t>hiện</a:t>
            </a:r>
            <a:r>
              <a:rPr lang="en-US" sz="3200" b="1" dirty="0">
                <a:solidFill>
                  <a:srgbClr val="0000CC"/>
                </a:solidFill>
              </a:rPr>
              <a:t> nay </a:t>
            </a: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6</a:t>
            </a:fld>
            <a:endParaRPr lang="en-US" altLang="en-US"/>
          </a:p>
        </p:txBody>
      </p:sp>
      <p:sp>
        <p:nvSpPr>
          <p:cNvPr id="3" name="Content Placeholder 2"/>
          <p:cNvSpPr>
            <a:spLocks noGrp="1"/>
          </p:cNvSpPr>
          <p:nvPr>
            <p:ph idx="1"/>
          </p:nvPr>
        </p:nvSpPr>
        <p:spPr/>
        <p:txBody>
          <a:bodyPr/>
          <a:lstStyle/>
          <a:p>
            <a:pPr marL="0" indent="0" algn="just">
              <a:buNone/>
            </a:pPr>
            <a:r>
              <a:rPr lang="vi-VN" sz="2800" b="1" dirty="0"/>
              <a:t>Độ phân giải màn hình là gì</a:t>
            </a:r>
            <a:r>
              <a:rPr lang="vi-VN" sz="2800" b="1" dirty="0" smtClean="0"/>
              <a:t>?</a:t>
            </a:r>
            <a:endParaRPr lang="en-US" sz="2800" b="1" dirty="0" smtClean="0"/>
          </a:p>
          <a:p>
            <a:pPr algn="just"/>
            <a:r>
              <a:rPr lang="vi-VN" sz="2800" dirty="0"/>
              <a:t>Khi nói đến chất lượng màn hình hiển thị người ta thường nhắc đến thông số độ phân giải màn hình. Công nghệ ngày càng phát triển mạnh mẽ với sự ra đời của các tấm nền có độ phân giải rất </a:t>
            </a:r>
            <a:r>
              <a:rPr lang="vi-VN" sz="2800" dirty="0" smtClean="0"/>
              <a:t>cao</a:t>
            </a:r>
            <a:endParaRPr lang="en-US" sz="2800" dirty="0" smtClean="0"/>
          </a:p>
          <a:p>
            <a:pPr algn="just"/>
            <a:r>
              <a:rPr lang="vi-VN" sz="2800" dirty="0"/>
              <a:t>Tương ứng với từng độ phân giải, người dùng lại đặt cho chúng các tên gọi khác nhau. Dưới đây là một số độ phân giải thông dụng mà chúng ta thường gặp trên thị trường hiện nay:</a:t>
            </a:r>
            <a:endParaRPr lang="vi-VN" sz="2800" b="1" dirty="0"/>
          </a:p>
        </p:txBody>
      </p:sp>
    </p:spTree>
    <p:extLst>
      <p:ext uri="{BB962C8B-B14F-4D97-AF65-F5344CB8AC3E}">
        <p14:creationId xmlns:p14="http://schemas.microsoft.com/office/powerpoint/2010/main" val="946759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Độ phân giải màn </a:t>
            </a:r>
            <a:r>
              <a:rPr lang="vi-VN" sz="3200" b="1" dirty="0" smtClean="0">
                <a:solidFill>
                  <a:srgbClr val="0033CC"/>
                </a:solidFill>
              </a:rPr>
              <a:t>hình</a:t>
            </a:r>
            <a:endParaRPr lang="vi-VN" sz="3200" b="1" dirty="0">
              <a:solidFill>
                <a:srgbClr val="0033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7</a:t>
            </a:fld>
            <a:endParaRPr lang="en-US" altLang="en-US"/>
          </a:p>
        </p:txBody>
      </p:sp>
      <p:sp>
        <p:nvSpPr>
          <p:cNvPr id="3" name="Content Placeholder 2"/>
          <p:cNvSpPr>
            <a:spLocks noGrp="1"/>
          </p:cNvSpPr>
          <p:nvPr>
            <p:ph idx="1"/>
          </p:nvPr>
        </p:nvSpPr>
        <p:spPr/>
        <p:txBody>
          <a:bodyPr/>
          <a:lstStyle/>
          <a:p>
            <a:pPr algn="just"/>
            <a:r>
              <a:rPr lang="vi-VN" sz="2800" b="1" dirty="0"/>
              <a:t>SD</a:t>
            </a:r>
            <a:r>
              <a:rPr lang="vi-VN" sz="2800" dirty="0"/>
              <a:t>: Độ phân giải 720x576. Đây là loại màn hình có chất lượng hiện thị thấp nhất cho đến nay còn rất ít điện thoại, máy tính hay màn hình TV sử dụng.</a:t>
            </a:r>
          </a:p>
          <a:p>
            <a:pPr algn="just"/>
            <a:r>
              <a:rPr lang="vi-VN" sz="2800" b="1" dirty="0" smtClean="0"/>
              <a:t>HD</a:t>
            </a:r>
            <a:r>
              <a:rPr lang="vi-VN" sz="2800" b="1" dirty="0"/>
              <a:t>: </a:t>
            </a:r>
            <a:r>
              <a:rPr lang="vi-VN" sz="2800" dirty="0"/>
              <a:t>Màn hình này có độ phân giải 1280×720 pixel và tỷ lệ khung hình 4:3. Màn hình chất lượng HD còn có một số loại biến thể trong đó có độ phân giải 1366x768 pixel, hay được sử dụng cho các mẫu mẫu laptop phổ thông</a:t>
            </a:r>
            <a:r>
              <a:rPr lang="vi-VN" sz="2800" dirty="0" smtClean="0"/>
              <a:t>.</a:t>
            </a:r>
            <a:endParaRPr lang="vi-VN" sz="2800" dirty="0"/>
          </a:p>
        </p:txBody>
      </p:sp>
    </p:spTree>
    <p:extLst>
      <p:ext uri="{BB962C8B-B14F-4D97-AF65-F5344CB8AC3E}">
        <p14:creationId xmlns:p14="http://schemas.microsoft.com/office/powerpoint/2010/main" val="2143731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Độ phân giải màn </a:t>
            </a:r>
            <a:r>
              <a:rPr lang="vi-VN" sz="3200" b="1" dirty="0" smtClean="0">
                <a:solidFill>
                  <a:srgbClr val="0033CC"/>
                </a:solidFill>
              </a:rPr>
              <a:t>hình</a:t>
            </a:r>
            <a:endParaRPr lang="vi-VN" sz="3200" b="1" dirty="0">
              <a:solidFill>
                <a:srgbClr val="0033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8</a:t>
            </a:fld>
            <a:endParaRPr lang="en-US" altLang="en-US"/>
          </a:p>
        </p:txBody>
      </p:sp>
      <p:sp>
        <p:nvSpPr>
          <p:cNvPr id="3" name="Content Placeholder 2"/>
          <p:cNvSpPr>
            <a:spLocks noGrp="1"/>
          </p:cNvSpPr>
          <p:nvPr>
            <p:ph idx="1"/>
          </p:nvPr>
        </p:nvSpPr>
        <p:spPr/>
        <p:txBody>
          <a:bodyPr/>
          <a:lstStyle/>
          <a:p>
            <a:pPr algn="just"/>
            <a:r>
              <a:rPr lang="vi-VN" sz="2800" b="1" dirty="0" smtClean="0"/>
              <a:t>Full </a:t>
            </a:r>
            <a:r>
              <a:rPr lang="vi-VN" sz="2800" b="1" dirty="0"/>
              <a:t>HD:</a:t>
            </a:r>
            <a:r>
              <a:rPr lang="vi-VN" sz="2800" dirty="0"/>
              <a:t> </a:t>
            </a:r>
            <a:r>
              <a:rPr lang="vi-VN" sz="2800" dirty="0" smtClean="0"/>
              <a:t>1920×1080 </a:t>
            </a:r>
            <a:r>
              <a:rPr lang="vi-VN" sz="2800" dirty="0"/>
              <a:t>pixel. Tỷ lệ khung hình của những màn hình này là 16:9 thì thường được gọi là màn hình Full HD hoặc FHD. </a:t>
            </a:r>
            <a:endParaRPr lang="en-US" sz="2800" dirty="0" smtClean="0"/>
          </a:p>
          <a:p>
            <a:pPr algn="just"/>
            <a:r>
              <a:rPr lang="vi-VN" sz="2800" b="1" dirty="0" smtClean="0"/>
              <a:t>Quad </a:t>
            </a:r>
            <a:r>
              <a:rPr lang="vi-VN" sz="2800" b="1" dirty="0"/>
              <a:t>HD (còn gọi là 2K hay QHD):</a:t>
            </a:r>
            <a:r>
              <a:rPr lang="vi-VN" sz="2800" dirty="0"/>
              <a:t> </a:t>
            </a:r>
            <a:r>
              <a:rPr lang="vi-VN" sz="2800" dirty="0" smtClean="0"/>
              <a:t>2560x1440 </a:t>
            </a:r>
            <a:r>
              <a:rPr lang="vi-VN" sz="2800" dirty="0"/>
              <a:t>pixel. Sự ra đời của độ phân giải này là nhằm nâng cao chất lượng hiển thị trên các màn hình Full HD truyền </a:t>
            </a:r>
            <a:r>
              <a:rPr lang="vi-VN" sz="2800" dirty="0" smtClean="0"/>
              <a:t>thống</a:t>
            </a:r>
            <a:r>
              <a:rPr lang="en-US" sz="2800" dirty="0" smtClean="0"/>
              <a:t>, </a:t>
            </a:r>
            <a:r>
              <a:rPr lang="vi-VN" sz="2800" dirty="0" smtClean="0"/>
              <a:t>sự </a:t>
            </a:r>
            <a:r>
              <a:rPr lang="vi-VN" sz="2800" dirty="0"/>
              <a:t>khác biệt giữa FHD và 2K là không lớn nếu nhìn trên màn hình nhỏ như điện thoại di động</a:t>
            </a:r>
            <a:r>
              <a:rPr lang="vi-VN" sz="2800" dirty="0" smtClean="0"/>
              <a:t>.</a:t>
            </a:r>
            <a:endParaRPr lang="vi-VN" sz="2800" dirty="0"/>
          </a:p>
        </p:txBody>
      </p:sp>
    </p:spTree>
    <p:extLst>
      <p:ext uri="{BB962C8B-B14F-4D97-AF65-F5344CB8AC3E}">
        <p14:creationId xmlns:p14="http://schemas.microsoft.com/office/powerpoint/2010/main" val="3384982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200" b="1" dirty="0">
                <a:solidFill>
                  <a:srgbClr val="0033CC"/>
                </a:solidFill>
              </a:rPr>
              <a:t>Độ phân giải màn </a:t>
            </a:r>
            <a:r>
              <a:rPr lang="vi-VN" sz="3200" b="1" dirty="0" smtClean="0">
                <a:solidFill>
                  <a:srgbClr val="0033CC"/>
                </a:solidFill>
              </a:rPr>
              <a:t>hình</a:t>
            </a:r>
            <a:endParaRPr lang="vi-VN" sz="3200" b="1" dirty="0">
              <a:solidFill>
                <a:srgbClr val="0033CC"/>
              </a:solidFill>
            </a:endParaRPr>
          </a:p>
        </p:txBody>
      </p:sp>
      <p:sp>
        <p:nvSpPr>
          <p:cNvPr id="4" name="Footer Placeholder 3"/>
          <p:cNvSpPr>
            <a:spLocks noGrp="1"/>
          </p:cNvSpPr>
          <p:nvPr>
            <p:ph type="ftr" sz="quarter" idx="10"/>
          </p:nvPr>
        </p:nvSpPr>
        <p:spPr/>
        <p:txBody>
          <a:bodyPr/>
          <a:lstStyle/>
          <a:p>
            <a:pPr>
              <a:defRPr/>
            </a:pPr>
            <a:r>
              <a:rPr lang="en-US" smtClean="0"/>
              <a:t> </a:t>
            </a:r>
            <a:endParaRPr lang="en-US"/>
          </a:p>
        </p:txBody>
      </p:sp>
      <p:sp>
        <p:nvSpPr>
          <p:cNvPr id="5" name="Slide Number Placeholder 4"/>
          <p:cNvSpPr>
            <a:spLocks noGrp="1"/>
          </p:cNvSpPr>
          <p:nvPr>
            <p:ph type="sldNum" sz="quarter" idx="11"/>
          </p:nvPr>
        </p:nvSpPr>
        <p:spPr/>
        <p:txBody>
          <a:bodyPr/>
          <a:lstStyle/>
          <a:p>
            <a:pPr>
              <a:defRPr/>
            </a:pPr>
            <a:fld id="{B4886EA3-A5D4-4B9B-A42F-4A0B83D89264}" type="slidenum">
              <a:rPr lang="en-US" altLang="en-US" smtClean="0"/>
              <a:pPr>
                <a:defRPr/>
              </a:pPr>
              <a:t>9</a:t>
            </a:fld>
            <a:endParaRPr lang="en-US" altLang="en-US"/>
          </a:p>
        </p:txBody>
      </p:sp>
      <p:sp>
        <p:nvSpPr>
          <p:cNvPr id="3" name="Content Placeholder 2"/>
          <p:cNvSpPr>
            <a:spLocks noGrp="1"/>
          </p:cNvSpPr>
          <p:nvPr>
            <p:ph idx="1"/>
          </p:nvPr>
        </p:nvSpPr>
        <p:spPr/>
        <p:txBody>
          <a:bodyPr/>
          <a:lstStyle/>
          <a:p>
            <a:pPr algn="just"/>
            <a:r>
              <a:rPr lang="vi-VN" sz="2800" b="1" dirty="0" smtClean="0"/>
              <a:t>Ultra </a:t>
            </a:r>
            <a:r>
              <a:rPr lang="vi-VN" sz="2800" b="1" dirty="0"/>
              <a:t>HD hay </a:t>
            </a:r>
            <a:r>
              <a:rPr lang="vi-VN" sz="2800" b="1" dirty="0" smtClean="0"/>
              <a:t>4K</a:t>
            </a:r>
            <a:r>
              <a:rPr lang="en-US" sz="2800" b="1" dirty="0" smtClean="0"/>
              <a:t>: </a:t>
            </a:r>
            <a:r>
              <a:rPr lang="vi-VN" sz="2800" dirty="0" smtClean="0"/>
              <a:t>đó </a:t>
            </a:r>
            <a:r>
              <a:rPr lang="vi-VN" sz="2800" dirty="0"/>
              <a:t>chính là màn hình 4K với độ phân giải 3840x2160 pixel hoặc 4096 x 2160 pixel, </a:t>
            </a:r>
            <a:r>
              <a:rPr lang="vi-VN" sz="2800" dirty="0" smtClean="0"/>
              <a:t>Hiện </a:t>
            </a:r>
            <a:r>
              <a:rPr lang="vi-VN" sz="2800" dirty="0"/>
              <a:t>tại, độ phân giải này đã được áp dụng vào thực tế trên các mẫu TV 4K và một số mẫu smartphone cao cấp</a:t>
            </a:r>
            <a:r>
              <a:rPr lang="vi-VN" sz="2800" dirty="0" smtClean="0"/>
              <a:t>.</a:t>
            </a:r>
            <a:endParaRPr lang="en-US" sz="2800" dirty="0" smtClean="0"/>
          </a:p>
          <a:p>
            <a:pPr algn="just"/>
            <a:r>
              <a:rPr lang="vi-VN" sz="2800" b="1" dirty="0" smtClean="0"/>
              <a:t>8K</a:t>
            </a:r>
            <a:r>
              <a:rPr lang="en-US" sz="2800" b="1" dirty="0" smtClean="0"/>
              <a:t>:</a:t>
            </a:r>
            <a:r>
              <a:rPr lang="vi-VN" sz="2800" dirty="0"/>
              <a:t> </a:t>
            </a:r>
            <a:r>
              <a:rPr lang="vi-VN" sz="2800" dirty="0" smtClean="0"/>
              <a:t>7680</a:t>
            </a:r>
            <a:r>
              <a:rPr lang="vi-VN" sz="2800" dirty="0"/>
              <a:t> x 4320 </a:t>
            </a:r>
            <a:r>
              <a:rPr lang="vi-VN" sz="2800" dirty="0" smtClean="0"/>
              <a:t>pixel. </a:t>
            </a:r>
            <a:r>
              <a:rPr lang="en-US" sz="2800" dirty="0"/>
              <a:t>(</a:t>
            </a:r>
            <a:r>
              <a:rPr lang="vi-VN" sz="2800" dirty="0" smtClean="0"/>
              <a:t>hiếm </a:t>
            </a:r>
            <a:r>
              <a:rPr lang="vi-VN" sz="2800" dirty="0"/>
              <a:t>cũng như giá thành rất cao. Do đó, chúng không quá được thịnh hành trong cộng đồng công nghệ</a:t>
            </a:r>
            <a:r>
              <a:rPr lang="vi-VN" sz="2800" dirty="0" smtClean="0"/>
              <a:t>.</a:t>
            </a:r>
            <a:r>
              <a:rPr lang="en-US" sz="2800" dirty="0" smtClean="0"/>
              <a:t>)</a:t>
            </a:r>
          </a:p>
          <a:p>
            <a:pPr marL="0" indent="355600" algn="just">
              <a:buNone/>
            </a:pPr>
            <a:r>
              <a:rPr lang="vi-VN" sz="2800" dirty="0"/>
              <a:t> </a:t>
            </a:r>
            <a:r>
              <a:rPr lang="vi-VN" sz="2600" b="1" i="1" dirty="0" smtClean="0"/>
              <a:t>Tivi </a:t>
            </a:r>
            <a:r>
              <a:rPr lang="vi-VN" sz="2600" b="1" i="1" dirty="0"/>
              <a:t>tương thích 4K có độ phân giải ngang là 3840 điểm ảnh (gần bằng 4K) và độ phân giải dọc là 2160 (gần bằng 2K) và được mô tả là 4K2K.</a:t>
            </a:r>
          </a:p>
          <a:p>
            <a:pPr algn="just"/>
            <a:endParaRPr lang="vi-VN" sz="2800" b="1" dirty="0"/>
          </a:p>
        </p:txBody>
      </p:sp>
    </p:spTree>
    <p:extLst>
      <p:ext uri="{BB962C8B-B14F-4D97-AF65-F5344CB8AC3E}">
        <p14:creationId xmlns:p14="http://schemas.microsoft.com/office/powerpoint/2010/main" val="248827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3443</TotalTime>
  <Words>2194</Words>
  <Application>Microsoft Office PowerPoint</Application>
  <PresentationFormat>On-screen Show (4:3)</PresentationFormat>
  <Paragraphs>263</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LẬP TRÌNH FRONT-END  ( STEM2)</vt:lpstr>
      <vt:lpstr>Thiết kế website đa nền tảng</vt:lpstr>
      <vt:lpstr>Các chuẩn màn hình hiện nay </vt:lpstr>
      <vt:lpstr>Các chuẩn màn hình hiện nay </vt:lpstr>
      <vt:lpstr>Các chuẩn màn hình hiện nay </vt:lpstr>
      <vt:lpstr>Các chuẩn màn hình hiện nay </vt:lpstr>
      <vt:lpstr>Độ phân giải màn hình</vt:lpstr>
      <vt:lpstr>Độ phân giải màn hình</vt:lpstr>
      <vt:lpstr>Độ phân giải màn hình</vt:lpstr>
      <vt:lpstr>Độ phân giải màn hình</vt:lpstr>
      <vt:lpstr>Độ phân giải màn hình</vt:lpstr>
      <vt:lpstr>Responsive web design</vt:lpstr>
      <vt:lpstr>Responsive web design</vt:lpstr>
      <vt:lpstr>Responsive web design</vt:lpstr>
      <vt:lpstr>Responsive web design</vt:lpstr>
      <vt:lpstr>Phần 1: Flexible Grid Based Layouts (Bố cục linh hoạt)</vt:lpstr>
      <vt:lpstr>Phần 1: Flexible Grid Based Layouts (Bố cục linh hoạt)</vt:lpstr>
      <vt:lpstr>Phần 1: Flexible Grid Based Layouts (Bố cục linh hoạt)</vt:lpstr>
      <vt:lpstr>Phần 1: Flexible Grid Based Layouts (Bố cục linh hoạt)</vt:lpstr>
      <vt:lpstr>Phần 1: Flexible Grid Based Layouts (Bố cục linh hoạt)</vt:lpstr>
      <vt:lpstr>Phần 2: Media Queries</vt:lpstr>
      <vt:lpstr>Phần 2: Media Queries</vt:lpstr>
      <vt:lpstr>PowerPoint Presentation</vt:lpstr>
      <vt:lpstr>Phần 2: Media Queries</vt:lpstr>
      <vt:lpstr>Phần 2: Media Queries</vt:lpstr>
      <vt:lpstr>Phần 2: Media Queries</vt:lpstr>
      <vt:lpstr>Phần 2: Media Queries</vt:lpstr>
      <vt:lpstr>Phần 2: Media Queries</vt:lpstr>
      <vt:lpstr>Phần 2: Media Queries</vt:lpstr>
      <vt:lpstr>Phần 3: Flexible Media (Media linh hoạt)</vt:lpstr>
      <vt:lpstr>Phần 3: Flexible Media (Media linh hoạt)</vt:lpstr>
      <vt:lpstr>Flexible Media</vt:lpstr>
      <vt:lpstr>Responsive web design</vt:lpstr>
      <vt:lpstr>Bootstrap</vt:lpstr>
      <vt:lpstr>PowerPoint Presentation</vt:lpstr>
      <vt:lpstr>Bootstrap</vt:lpstr>
      <vt:lpstr>Bootstrap</vt:lpstr>
      <vt:lpstr>Bootstrap</vt:lpstr>
      <vt:lpstr>Bootstrap</vt:lpstr>
      <vt:lpstr>Bootstrap</vt:lpstr>
    </vt:vector>
  </TitlesOfParts>
  <Company>DHTS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Doan Khoa</dc:creator>
  <cp:lastModifiedBy>HDC</cp:lastModifiedBy>
  <cp:revision>314</cp:revision>
  <dcterms:created xsi:type="dcterms:W3CDTF">2005-09-06T03:05:44Z</dcterms:created>
  <dcterms:modified xsi:type="dcterms:W3CDTF">2024-05-21T03:37:49Z</dcterms:modified>
</cp:coreProperties>
</file>