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0.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7.xml" ContentType="application/vnd.openxmlformats-officedocument.presentationml.slideLayout+xml"/>
  <Override PartName="/ppt/slideLayouts/slideLayout15.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6.xml" ContentType="application/vnd.openxmlformats-officedocument.presentationml.slideLayout+xml"/>
  <Override PartName="/ppt/slideLayouts/slideLayout14.xml" ContentType="application/vnd.openxmlformats-officedocument.presentationml.slideLayout+xml"/>
  <Override PartName="/ppt/commentAuthors.xml" ContentType="application/vnd.openxmlformats-officedocument.presentationml.commentAuthors+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73" r:id="rId4"/>
    <p:sldId id="274" r:id="rId5"/>
    <p:sldId id="258" r:id="rId6"/>
    <p:sldId id="391" r:id="rId7"/>
    <p:sldId id="392" r:id="rId8"/>
    <p:sldId id="401" r:id="rId9"/>
    <p:sldId id="402" r:id="rId10"/>
    <p:sldId id="403" r:id="rId11"/>
    <p:sldId id="404" r:id="rId12"/>
    <p:sldId id="405" r:id="rId13"/>
    <p:sldId id="406" r:id="rId14"/>
    <p:sldId id="407" r:id="rId15"/>
    <p:sldId id="408" r:id="rId16"/>
    <p:sldId id="409" r:id="rId17"/>
    <p:sldId id="410" r:id="rId18"/>
    <p:sldId id="393" r:id="rId19"/>
    <p:sldId id="411"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nh Bao Quoc Dung" initials="HBQD" lastIdx="1" clrIdx="0">
    <p:extLst>
      <p:ext uri="{19B8F6BF-5375-455C-9EA6-DF929625EA0E}">
        <p15:presenceInfo xmlns:p15="http://schemas.microsoft.com/office/powerpoint/2012/main" userId="S-1-12-1-3863938990-1300384851-717187979-6934776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87883" autoAdjust="0"/>
  </p:normalViewPr>
  <p:slideViewPr>
    <p:cSldViewPr snapToGrid="0">
      <p:cViewPr varScale="1">
        <p:scale>
          <a:sx n="58" d="100"/>
          <a:sy n="58" d="100"/>
        </p:scale>
        <p:origin x="956"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DF0C5-2B98-4FDF-AFD9-EC38F51BFEFE}" type="datetimeFigureOut">
              <a:rPr lang="en-US" smtClean="0"/>
              <a:t>04/11/2022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993E2-C13F-46F8-BE1D-8DF702025133}" type="slidenum">
              <a:rPr lang="en-US" smtClean="0"/>
              <a:t>‹#›</a:t>
            </a:fld>
            <a:endParaRPr lang="en-US"/>
          </a:p>
        </p:txBody>
      </p:sp>
    </p:spTree>
    <p:extLst>
      <p:ext uri="{BB962C8B-B14F-4D97-AF65-F5344CB8AC3E}">
        <p14:creationId xmlns:p14="http://schemas.microsoft.com/office/powerpoint/2010/main" val="275993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D464604-052B-48F8-9408-1848A61BF578}" type="datetimeFigureOut">
              <a:rPr lang="en-US" smtClean="0"/>
              <a:t>04/11/2022</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D5900533-273B-4A40-863F-A27095BF124F}" type="slidenum">
              <a:rPr lang="en-US" smtClean="0"/>
              <a:t>‹#›</a:t>
            </a:fld>
            <a:endParaRPr lang="en-US"/>
          </a:p>
        </p:txBody>
      </p:sp>
      <p:pic>
        <p:nvPicPr>
          <p:cNvPr id="14" name="Picture 13"/>
          <p:cNvPicPr>
            <a:picLocks noChangeAspect="1"/>
          </p:cNvPicPr>
          <p:nvPr userDrawn="1"/>
        </p:nvPicPr>
        <p:blipFill>
          <a:blip r:embed="rId2">
            <a:extLst>
              <a:ext uri="{BEBA8EAE-BF5A-486C-A8C5-ECC9F3942E4B}">
                <a14:imgProps xmlns:a14="http://schemas.microsoft.com/office/drawing/2010/main">
                  <a14:imgLayer r:embed="rId3">
                    <a14:imgEffect>
                      <a14:backgroundRemoval t="2667" b="96889" l="2667" r="96000"/>
                    </a14:imgEffect>
                  </a14:imgLayer>
                </a14:imgProps>
              </a:ext>
              <a:ext uri="{28A0092B-C50C-407E-A947-70E740481C1C}">
                <a14:useLocalDpi xmlns:a14="http://schemas.microsoft.com/office/drawing/2010/main" val="0"/>
              </a:ext>
            </a:extLst>
          </a:blip>
          <a:stretch>
            <a:fillRect/>
          </a:stretch>
        </p:blipFill>
        <p:spPr>
          <a:xfrm>
            <a:off x="-53182" y="-52388"/>
            <a:ext cx="1652587" cy="1652587"/>
          </a:xfrm>
          <a:prstGeom prst="rect">
            <a:avLst/>
          </a:prstGeom>
        </p:spPr>
      </p:pic>
    </p:spTree>
    <p:extLst>
      <p:ext uri="{BB962C8B-B14F-4D97-AF65-F5344CB8AC3E}">
        <p14:creationId xmlns:p14="http://schemas.microsoft.com/office/powerpoint/2010/main" val="10879810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D464604-052B-48F8-9408-1848A61BF578}" type="datetimeFigureOut">
              <a:rPr lang="en-US" smtClean="0"/>
              <a:t>04/11/2022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00533-273B-4A40-863F-A27095BF124F}" type="slidenum">
              <a:rPr lang="en-US" smtClean="0"/>
              <a:t>‹#›</a:t>
            </a:fld>
            <a:endParaRPr lang="en-US"/>
          </a:p>
        </p:txBody>
      </p:sp>
    </p:spTree>
    <p:extLst>
      <p:ext uri="{BB962C8B-B14F-4D97-AF65-F5344CB8AC3E}">
        <p14:creationId xmlns:p14="http://schemas.microsoft.com/office/powerpoint/2010/main" val="1670741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464604-052B-48F8-9408-1848A61BF578}" type="datetimeFigureOut">
              <a:rPr lang="en-US" smtClean="0"/>
              <a:t>04/11/2022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00533-273B-4A40-863F-A27095BF124F}" type="slidenum">
              <a:rPr lang="en-US" smtClean="0"/>
              <a:t>‹#›</a:t>
            </a:fld>
            <a:endParaRPr lang="en-US"/>
          </a:p>
        </p:txBody>
      </p:sp>
    </p:spTree>
    <p:extLst>
      <p:ext uri="{BB962C8B-B14F-4D97-AF65-F5344CB8AC3E}">
        <p14:creationId xmlns:p14="http://schemas.microsoft.com/office/powerpoint/2010/main" val="666442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464604-052B-48F8-9408-1848A61BF578}" type="datetimeFigureOut">
              <a:rPr lang="en-US" smtClean="0"/>
              <a:t>04/11/2022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00533-273B-4A40-863F-A27095BF124F}" type="slidenum">
              <a:rPr lang="en-US" smtClean="0"/>
              <a:t>‹#›</a:t>
            </a:fld>
            <a:endParaRPr lang="en-US"/>
          </a:p>
        </p:txBody>
      </p:sp>
    </p:spTree>
    <p:extLst>
      <p:ext uri="{BB962C8B-B14F-4D97-AF65-F5344CB8AC3E}">
        <p14:creationId xmlns:p14="http://schemas.microsoft.com/office/powerpoint/2010/main" val="1907192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464604-052B-48F8-9408-1848A61BF578}" type="datetimeFigureOut">
              <a:rPr lang="en-US" smtClean="0"/>
              <a:t>04/11/2022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00533-273B-4A40-863F-A27095BF124F}" type="slidenum">
              <a:rPr lang="en-US" smtClean="0"/>
              <a:t>‹#›</a:t>
            </a:fld>
            <a:endParaRPr lang="en-US"/>
          </a:p>
        </p:txBody>
      </p:sp>
    </p:spTree>
    <p:extLst>
      <p:ext uri="{BB962C8B-B14F-4D97-AF65-F5344CB8AC3E}">
        <p14:creationId xmlns:p14="http://schemas.microsoft.com/office/powerpoint/2010/main" val="4167113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464604-052B-48F8-9408-1848A61BF578}" type="datetimeFigureOut">
              <a:rPr lang="en-US" smtClean="0"/>
              <a:t>04/11/2022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00533-273B-4A40-863F-A27095BF124F}" type="slidenum">
              <a:rPr lang="en-US" smtClean="0"/>
              <a:t>‹#›</a:t>
            </a:fld>
            <a:endParaRPr lang="en-US"/>
          </a:p>
        </p:txBody>
      </p:sp>
    </p:spTree>
    <p:extLst>
      <p:ext uri="{BB962C8B-B14F-4D97-AF65-F5344CB8AC3E}">
        <p14:creationId xmlns:p14="http://schemas.microsoft.com/office/powerpoint/2010/main" val="669562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464604-052B-48F8-9408-1848A61BF578}" type="datetimeFigureOut">
              <a:rPr lang="en-US" smtClean="0"/>
              <a:t>04/11/2022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00533-273B-4A40-863F-A27095BF124F}" type="slidenum">
              <a:rPr lang="en-US" smtClean="0"/>
              <a:t>‹#›</a:t>
            </a:fld>
            <a:endParaRPr lang="en-US"/>
          </a:p>
        </p:txBody>
      </p:sp>
    </p:spTree>
    <p:extLst>
      <p:ext uri="{BB962C8B-B14F-4D97-AF65-F5344CB8AC3E}">
        <p14:creationId xmlns:p14="http://schemas.microsoft.com/office/powerpoint/2010/main" val="1150587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464604-052B-48F8-9408-1848A61BF578}" type="datetimeFigureOut">
              <a:rPr lang="en-US" smtClean="0"/>
              <a:t>04/11/2022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00533-273B-4A40-863F-A27095BF124F}" type="slidenum">
              <a:rPr lang="en-US" smtClean="0"/>
              <a:t>‹#›</a:t>
            </a:fld>
            <a:endParaRPr lang="en-US"/>
          </a:p>
        </p:txBody>
      </p:sp>
    </p:spTree>
    <p:extLst>
      <p:ext uri="{BB962C8B-B14F-4D97-AF65-F5344CB8AC3E}">
        <p14:creationId xmlns:p14="http://schemas.microsoft.com/office/powerpoint/2010/main" val="616385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464604-052B-48F8-9408-1848A61BF578}" type="datetimeFigureOut">
              <a:rPr lang="en-US" smtClean="0"/>
              <a:t>04/11/2022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00533-273B-4A40-863F-A27095BF124F}" type="slidenum">
              <a:rPr lang="en-US" smtClean="0"/>
              <a:t>‹#›</a:t>
            </a:fld>
            <a:endParaRPr lang="en-US"/>
          </a:p>
        </p:txBody>
      </p:sp>
    </p:spTree>
    <p:extLst>
      <p:ext uri="{BB962C8B-B14F-4D97-AF65-F5344CB8AC3E}">
        <p14:creationId xmlns:p14="http://schemas.microsoft.com/office/powerpoint/2010/main" val="170499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464604-052B-48F8-9408-1848A61BF578}" type="datetimeFigureOut">
              <a:rPr lang="en-US" smtClean="0"/>
              <a:t>04/11/2022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D5900533-273B-4A40-863F-A27095BF124F}" type="slidenum">
              <a:rPr lang="en-US" smtClean="0"/>
              <a:t>‹#›</a:t>
            </a:fld>
            <a:endParaRPr lang="en-US"/>
          </a:p>
        </p:txBody>
      </p:sp>
    </p:spTree>
    <p:extLst>
      <p:ext uri="{BB962C8B-B14F-4D97-AF65-F5344CB8AC3E}">
        <p14:creationId xmlns:p14="http://schemas.microsoft.com/office/powerpoint/2010/main" val="15811184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464604-052B-48F8-9408-1848A61BF578}" type="datetimeFigureOut">
              <a:rPr lang="en-US" smtClean="0"/>
              <a:t>04/11/2022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00533-273B-4A40-863F-A27095BF124F}" type="slidenum">
              <a:rPr lang="en-US" smtClean="0"/>
              <a:t>‹#›</a:t>
            </a:fld>
            <a:endParaRPr lang="en-US"/>
          </a:p>
        </p:txBody>
      </p:sp>
    </p:spTree>
    <p:extLst>
      <p:ext uri="{BB962C8B-B14F-4D97-AF65-F5344CB8AC3E}">
        <p14:creationId xmlns:p14="http://schemas.microsoft.com/office/powerpoint/2010/main" val="37093281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D464604-052B-48F8-9408-1848A61BF578}" type="datetimeFigureOut">
              <a:rPr lang="en-US" smtClean="0"/>
              <a:t>04/11/2022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00533-273B-4A40-863F-A27095BF124F}" type="slidenum">
              <a:rPr lang="en-US" smtClean="0"/>
              <a:t>‹#›</a:t>
            </a:fld>
            <a:endParaRPr lang="en-US"/>
          </a:p>
        </p:txBody>
      </p:sp>
    </p:spTree>
    <p:extLst>
      <p:ext uri="{BB962C8B-B14F-4D97-AF65-F5344CB8AC3E}">
        <p14:creationId xmlns:p14="http://schemas.microsoft.com/office/powerpoint/2010/main" val="71494331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D464604-052B-48F8-9408-1848A61BF578}" type="datetimeFigureOut">
              <a:rPr lang="en-US" smtClean="0"/>
              <a:t>04/11/2022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900533-273B-4A40-863F-A27095BF124F}" type="slidenum">
              <a:rPr lang="en-US" smtClean="0"/>
              <a:t>‹#›</a:t>
            </a:fld>
            <a:endParaRPr lang="en-US"/>
          </a:p>
        </p:txBody>
      </p:sp>
    </p:spTree>
    <p:extLst>
      <p:ext uri="{BB962C8B-B14F-4D97-AF65-F5344CB8AC3E}">
        <p14:creationId xmlns:p14="http://schemas.microsoft.com/office/powerpoint/2010/main" val="22091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D464604-052B-48F8-9408-1848A61BF578}" type="datetimeFigureOut">
              <a:rPr lang="en-US" smtClean="0"/>
              <a:t>04/11/2022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900533-273B-4A40-863F-A27095BF124F}" type="slidenum">
              <a:rPr lang="en-US" smtClean="0"/>
              <a:t>‹#›</a:t>
            </a:fld>
            <a:endParaRPr lang="en-US"/>
          </a:p>
        </p:txBody>
      </p:sp>
    </p:spTree>
    <p:extLst>
      <p:ext uri="{BB962C8B-B14F-4D97-AF65-F5344CB8AC3E}">
        <p14:creationId xmlns:p14="http://schemas.microsoft.com/office/powerpoint/2010/main" val="4069766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464604-052B-48F8-9408-1848A61BF578}" type="datetimeFigureOut">
              <a:rPr lang="en-US" smtClean="0"/>
              <a:t>04/11/2022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900533-273B-4A40-863F-A27095BF124F}" type="slidenum">
              <a:rPr lang="en-US" smtClean="0"/>
              <a:t>‹#›</a:t>
            </a:fld>
            <a:endParaRPr lang="en-US"/>
          </a:p>
        </p:txBody>
      </p:sp>
    </p:spTree>
    <p:extLst>
      <p:ext uri="{BB962C8B-B14F-4D97-AF65-F5344CB8AC3E}">
        <p14:creationId xmlns:p14="http://schemas.microsoft.com/office/powerpoint/2010/main" val="41716579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D464604-052B-48F8-9408-1848A61BF578}" type="datetimeFigureOut">
              <a:rPr lang="en-US" smtClean="0"/>
              <a:t>04/11/2022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00533-273B-4A40-863F-A27095BF124F}" type="slidenum">
              <a:rPr lang="en-US" smtClean="0"/>
              <a:t>‹#›</a:t>
            </a:fld>
            <a:endParaRPr lang="en-US"/>
          </a:p>
        </p:txBody>
      </p:sp>
    </p:spTree>
    <p:extLst>
      <p:ext uri="{BB962C8B-B14F-4D97-AF65-F5344CB8AC3E}">
        <p14:creationId xmlns:p14="http://schemas.microsoft.com/office/powerpoint/2010/main" val="327819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D464604-052B-48F8-9408-1848A61BF578}" type="datetimeFigureOut">
              <a:rPr lang="en-US" smtClean="0"/>
              <a:t>04/11/2022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00533-273B-4A40-863F-A27095BF124F}" type="slidenum">
              <a:rPr lang="en-US" smtClean="0"/>
              <a:t>‹#›</a:t>
            </a:fld>
            <a:endParaRPr lang="en-US"/>
          </a:p>
        </p:txBody>
      </p:sp>
    </p:spTree>
    <p:extLst>
      <p:ext uri="{BB962C8B-B14F-4D97-AF65-F5344CB8AC3E}">
        <p14:creationId xmlns:p14="http://schemas.microsoft.com/office/powerpoint/2010/main" val="1285460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464604-052B-48F8-9408-1848A61BF578}" type="datetimeFigureOut">
              <a:rPr lang="en-US" smtClean="0"/>
              <a:t>04/11/2022</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900533-273B-4A40-863F-A27095BF124F}" type="slidenum">
              <a:rPr lang="en-US" smtClean="0"/>
              <a:t>‹#›</a:t>
            </a:fld>
            <a:endParaRPr lang="en-US"/>
          </a:p>
        </p:txBody>
      </p:sp>
      <p:pic>
        <p:nvPicPr>
          <p:cNvPr id="15" name="Picture 14"/>
          <p:cNvPicPr>
            <a:picLocks noChangeAspect="1"/>
          </p:cNvPicPr>
          <p:nvPr userDrawn="1"/>
        </p:nvPicPr>
        <p:blipFill>
          <a:blip r:embed="rId19">
            <a:extLst>
              <a:ext uri="{BEBA8EAE-BF5A-486C-A8C5-ECC9F3942E4B}">
                <a14:imgProps xmlns:a14="http://schemas.microsoft.com/office/drawing/2010/main">
                  <a14:imgLayer r:embed="rId20">
                    <a14:imgEffect>
                      <a14:backgroundRemoval t="2667" b="96889" l="2667" r="96000"/>
                    </a14:imgEffect>
                  </a14:imgLayer>
                </a14:imgProps>
              </a:ext>
              <a:ext uri="{28A0092B-C50C-407E-A947-70E740481C1C}">
                <a14:useLocalDpi xmlns:a14="http://schemas.microsoft.com/office/drawing/2010/main" val="0"/>
              </a:ext>
            </a:extLst>
          </a:blip>
          <a:stretch>
            <a:fillRect/>
          </a:stretch>
        </p:blipFill>
        <p:spPr>
          <a:xfrm>
            <a:off x="-53182" y="-52388"/>
            <a:ext cx="1652587" cy="1652587"/>
          </a:xfrm>
          <a:prstGeom prst="rect">
            <a:avLst/>
          </a:prstGeom>
        </p:spPr>
      </p:pic>
    </p:spTree>
    <p:extLst>
      <p:ext uri="{BB962C8B-B14F-4D97-AF65-F5344CB8AC3E}">
        <p14:creationId xmlns:p14="http://schemas.microsoft.com/office/powerpoint/2010/main" val="361539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iming>
    <p:tnLst>
      <p:par>
        <p:cTn id="1" dur="indefinite" restart="never" nodeType="tmRoot"/>
      </p:par>
    </p:tnLst>
  </p:timing>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4371" y="1692886"/>
            <a:ext cx="10058402" cy="1569645"/>
          </a:xfrm>
        </p:spPr>
        <p:txBody>
          <a:bodyPr>
            <a:normAutofit/>
          </a:bodyPr>
          <a:lstStyle/>
          <a:p>
            <a:r>
              <a:rPr lang="de-DE" dirty="0" smtClean="0"/>
              <a:t>Hệ quản trị CSDL MySQL</a:t>
            </a:r>
            <a:endParaRPr lang="en-US" dirty="0">
              <a:solidFill>
                <a:srgbClr val="002060"/>
              </a:solidFill>
            </a:endParaRPr>
          </a:p>
        </p:txBody>
      </p:sp>
      <p:sp>
        <p:nvSpPr>
          <p:cNvPr id="3" name="Subtitle 2"/>
          <p:cNvSpPr>
            <a:spLocks noGrp="1"/>
          </p:cNvSpPr>
          <p:nvPr>
            <p:ph type="subTitle" idx="1"/>
          </p:nvPr>
        </p:nvSpPr>
        <p:spPr/>
        <p:txBody>
          <a:bodyPr/>
          <a:lstStyle/>
          <a:p>
            <a:r>
              <a:rPr lang="en-US" dirty="0" err="1" smtClean="0">
                <a:solidFill>
                  <a:srgbClr val="002060"/>
                </a:solidFill>
              </a:rPr>
              <a:t>Giảng</a:t>
            </a:r>
            <a:r>
              <a:rPr lang="en-US" dirty="0" smtClean="0">
                <a:solidFill>
                  <a:srgbClr val="002060"/>
                </a:solidFill>
              </a:rPr>
              <a:t> </a:t>
            </a:r>
            <a:r>
              <a:rPr lang="en-US" dirty="0" err="1" smtClean="0">
                <a:solidFill>
                  <a:srgbClr val="002060"/>
                </a:solidFill>
              </a:rPr>
              <a:t>viên</a:t>
            </a:r>
            <a:r>
              <a:rPr lang="en-US" dirty="0" smtClean="0">
                <a:solidFill>
                  <a:srgbClr val="002060"/>
                </a:solidFill>
              </a:rPr>
              <a:t>: </a:t>
            </a:r>
            <a:r>
              <a:rPr lang="en-US" dirty="0" err="1" smtClean="0">
                <a:solidFill>
                  <a:srgbClr val="002060"/>
                </a:solidFill>
              </a:rPr>
              <a:t>Huỳnh</a:t>
            </a:r>
            <a:r>
              <a:rPr lang="en-US" dirty="0" smtClean="0">
                <a:solidFill>
                  <a:srgbClr val="002060"/>
                </a:solidFill>
              </a:rPr>
              <a:t> </a:t>
            </a:r>
            <a:r>
              <a:rPr lang="en-US" dirty="0" err="1" smtClean="0">
                <a:solidFill>
                  <a:srgbClr val="002060"/>
                </a:solidFill>
              </a:rPr>
              <a:t>Bảo</a:t>
            </a:r>
            <a:r>
              <a:rPr lang="en-US" dirty="0" smtClean="0">
                <a:solidFill>
                  <a:srgbClr val="002060"/>
                </a:solidFill>
              </a:rPr>
              <a:t> </a:t>
            </a:r>
            <a:r>
              <a:rPr lang="en-US" dirty="0" err="1" smtClean="0">
                <a:solidFill>
                  <a:srgbClr val="002060"/>
                </a:solidFill>
              </a:rPr>
              <a:t>Quốc</a:t>
            </a:r>
            <a:r>
              <a:rPr lang="en-US" dirty="0" smtClean="0">
                <a:solidFill>
                  <a:srgbClr val="002060"/>
                </a:solidFill>
              </a:rPr>
              <a:t> </a:t>
            </a:r>
            <a:r>
              <a:rPr lang="en-US" dirty="0" err="1" smtClean="0">
                <a:solidFill>
                  <a:srgbClr val="002060"/>
                </a:solidFill>
              </a:rPr>
              <a:t>Dũng</a:t>
            </a:r>
            <a:endParaRPr lang="en-US" dirty="0">
              <a:solidFill>
                <a:srgbClr val="002060"/>
              </a:solidFill>
            </a:endParaRPr>
          </a:p>
        </p:txBody>
      </p:sp>
      <p:sp>
        <p:nvSpPr>
          <p:cNvPr id="4" name="TextBox 3"/>
          <p:cNvSpPr txBox="1"/>
          <p:nvPr/>
        </p:nvSpPr>
        <p:spPr>
          <a:xfrm>
            <a:off x="2066091" y="1338943"/>
            <a:ext cx="2449286" cy="707886"/>
          </a:xfrm>
          <a:prstGeom prst="rect">
            <a:avLst/>
          </a:prstGeom>
          <a:noFill/>
        </p:spPr>
        <p:txBody>
          <a:bodyPr wrap="square" rtlCol="0">
            <a:spAutoFit/>
          </a:bodyPr>
          <a:lstStyle/>
          <a:p>
            <a:r>
              <a:rPr lang="en-US" sz="4000" b="1" i="1" u="sng" dirty="0" err="1" smtClean="0">
                <a:solidFill>
                  <a:srgbClr val="002060"/>
                </a:solidFill>
              </a:rPr>
              <a:t>Bài</a:t>
            </a:r>
            <a:r>
              <a:rPr lang="en-US" sz="4000" b="1" i="1" u="sng" dirty="0" smtClean="0">
                <a:solidFill>
                  <a:srgbClr val="002060"/>
                </a:solidFill>
              </a:rPr>
              <a:t> 10.</a:t>
            </a:r>
            <a:endParaRPr lang="en-US" sz="4000" b="1" i="1" u="sng" dirty="0">
              <a:solidFill>
                <a:srgbClr val="002060"/>
              </a:solidFill>
            </a:endParaRPr>
          </a:p>
        </p:txBody>
      </p:sp>
    </p:spTree>
    <p:extLst>
      <p:ext uri="{BB962C8B-B14F-4D97-AF65-F5344CB8AC3E}">
        <p14:creationId xmlns:p14="http://schemas.microsoft.com/office/powerpoint/2010/main" val="19027800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461057" y="0"/>
            <a:ext cx="10598832" cy="503693"/>
          </a:xfrm>
        </p:spPr>
        <p:txBody>
          <a:bodyPr>
            <a:normAutofit fontScale="90000"/>
          </a:bodyPr>
          <a:lstStyle/>
          <a:p>
            <a:pPr algn="l">
              <a:lnSpc>
                <a:spcPct val="150000"/>
              </a:lnSpc>
            </a:pPr>
            <a:r>
              <a:rPr lang="en-US" sz="2800" b="1" i="1" dirty="0" smtClean="0">
                <a:solidFill>
                  <a:srgbClr val="002060"/>
                </a:solidFill>
                <a:latin typeface="Corbel" panose="020B0503020204020204" pitchFamily="34" charset="0"/>
                <a:cs typeface="Calibri" panose="020F0502020204030204" pitchFamily="34" charset="0"/>
              </a:rPr>
              <a:t>10.2. </a:t>
            </a:r>
            <a:r>
              <a:rPr lang="en-US" sz="2800" b="1" i="1" dirty="0" err="1" smtClean="0">
                <a:solidFill>
                  <a:srgbClr val="002060"/>
                </a:solidFill>
                <a:latin typeface="Corbel" panose="020B0503020204020204" pitchFamily="34" charset="0"/>
                <a:cs typeface="Calibri" panose="020F0502020204030204" pitchFamily="34" charset="0"/>
              </a:rPr>
              <a:t>Quản</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trị</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dữ</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liệu</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với</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PhpMyAdmin</a:t>
            </a:r>
            <a:endParaRPr lang="en-US" sz="2800" b="1" i="1" dirty="0">
              <a:solidFill>
                <a:srgbClr val="002060"/>
              </a:solidFill>
              <a:latin typeface="Corbel" panose="020B0503020204020204" pitchFamily="34" charset="0"/>
              <a:cs typeface="Calibri" panose="020F0502020204030204" pitchFamily="34" charset="0"/>
            </a:endParaRPr>
          </a:p>
        </p:txBody>
      </p:sp>
      <p:sp>
        <p:nvSpPr>
          <p:cNvPr id="9" name="Rectangle 8"/>
          <p:cNvSpPr/>
          <p:nvPr/>
        </p:nvSpPr>
        <p:spPr>
          <a:xfrm>
            <a:off x="1255594" y="583114"/>
            <a:ext cx="6417270" cy="400110"/>
          </a:xfrm>
          <a:prstGeom prst="rect">
            <a:avLst/>
          </a:prstGeom>
        </p:spPr>
        <p:txBody>
          <a:bodyPr wrap="none">
            <a:spAutoFit/>
          </a:bodyPr>
          <a:lstStyle/>
          <a:p>
            <a:pPr lvl="1"/>
            <a:r>
              <a:rPr lang="en-US" sz="2000" i="1" dirty="0" smtClean="0"/>
              <a:t>10.2.1</a:t>
            </a:r>
            <a:r>
              <a:rPr lang="en-US" sz="2000" i="1" dirty="0"/>
              <a:t>. </a:t>
            </a:r>
            <a:r>
              <a:rPr lang="en-US" sz="2000" i="1" dirty="0" err="1"/>
              <a:t>Thao</a:t>
            </a:r>
            <a:r>
              <a:rPr lang="en-US" sz="2000" i="1" dirty="0"/>
              <a:t> </a:t>
            </a:r>
            <a:r>
              <a:rPr lang="en-US" sz="2000" i="1" dirty="0" err="1"/>
              <a:t>tác</a:t>
            </a:r>
            <a:r>
              <a:rPr lang="en-US" sz="2000" i="1" dirty="0"/>
              <a:t> </a:t>
            </a:r>
            <a:r>
              <a:rPr lang="en-US" sz="2000" i="1" dirty="0" err="1"/>
              <a:t>trên</a:t>
            </a:r>
            <a:r>
              <a:rPr lang="en-US" sz="2000" i="1" dirty="0"/>
              <a:t> database, </a:t>
            </a:r>
            <a:r>
              <a:rPr lang="en-US" sz="2000" i="1" dirty="0" err="1"/>
              <a:t>thiết</a:t>
            </a:r>
            <a:r>
              <a:rPr lang="en-US" sz="2000" i="1" dirty="0"/>
              <a:t> </a:t>
            </a:r>
            <a:r>
              <a:rPr lang="en-US" sz="2000" i="1" dirty="0" err="1"/>
              <a:t>lập</a:t>
            </a:r>
            <a:r>
              <a:rPr lang="en-US" sz="2000" i="1" dirty="0"/>
              <a:t> </a:t>
            </a:r>
            <a:r>
              <a:rPr lang="en-US" sz="2000" i="1" dirty="0" err="1"/>
              <a:t>quyền</a:t>
            </a:r>
            <a:r>
              <a:rPr lang="en-US" sz="2000" i="1" dirty="0"/>
              <a:t> </a:t>
            </a:r>
            <a:r>
              <a:rPr lang="en-US" sz="2000" i="1" dirty="0" err="1"/>
              <a:t>truy</a:t>
            </a:r>
            <a:r>
              <a:rPr lang="en-US" sz="2000" i="1" dirty="0"/>
              <a:t> </a:t>
            </a:r>
            <a:r>
              <a:rPr lang="en-US" sz="2000" i="1" dirty="0" err="1"/>
              <a:t>cập</a:t>
            </a:r>
            <a:endParaRPr lang="vi-VN" sz="2000" i="1" dirty="0"/>
          </a:p>
        </p:txBody>
      </p:sp>
      <p:sp>
        <p:nvSpPr>
          <p:cNvPr id="5" name="Rectangle 4"/>
          <p:cNvSpPr/>
          <p:nvPr/>
        </p:nvSpPr>
        <p:spPr>
          <a:xfrm>
            <a:off x="1968224" y="1113134"/>
            <a:ext cx="1144865" cy="400110"/>
          </a:xfrm>
          <a:prstGeom prst="rect">
            <a:avLst/>
          </a:prstGeom>
        </p:spPr>
        <p:txBody>
          <a:bodyPr wrap="none">
            <a:spAutoFit/>
          </a:bodyPr>
          <a:lstStyle/>
          <a:p>
            <a:r>
              <a:rPr lang="vi-VN" sz="2000" b="1" dirty="0">
                <a:latin typeface="Times New Roman" panose="02020603050405020304" pitchFamily="18" charset="0"/>
                <a:ea typeface="Calibri" panose="020F0502020204030204" pitchFamily="34" charset="0"/>
              </a:rPr>
              <a:t>Kết quả:</a:t>
            </a:r>
            <a:endParaRPr lang="en-US" sz="2000" dirty="0"/>
          </a:p>
        </p:txBody>
      </p:sp>
      <p:pic>
        <p:nvPicPr>
          <p:cNvPr id="6" name="Picture 5"/>
          <p:cNvPicPr/>
          <p:nvPr/>
        </p:nvPicPr>
        <p:blipFill rotWithShape="1">
          <a:blip r:embed="rId2"/>
          <a:srcRect l="43153" t="6965" r="27070" b="63335"/>
          <a:stretch/>
        </p:blipFill>
        <p:spPr bwMode="auto">
          <a:xfrm>
            <a:off x="2123208" y="1672372"/>
            <a:ext cx="8990960" cy="3547628"/>
          </a:xfrm>
          <a:prstGeom prst="rect">
            <a:avLst/>
          </a:prstGeom>
          <a:ln w="9525" cap="flat" cmpd="sng" algn="ctr">
            <a:solidFill>
              <a:srgbClr val="5B9BD5"/>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313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461057" y="0"/>
            <a:ext cx="10598832" cy="503693"/>
          </a:xfrm>
        </p:spPr>
        <p:txBody>
          <a:bodyPr>
            <a:normAutofit fontScale="90000"/>
          </a:bodyPr>
          <a:lstStyle/>
          <a:p>
            <a:pPr algn="l">
              <a:lnSpc>
                <a:spcPct val="150000"/>
              </a:lnSpc>
            </a:pPr>
            <a:r>
              <a:rPr lang="en-US" sz="2800" b="1" i="1" dirty="0" smtClean="0">
                <a:solidFill>
                  <a:srgbClr val="002060"/>
                </a:solidFill>
                <a:latin typeface="Corbel" panose="020B0503020204020204" pitchFamily="34" charset="0"/>
                <a:cs typeface="Calibri" panose="020F0502020204030204" pitchFamily="34" charset="0"/>
              </a:rPr>
              <a:t>10.2. </a:t>
            </a:r>
            <a:r>
              <a:rPr lang="en-US" sz="2800" b="1" i="1" dirty="0" err="1" smtClean="0">
                <a:solidFill>
                  <a:srgbClr val="002060"/>
                </a:solidFill>
                <a:latin typeface="Corbel" panose="020B0503020204020204" pitchFamily="34" charset="0"/>
                <a:cs typeface="Calibri" panose="020F0502020204030204" pitchFamily="34" charset="0"/>
              </a:rPr>
              <a:t>Quản</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trị</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dữ</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liệu</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với</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PhpMyAdmin</a:t>
            </a:r>
            <a:endParaRPr lang="en-US" sz="2800" b="1" i="1" dirty="0">
              <a:solidFill>
                <a:srgbClr val="002060"/>
              </a:solidFill>
              <a:latin typeface="Corbel" panose="020B0503020204020204" pitchFamily="34" charset="0"/>
              <a:cs typeface="Calibri" panose="020F0502020204030204" pitchFamily="34" charset="0"/>
            </a:endParaRPr>
          </a:p>
        </p:txBody>
      </p:sp>
      <p:sp>
        <p:nvSpPr>
          <p:cNvPr id="9" name="Rectangle 8"/>
          <p:cNvSpPr/>
          <p:nvPr/>
        </p:nvSpPr>
        <p:spPr>
          <a:xfrm>
            <a:off x="1255594" y="583114"/>
            <a:ext cx="2330382" cy="400110"/>
          </a:xfrm>
          <a:prstGeom prst="rect">
            <a:avLst/>
          </a:prstGeom>
        </p:spPr>
        <p:txBody>
          <a:bodyPr wrap="none">
            <a:spAutoFit/>
          </a:bodyPr>
          <a:lstStyle/>
          <a:p>
            <a:pPr lvl="1"/>
            <a:r>
              <a:rPr lang="en-US" sz="2000" i="1" dirty="0" smtClean="0"/>
              <a:t>10.2.2. </a:t>
            </a:r>
            <a:r>
              <a:rPr lang="en-US" sz="2000" i="1" dirty="0" err="1" smtClean="0"/>
              <a:t>Tạo</a:t>
            </a:r>
            <a:r>
              <a:rPr lang="en-US" sz="2000" i="1" dirty="0" smtClean="0"/>
              <a:t> table</a:t>
            </a:r>
            <a:endParaRPr lang="vi-VN" sz="2000" i="1" dirty="0"/>
          </a:p>
        </p:txBody>
      </p:sp>
      <p:pic>
        <p:nvPicPr>
          <p:cNvPr id="7" name="Picture 6"/>
          <p:cNvPicPr/>
          <p:nvPr/>
        </p:nvPicPr>
        <p:blipFill rotWithShape="1">
          <a:blip r:embed="rId2"/>
          <a:srcRect l="65105" t="41879" r="20068" b="45758"/>
          <a:stretch/>
        </p:blipFill>
        <p:spPr bwMode="auto">
          <a:xfrm>
            <a:off x="3864433" y="723742"/>
            <a:ext cx="5919970" cy="1774260"/>
          </a:xfrm>
          <a:prstGeom prst="rect">
            <a:avLst/>
          </a:prstGeom>
          <a:ln>
            <a:noFill/>
          </a:ln>
          <a:extLst>
            <a:ext uri="{53640926-AAD7-44D8-BBD7-CCE9431645EC}">
              <a14:shadowObscured xmlns:a14="http://schemas.microsoft.com/office/drawing/2010/main"/>
            </a:ext>
          </a:extLst>
        </p:spPr>
      </p:pic>
      <p:sp>
        <p:nvSpPr>
          <p:cNvPr id="10" name="Rectangle 9"/>
          <p:cNvSpPr/>
          <p:nvPr/>
        </p:nvSpPr>
        <p:spPr>
          <a:xfrm>
            <a:off x="3467685" y="2762636"/>
            <a:ext cx="1625510" cy="435376"/>
          </a:xfrm>
          <a:prstGeom prst="rect">
            <a:avLst/>
          </a:prstGeom>
        </p:spPr>
        <p:txBody>
          <a:bodyPr wrap="none">
            <a:spAutoFit/>
          </a:bodyPr>
          <a:lstStyle/>
          <a:p>
            <a:pPr>
              <a:lnSpc>
                <a:spcPct val="120000"/>
              </a:lnSpc>
              <a:spcBef>
                <a:spcPts val="600"/>
              </a:spcBef>
            </a:pPr>
            <a:r>
              <a:rPr lang="en-US" sz="2000" dirty="0">
                <a:latin typeface="Times New Roman" panose="02020603050405020304" pitchFamily="18" charset="0"/>
                <a:ea typeface="Calibri" panose="020F0502020204030204" pitchFamily="34" charset="0"/>
                <a:cs typeface="Times New Roman" panose="02020603050405020304" pitchFamily="18" charset="0"/>
              </a:rPr>
              <a:t>Table: </a:t>
            </a:r>
            <a:r>
              <a:rPr lang="en-US" sz="2000" b="1" dirty="0">
                <a:latin typeface="Times New Roman" panose="02020603050405020304" pitchFamily="18" charset="0"/>
                <a:ea typeface="Calibri" panose="020F0502020204030204" pitchFamily="34" charset="0"/>
                <a:cs typeface="Times New Roman" panose="02020603050405020304" pitchFamily="18" charset="0"/>
              </a:rPr>
              <a:t>author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512231648"/>
              </p:ext>
            </p:extLst>
          </p:nvPr>
        </p:nvGraphicFramePr>
        <p:xfrm>
          <a:off x="3864433" y="3313080"/>
          <a:ext cx="7786677" cy="987552"/>
        </p:xfrm>
        <a:graphic>
          <a:graphicData uri="http://schemas.openxmlformats.org/drawingml/2006/table">
            <a:tbl>
              <a:tblPr firstRow="1" firstCol="1" bandRow="1">
                <a:tableStyleId>{5C22544A-7EE6-4342-B048-85BDC9FD1C3A}</a:tableStyleId>
              </a:tblPr>
              <a:tblGrid>
                <a:gridCol w="570536"/>
                <a:gridCol w="1068044"/>
                <a:gridCol w="1384805"/>
                <a:gridCol w="1675094"/>
                <a:gridCol w="1739907"/>
                <a:gridCol w="1348291"/>
              </a:tblGrid>
              <a:tr h="0">
                <a:tc>
                  <a:txBody>
                    <a:bodyPr/>
                    <a:lstStyle/>
                    <a:p>
                      <a:pPr marL="0" marR="0" algn="ctr">
                        <a:lnSpc>
                          <a:spcPct val="120000"/>
                        </a:lnSpc>
                        <a:spcBef>
                          <a:spcPts val="0"/>
                        </a:spcBef>
                        <a:spcAft>
                          <a:spcPts val="0"/>
                        </a:spcAft>
                      </a:pPr>
                      <a:r>
                        <a:rPr lang="en-US" sz="1800">
                          <a:effectLst/>
                        </a:rPr>
                        <a:t>TT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800">
                          <a:effectLst/>
                        </a:rPr>
                        <a:t>Name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800">
                          <a:effectLst/>
                        </a:rPr>
                        <a:t>Type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800">
                          <a:effectLst/>
                        </a:rPr>
                        <a:t>Length/Values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800">
                          <a:effectLst/>
                        </a:rPr>
                        <a:t>Collation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800">
                          <a:effectLst/>
                        </a:rPr>
                        <a:t>A_I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ctr">
                        <a:lnSpc>
                          <a:spcPct val="120000"/>
                        </a:lnSpc>
                        <a:spcBef>
                          <a:spcPts val="0"/>
                        </a:spcBef>
                        <a:spcAft>
                          <a:spcPts val="0"/>
                        </a:spcAft>
                      </a:pPr>
                      <a:r>
                        <a:rPr lang="en-US" sz="18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id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INT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check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ctr">
                        <a:lnSpc>
                          <a:spcPct val="120000"/>
                        </a:lnSpc>
                        <a:spcBef>
                          <a:spcPts val="0"/>
                        </a:spcBef>
                        <a:spcAft>
                          <a:spcPts val="0"/>
                        </a:spcAft>
                      </a:pPr>
                      <a:r>
                        <a:rPr lang="en-US" sz="18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name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varchar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utf8_general_ci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vi-VN" sz="18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2" name="Rectangle 11"/>
          <p:cNvSpPr/>
          <p:nvPr/>
        </p:nvSpPr>
        <p:spPr>
          <a:xfrm>
            <a:off x="3467685" y="4539936"/>
            <a:ext cx="1426737" cy="400110"/>
          </a:xfrm>
          <a:prstGeom prst="rect">
            <a:avLst/>
          </a:prstGeom>
        </p:spPr>
        <p:txBody>
          <a:bodyPr wrap="none">
            <a:spAutoFit/>
          </a:bodyPr>
          <a:lstStyle/>
          <a:p>
            <a:r>
              <a:rPr lang="en-US" sz="2000" dirty="0">
                <a:latin typeface="Times New Roman" panose="02020603050405020304" pitchFamily="18" charset="0"/>
                <a:ea typeface="Calibri" panose="020F0502020204030204" pitchFamily="34" charset="0"/>
              </a:rPr>
              <a:t>Table: </a:t>
            </a:r>
            <a:r>
              <a:rPr lang="en-US" sz="2000" b="1" dirty="0">
                <a:latin typeface="Times New Roman" panose="02020603050405020304" pitchFamily="18" charset="0"/>
                <a:ea typeface="Calibri" panose="020F0502020204030204" pitchFamily="34" charset="0"/>
              </a:rPr>
              <a:t>book</a:t>
            </a:r>
            <a:endParaRPr lang="en-US" sz="2000" dirty="0"/>
          </a:p>
        </p:txBody>
      </p:sp>
      <p:graphicFrame>
        <p:nvGraphicFramePr>
          <p:cNvPr id="13" name="Table 12"/>
          <p:cNvGraphicFramePr>
            <a:graphicFrameLocks noGrp="1"/>
          </p:cNvGraphicFramePr>
          <p:nvPr>
            <p:extLst>
              <p:ext uri="{D42A27DB-BD31-4B8C-83A1-F6EECF244321}">
                <p14:modId xmlns:p14="http://schemas.microsoft.com/office/powerpoint/2010/main" val="2914477471"/>
              </p:ext>
            </p:extLst>
          </p:nvPr>
        </p:nvGraphicFramePr>
        <p:xfrm>
          <a:off x="3864431" y="4940046"/>
          <a:ext cx="7763172" cy="1645920"/>
        </p:xfrm>
        <a:graphic>
          <a:graphicData uri="http://schemas.openxmlformats.org/drawingml/2006/table">
            <a:tbl>
              <a:tblPr firstRow="1" firstCol="1" bandRow="1">
                <a:tableStyleId>{5C22544A-7EE6-4342-B048-85BDC9FD1C3A}</a:tableStyleId>
              </a:tblPr>
              <a:tblGrid>
                <a:gridCol w="568814"/>
                <a:gridCol w="1064820"/>
                <a:gridCol w="1380625"/>
                <a:gridCol w="1670037"/>
                <a:gridCol w="1734655"/>
                <a:gridCol w="1344221"/>
              </a:tblGrid>
              <a:tr h="0">
                <a:tc>
                  <a:txBody>
                    <a:bodyPr/>
                    <a:lstStyle/>
                    <a:p>
                      <a:pPr marL="0" marR="0" algn="ctr">
                        <a:lnSpc>
                          <a:spcPct val="120000"/>
                        </a:lnSpc>
                        <a:spcBef>
                          <a:spcPts val="0"/>
                        </a:spcBef>
                        <a:spcAft>
                          <a:spcPts val="0"/>
                        </a:spcAft>
                      </a:pPr>
                      <a:r>
                        <a:rPr lang="en-US" sz="1800">
                          <a:effectLst/>
                        </a:rPr>
                        <a:t>TT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800">
                          <a:effectLst/>
                        </a:rPr>
                        <a:t>Name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800">
                          <a:effectLst/>
                        </a:rPr>
                        <a:t>Type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800">
                          <a:effectLst/>
                        </a:rPr>
                        <a:t>Length/Values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800">
                          <a:effectLst/>
                        </a:rPr>
                        <a:t>Collation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800">
                          <a:effectLst/>
                        </a:rPr>
                        <a:t>A_I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ctr">
                        <a:lnSpc>
                          <a:spcPct val="120000"/>
                        </a:lnSpc>
                        <a:spcBef>
                          <a:spcPts val="0"/>
                        </a:spcBef>
                        <a:spcAft>
                          <a:spcPts val="0"/>
                        </a:spcAft>
                      </a:pPr>
                      <a:r>
                        <a:rPr lang="en-US" sz="18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id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INT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check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ctr">
                        <a:lnSpc>
                          <a:spcPct val="120000"/>
                        </a:lnSpc>
                        <a:spcBef>
                          <a:spcPts val="0"/>
                        </a:spcBef>
                        <a:spcAft>
                          <a:spcPts val="0"/>
                        </a:spcAft>
                      </a:pPr>
                      <a:r>
                        <a:rPr lang="en-US" sz="18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name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varchar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100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utf8_general_ci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vi-VN" sz="18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ctr">
                        <a:lnSpc>
                          <a:spcPct val="120000"/>
                        </a:lnSpc>
                        <a:spcBef>
                          <a:spcPts val="0"/>
                        </a:spcBef>
                        <a:spcAft>
                          <a:spcPts val="0"/>
                        </a:spcAft>
                      </a:pPr>
                      <a:r>
                        <a:rPr lang="en-US" sz="1800">
                          <a:effectLst/>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price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DOUBLE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vi-VN" sz="18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ctr">
                        <a:lnSpc>
                          <a:spcPct val="120000"/>
                        </a:lnSpc>
                        <a:spcBef>
                          <a:spcPts val="0"/>
                        </a:spcBef>
                        <a:spcAft>
                          <a:spcPts val="0"/>
                        </a:spcAft>
                      </a:pPr>
                      <a:r>
                        <a:rPr lang="en-US" sz="1800">
                          <a:effectLst/>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author_id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INT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8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vi-VN" sz="18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63185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461057" y="0"/>
            <a:ext cx="10598832" cy="503693"/>
          </a:xfrm>
        </p:spPr>
        <p:txBody>
          <a:bodyPr>
            <a:normAutofit fontScale="90000"/>
          </a:bodyPr>
          <a:lstStyle/>
          <a:p>
            <a:pPr algn="l">
              <a:lnSpc>
                <a:spcPct val="150000"/>
              </a:lnSpc>
            </a:pPr>
            <a:r>
              <a:rPr lang="en-US" sz="2800" b="1" i="1" dirty="0" smtClean="0">
                <a:solidFill>
                  <a:srgbClr val="002060"/>
                </a:solidFill>
                <a:latin typeface="Corbel" panose="020B0503020204020204" pitchFamily="34" charset="0"/>
                <a:cs typeface="Calibri" panose="020F0502020204030204" pitchFamily="34" charset="0"/>
              </a:rPr>
              <a:t>10.2. </a:t>
            </a:r>
            <a:r>
              <a:rPr lang="en-US" sz="2800" b="1" i="1" dirty="0" err="1" smtClean="0">
                <a:solidFill>
                  <a:srgbClr val="002060"/>
                </a:solidFill>
                <a:latin typeface="Corbel" panose="020B0503020204020204" pitchFamily="34" charset="0"/>
                <a:cs typeface="Calibri" panose="020F0502020204030204" pitchFamily="34" charset="0"/>
              </a:rPr>
              <a:t>Quản</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trị</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dữ</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liệu</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với</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PhpMyAdmin</a:t>
            </a:r>
            <a:endParaRPr lang="en-US" sz="2800" b="1" i="1" dirty="0">
              <a:solidFill>
                <a:srgbClr val="002060"/>
              </a:solidFill>
              <a:latin typeface="Corbel" panose="020B0503020204020204" pitchFamily="34" charset="0"/>
              <a:cs typeface="Calibri" panose="020F0502020204030204" pitchFamily="34" charset="0"/>
            </a:endParaRPr>
          </a:p>
        </p:txBody>
      </p:sp>
      <p:sp>
        <p:nvSpPr>
          <p:cNvPr id="9" name="Rectangle 8"/>
          <p:cNvSpPr/>
          <p:nvPr/>
        </p:nvSpPr>
        <p:spPr>
          <a:xfrm>
            <a:off x="1255594" y="583114"/>
            <a:ext cx="2665858" cy="461665"/>
          </a:xfrm>
          <a:prstGeom prst="rect">
            <a:avLst/>
          </a:prstGeom>
        </p:spPr>
        <p:txBody>
          <a:bodyPr wrap="none">
            <a:spAutoFit/>
          </a:bodyPr>
          <a:lstStyle/>
          <a:p>
            <a:pPr lvl="1"/>
            <a:r>
              <a:rPr lang="en-US" sz="2400" i="1" dirty="0" smtClean="0"/>
              <a:t>10.2.2. </a:t>
            </a:r>
            <a:r>
              <a:rPr lang="en-US" sz="2400" i="1" dirty="0" err="1" smtClean="0"/>
              <a:t>Tạo</a:t>
            </a:r>
            <a:r>
              <a:rPr lang="en-US" sz="2400" i="1" dirty="0" smtClean="0"/>
              <a:t> table</a:t>
            </a:r>
            <a:endParaRPr lang="vi-VN" sz="2400" i="1" dirty="0"/>
          </a:p>
        </p:txBody>
      </p:sp>
      <p:sp>
        <p:nvSpPr>
          <p:cNvPr id="14" name="Rectangle 13"/>
          <p:cNvSpPr/>
          <p:nvPr/>
        </p:nvSpPr>
        <p:spPr>
          <a:xfrm>
            <a:off x="2295128" y="1118449"/>
            <a:ext cx="9184800" cy="1390445"/>
          </a:xfrm>
          <a:prstGeom prst="rect">
            <a:avLst/>
          </a:prstGeom>
        </p:spPr>
        <p:txBody>
          <a:bodyPr wrap="square">
            <a:spAutoFit/>
          </a:bodyPr>
          <a:lstStyle/>
          <a:p>
            <a:pPr indent="342900" algn="just">
              <a:lnSpc>
                <a:spcPct val="120000"/>
              </a:lnSpc>
            </a:pP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1. </a:t>
            </a:r>
            <a:r>
              <a:rPr lang="vi-VN" sz="2400" dirty="0">
                <a:latin typeface="Times New Roman" panose="02020603050405020304" pitchFamily="18" charset="0"/>
                <a:ea typeface="Calibri" panose="020F0502020204030204" pitchFamily="34" charset="0"/>
                <a:cs typeface="Times New Roman" panose="02020603050405020304" pitchFamily="18" charset="0"/>
              </a:rPr>
              <a:t>Trong cửa sổ phpMyAdmin, chọn database quanlysach,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dữ</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ô </a:t>
            </a:r>
            <a:r>
              <a:rPr lang="en-US" sz="2400" b="1" i="1" dirty="0">
                <a:latin typeface="Times New Roman" panose="02020603050405020304" pitchFamily="18" charset="0"/>
                <a:ea typeface="Calibri" panose="020F0502020204030204" pitchFamily="34" charset="0"/>
                <a:cs typeface="Times New Roman" panose="02020603050405020304" pitchFamily="18" charset="0"/>
              </a:rPr>
              <a:t>Name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latin typeface="Times New Roman" panose="02020603050405020304" pitchFamily="18" charset="0"/>
                <a:ea typeface="Calibri" panose="020F0502020204030204" pitchFamily="34" charset="0"/>
                <a:cs typeface="Times New Roman" panose="02020603050405020304" pitchFamily="18" charset="0"/>
              </a:rPr>
              <a:t>author</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latin typeface="Times New Roman" panose="02020603050405020304" pitchFamily="18" charset="0"/>
                <a:ea typeface="Calibri" panose="020F0502020204030204" pitchFamily="34" charset="0"/>
                <a:cs typeface="Times New Roman" panose="02020603050405020304" pitchFamily="18" charset="0"/>
              </a:rPr>
              <a:t>Number of columns</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latin typeface="Times New Roman" panose="02020603050405020304" pitchFamily="18" charset="0"/>
                <a:ea typeface="Calibri" panose="020F0502020204030204" pitchFamily="34" charset="0"/>
                <a:cs typeface="Times New Roman" panose="02020603050405020304" pitchFamily="18" charset="0"/>
              </a:rPr>
              <a:t>2</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click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latin typeface="Times New Roman" panose="02020603050405020304" pitchFamily="18" charset="0"/>
                <a:ea typeface="Calibri" panose="020F0502020204030204" pitchFamily="34" charset="0"/>
                <a:cs typeface="Times New Roman" panose="02020603050405020304" pitchFamily="18" charset="0"/>
              </a:rPr>
              <a:t>Go</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p:cNvPicPr/>
          <p:nvPr/>
        </p:nvPicPr>
        <p:blipFill rotWithShape="1">
          <a:blip r:embed="rId2"/>
          <a:srcRect l="42955" t="-118" r="1074" b="62263"/>
          <a:stretch/>
        </p:blipFill>
        <p:spPr bwMode="auto">
          <a:xfrm>
            <a:off x="2295128" y="2672493"/>
            <a:ext cx="9317954" cy="32657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986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461057" y="0"/>
            <a:ext cx="10598832" cy="503693"/>
          </a:xfrm>
        </p:spPr>
        <p:txBody>
          <a:bodyPr>
            <a:normAutofit fontScale="90000"/>
          </a:bodyPr>
          <a:lstStyle/>
          <a:p>
            <a:pPr algn="l">
              <a:lnSpc>
                <a:spcPct val="150000"/>
              </a:lnSpc>
            </a:pPr>
            <a:r>
              <a:rPr lang="en-US" sz="2800" b="1" i="1" dirty="0" smtClean="0">
                <a:solidFill>
                  <a:srgbClr val="002060"/>
                </a:solidFill>
                <a:latin typeface="Corbel" panose="020B0503020204020204" pitchFamily="34" charset="0"/>
                <a:cs typeface="Calibri" panose="020F0502020204030204" pitchFamily="34" charset="0"/>
              </a:rPr>
              <a:t>10.2. </a:t>
            </a:r>
            <a:r>
              <a:rPr lang="en-US" sz="2800" b="1" i="1" dirty="0" err="1" smtClean="0">
                <a:solidFill>
                  <a:srgbClr val="002060"/>
                </a:solidFill>
                <a:latin typeface="Corbel" panose="020B0503020204020204" pitchFamily="34" charset="0"/>
                <a:cs typeface="Calibri" panose="020F0502020204030204" pitchFamily="34" charset="0"/>
              </a:rPr>
              <a:t>Quản</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trị</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dữ</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liệu</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với</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PhpMyAdmin</a:t>
            </a:r>
            <a:endParaRPr lang="en-US" sz="2800" b="1" i="1" dirty="0">
              <a:solidFill>
                <a:srgbClr val="002060"/>
              </a:solidFill>
              <a:latin typeface="Corbel" panose="020B0503020204020204" pitchFamily="34" charset="0"/>
              <a:cs typeface="Calibri" panose="020F0502020204030204" pitchFamily="34" charset="0"/>
            </a:endParaRPr>
          </a:p>
        </p:txBody>
      </p:sp>
      <p:sp>
        <p:nvSpPr>
          <p:cNvPr id="9" name="Rectangle 8"/>
          <p:cNvSpPr/>
          <p:nvPr/>
        </p:nvSpPr>
        <p:spPr>
          <a:xfrm>
            <a:off x="1255594" y="583114"/>
            <a:ext cx="2665858" cy="461665"/>
          </a:xfrm>
          <a:prstGeom prst="rect">
            <a:avLst/>
          </a:prstGeom>
        </p:spPr>
        <p:txBody>
          <a:bodyPr wrap="none">
            <a:spAutoFit/>
          </a:bodyPr>
          <a:lstStyle/>
          <a:p>
            <a:pPr lvl="1"/>
            <a:r>
              <a:rPr lang="en-US" sz="2400" i="1" dirty="0" smtClean="0"/>
              <a:t>10.2.2. </a:t>
            </a:r>
            <a:r>
              <a:rPr lang="en-US" sz="2400" i="1" dirty="0" err="1" smtClean="0"/>
              <a:t>Tạo</a:t>
            </a:r>
            <a:r>
              <a:rPr lang="en-US" sz="2400" i="1" dirty="0" smtClean="0"/>
              <a:t> table</a:t>
            </a:r>
            <a:endParaRPr lang="vi-VN" sz="2400" i="1" dirty="0"/>
          </a:p>
        </p:txBody>
      </p:sp>
      <p:sp>
        <p:nvSpPr>
          <p:cNvPr id="4" name="Rectangle 3"/>
          <p:cNvSpPr/>
          <p:nvPr/>
        </p:nvSpPr>
        <p:spPr>
          <a:xfrm>
            <a:off x="2141942" y="1124200"/>
            <a:ext cx="9281954" cy="830997"/>
          </a:xfrm>
          <a:prstGeom prst="rect">
            <a:avLst/>
          </a:prstGeom>
        </p:spPr>
        <p:txBody>
          <a:bodyPr wrap="square">
            <a:spAutoFit/>
          </a:bodyPr>
          <a:lstStyle/>
          <a:p>
            <a:pPr algn="just"/>
            <a:r>
              <a:rPr lang="en-US" sz="2400" dirty="0" err="1">
                <a:latin typeface="Times New Roman" panose="02020603050405020304" pitchFamily="18" charset="0"/>
                <a:ea typeface="Calibri" panose="020F0502020204030204" pitchFamily="34" charset="0"/>
              </a:rPr>
              <a:t>Bước</a:t>
            </a:r>
            <a:r>
              <a:rPr lang="en-US" sz="2400" dirty="0">
                <a:latin typeface="Times New Roman" panose="02020603050405020304" pitchFamily="18" charset="0"/>
                <a:ea typeface="Calibri" panose="020F0502020204030204" pitchFamily="34" charset="0"/>
              </a:rPr>
              <a:t> 2. Trong </a:t>
            </a:r>
            <a:r>
              <a:rPr lang="en-US" sz="2400" dirty="0" err="1">
                <a:latin typeface="Times New Roman" panose="02020603050405020304" pitchFamily="18" charset="0"/>
                <a:ea typeface="Calibri" panose="020F0502020204030204" pitchFamily="34" charset="0"/>
              </a:rPr>
              <a:t>cửa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sổ</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tiếp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theo</a:t>
            </a:r>
            <a:r>
              <a:rPr lang="en-US" sz="2400" dirty="0">
                <a:latin typeface="Times New Roman" panose="02020603050405020304" pitchFamily="18" charset="0"/>
                <a:ea typeface="Calibri" panose="020F0502020204030204" pitchFamily="34" charset="0"/>
              </a:rPr>
              <a:t> ta </a:t>
            </a:r>
            <a:r>
              <a:rPr lang="en-US" sz="2400" dirty="0" err="1">
                <a:latin typeface="Times New Roman" panose="02020603050405020304" pitchFamily="18" charset="0"/>
                <a:ea typeface="Calibri" panose="020F0502020204030204" pitchFamily="34" charset="0"/>
              </a:rPr>
              <a:t>nhập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thông</a:t>
            </a:r>
            <a:r>
              <a:rPr lang="en-US" sz="2400" dirty="0">
                <a:latin typeface="Times New Roman" panose="02020603050405020304" pitchFamily="18" charset="0"/>
                <a:ea typeface="Calibri" panose="020F0502020204030204" pitchFamily="34" charset="0"/>
              </a:rPr>
              <a:t> tin </a:t>
            </a:r>
            <a:r>
              <a:rPr lang="en-US" sz="2400" dirty="0" err="1">
                <a:latin typeface="Times New Roman" panose="02020603050405020304" pitchFamily="18" charset="0"/>
                <a:ea typeface="Calibri" panose="020F0502020204030204" pitchFamily="34" charset="0"/>
              </a:rPr>
              <a:t>như</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dưới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kích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chọn</a:t>
            </a:r>
            <a:r>
              <a:rPr lang="en-US" sz="2400" dirty="0">
                <a:latin typeface="Times New Roman" panose="02020603050405020304" pitchFamily="18" charset="0"/>
                <a:ea typeface="Calibri" panose="020F0502020204030204" pitchFamily="34" charset="0"/>
              </a:rPr>
              <a:t> </a:t>
            </a:r>
            <a:r>
              <a:rPr lang="en-US" sz="2400" b="1" i="1" dirty="0">
                <a:latin typeface="Times New Roman" panose="02020603050405020304" pitchFamily="18" charset="0"/>
                <a:ea typeface="Calibri" panose="020F0502020204030204" pitchFamily="34" charset="0"/>
              </a:rPr>
              <a:t>Save</a:t>
            </a:r>
            <a:endParaRPr lang="en-US" sz="2400" dirty="0"/>
          </a:p>
        </p:txBody>
      </p:sp>
      <p:pic>
        <p:nvPicPr>
          <p:cNvPr id="5" name="Picture 4"/>
          <p:cNvPicPr/>
          <p:nvPr/>
        </p:nvPicPr>
        <p:blipFill rotWithShape="1">
          <a:blip r:embed="rId2"/>
          <a:srcRect l="52895" t="13631" r="1441" b="31077"/>
          <a:stretch/>
        </p:blipFill>
        <p:spPr bwMode="auto">
          <a:xfrm>
            <a:off x="2141942" y="2158365"/>
            <a:ext cx="9192000" cy="3895200"/>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71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461057" y="0"/>
            <a:ext cx="10598832" cy="503693"/>
          </a:xfrm>
        </p:spPr>
        <p:txBody>
          <a:bodyPr>
            <a:normAutofit fontScale="90000"/>
          </a:bodyPr>
          <a:lstStyle/>
          <a:p>
            <a:pPr algn="l">
              <a:lnSpc>
                <a:spcPct val="150000"/>
              </a:lnSpc>
            </a:pPr>
            <a:r>
              <a:rPr lang="en-US" sz="2800" b="1" i="1" dirty="0" smtClean="0">
                <a:solidFill>
                  <a:srgbClr val="002060"/>
                </a:solidFill>
                <a:latin typeface="Corbel" panose="020B0503020204020204" pitchFamily="34" charset="0"/>
                <a:cs typeface="Calibri" panose="020F0502020204030204" pitchFamily="34" charset="0"/>
              </a:rPr>
              <a:t>10.2. </a:t>
            </a:r>
            <a:r>
              <a:rPr lang="en-US" sz="2800" b="1" i="1" dirty="0" err="1" smtClean="0">
                <a:solidFill>
                  <a:srgbClr val="002060"/>
                </a:solidFill>
                <a:latin typeface="Corbel" panose="020B0503020204020204" pitchFamily="34" charset="0"/>
                <a:cs typeface="Calibri" panose="020F0502020204030204" pitchFamily="34" charset="0"/>
              </a:rPr>
              <a:t>Quản</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trị</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dữ</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liệu</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với</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PhpMyAdmin</a:t>
            </a:r>
            <a:endParaRPr lang="en-US" sz="2800" b="1" i="1" dirty="0">
              <a:solidFill>
                <a:srgbClr val="002060"/>
              </a:solidFill>
              <a:latin typeface="Corbel" panose="020B0503020204020204" pitchFamily="34" charset="0"/>
              <a:cs typeface="Calibri" panose="020F0502020204030204" pitchFamily="34" charset="0"/>
            </a:endParaRPr>
          </a:p>
        </p:txBody>
      </p:sp>
      <p:sp>
        <p:nvSpPr>
          <p:cNvPr id="9" name="Rectangle 8"/>
          <p:cNvSpPr/>
          <p:nvPr/>
        </p:nvSpPr>
        <p:spPr>
          <a:xfrm>
            <a:off x="1255594" y="583114"/>
            <a:ext cx="2665858" cy="461665"/>
          </a:xfrm>
          <a:prstGeom prst="rect">
            <a:avLst/>
          </a:prstGeom>
        </p:spPr>
        <p:txBody>
          <a:bodyPr wrap="none">
            <a:spAutoFit/>
          </a:bodyPr>
          <a:lstStyle/>
          <a:p>
            <a:pPr lvl="1"/>
            <a:r>
              <a:rPr lang="en-US" sz="2400" i="1" dirty="0" smtClean="0"/>
              <a:t>10.2.2. </a:t>
            </a:r>
            <a:r>
              <a:rPr lang="en-US" sz="2400" i="1" dirty="0" err="1" smtClean="0"/>
              <a:t>Tạo</a:t>
            </a:r>
            <a:r>
              <a:rPr lang="en-US" sz="2400" i="1" dirty="0" smtClean="0"/>
              <a:t> table</a:t>
            </a:r>
            <a:endParaRPr lang="vi-VN" sz="2400" i="1" dirty="0"/>
          </a:p>
        </p:txBody>
      </p:sp>
      <p:sp>
        <p:nvSpPr>
          <p:cNvPr id="4" name="Rectangle 3"/>
          <p:cNvSpPr/>
          <p:nvPr/>
        </p:nvSpPr>
        <p:spPr>
          <a:xfrm>
            <a:off x="1849085" y="1044779"/>
            <a:ext cx="10210804" cy="1138773"/>
          </a:xfrm>
          <a:prstGeom prst="rect">
            <a:avLst/>
          </a:prstGeom>
        </p:spPr>
        <p:txBody>
          <a:bodyPr wrap="square">
            <a:spAutoFit/>
          </a:bodyPr>
          <a:lstStyle/>
          <a:p>
            <a:pPr indent="342900" algn="just">
              <a:lnSpc>
                <a:spcPct val="120000"/>
              </a:lnSpc>
              <a:spcBef>
                <a:spcPts val="600"/>
              </a:spcBef>
            </a:pPr>
            <a:r>
              <a:rPr lang="vi-VN" sz="2000" dirty="0">
                <a:latin typeface="Times New Roman" panose="02020603050405020304" pitchFamily="18" charset="0"/>
                <a:ea typeface="Calibri" panose="020F0502020204030204" pitchFamily="34" charset="0"/>
                <a:cs typeface="Times New Roman" panose="02020603050405020304" pitchFamily="18" charset="0"/>
              </a:rPr>
              <a:t>Bước 3. Trong cửa sổ phpMyAdmin, chọn database quanlysach, bên tay phải nhập dữ liệu cho ô </a:t>
            </a:r>
            <a:r>
              <a:rPr lang="vi-VN" sz="2000" b="1" i="1" dirty="0">
                <a:latin typeface="Times New Roman" panose="02020603050405020304" pitchFamily="18" charset="0"/>
                <a:ea typeface="Calibri" panose="020F0502020204030204" pitchFamily="34" charset="0"/>
                <a:cs typeface="Times New Roman" panose="02020603050405020304" pitchFamily="18" charset="0"/>
              </a:rPr>
              <a:t>Name </a:t>
            </a:r>
            <a:r>
              <a:rPr lang="vi-VN" sz="2000" dirty="0">
                <a:latin typeface="Times New Roman" panose="02020603050405020304" pitchFamily="18" charset="0"/>
                <a:ea typeface="Calibri" panose="020F0502020204030204" pitchFamily="34" charset="0"/>
                <a:cs typeface="Times New Roman" panose="02020603050405020304" pitchFamily="18" charset="0"/>
              </a:rPr>
              <a:t>là </a:t>
            </a:r>
            <a:r>
              <a:rPr lang="vi-VN" sz="2000" b="1" i="1" dirty="0">
                <a:latin typeface="Times New Roman" panose="02020603050405020304" pitchFamily="18" charset="0"/>
                <a:ea typeface="Calibri" panose="020F0502020204030204" pitchFamily="34" charset="0"/>
                <a:cs typeface="Times New Roman" panose="02020603050405020304" pitchFamily="18" charset="0"/>
              </a:rPr>
              <a:t>book</a:t>
            </a:r>
            <a:r>
              <a:rPr lang="vi-VN" sz="2000" dirty="0">
                <a:latin typeface="Times New Roman" panose="02020603050405020304" pitchFamily="18" charset="0"/>
                <a:ea typeface="Calibri" panose="020F0502020204030204" pitchFamily="34" charset="0"/>
                <a:cs typeface="Times New Roman" panose="02020603050405020304" pitchFamily="18" charset="0"/>
              </a:rPr>
              <a:t>, </a:t>
            </a:r>
            <a:r>
              <a:rPr lang="vi-VN" sz="2000" b="1" i="1" dirty="0">
                <a:latin typeface="Times New Roman" panose="02020603050405020304" pitchFamily="18" charset="0"/>
                <a:ea typeface="Calibri" panose="020F0502020204030204" pitchFamily="34" charset="0"/>
                <a:cs typeface="Times New Roman" panose="02020603050405020304" pitchFamily="18" charset="0"/>
              </a:rPr>
              <a:t>Number of columns</a:t>
            </a:r>
            <a:r>
              <a:rPr lang="vi-VN" sz="2000" dirty="0">
                <a:latin typeface="Times New Roman" panose="02020603050405020304" pitchFamily="18" charset="0"/>
                <a:ea typeface="Calibri" panose="020F0502020204030204" pitchFamily="34" charset="0"/>
                <a:cs typeface="Times New Roman" panose="02020603050405020304" pitchFamily="18" charset="0"/>
              </a:rPr>
              <a:t> là </a:t>
            </a:r>
            <a:r>
              <a:rPr lang="vi-VN" sz="2000" b="1" i="1" dirty="0">
                <a:latin typeface="Times New Roman" panose="02020603050405020304" pitchFamily="18" charset="0"/>
                <a:ea typeface="Calibri" panose="020F0502020204030204" pitchFamily="34" charset="0"/>
                <a:cs typeface="Times New Roman" panose="02020603050405020304" pitchFamily="18" charset="0"/>
              </a:rPr>
              <a:t>4</a:t>
            </a:r>
            <a:r>
              <a:rPr lang="vi-VN" sz="2000" dirty="0">
                <a:latin typeface="Times New Roman" panose="02020603050405020304" pitchFamily="18" charset="0"/>
                <a:ea typeface="Calibri" panose="020F0502020204030204" pitchFamily="34" charset="0"/>
                <a:cs typeface="Times New Roman" panose="02020603050405020304" pitchFamily="18" charset="0"/>
              </a:rPr>
              <a:t> và click chọn </a:t>
            </a:r>
            <a:r>
              <a:rPr lang="vi-VN" sz="2000" b="1" i="1" dirty="0">
                <a:latin typeface="Times New Roman" panose="02020603050405020304" pitchFamily="18" charset="0"/>
                <a:ea typeface="Calibri" panose="020F0502020204030204" pitchFamily="34" charset="0"/>
                <a:cs typeface="Times New Roman" panose="02020603050405020304" pitchFamily="18" charset="0"/>
              </a:rPr>
              <a:t>Go</a:t>
            </a:r>
            <a:r>
              <a:rPr lang="vi-VN"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346075" algn="just"/>
            <a:r>
              <a:rPr lang="vi-VN" sz="2000" dirty="0">
                <a:latin typeface="Times New Roman" panose="02020603050405020304" pitchFamily="18" charset="0"/>
                <a:ea typeface="Calibri" panose="020F0502020204030204" pitchFamily="34" charset="0"/>
              </a:rPr>
              <a:t>Bước 4. Trong cửa sổ tiếp theo ta nhập thông tin như bên dưới và kích chọn </a:t>
            </a:r>
            <a:r>
              <a:rPr lang="vi-VN" sz="2000" b="1" i="1" dirty="0">
                <a:latin typeface="Times New Roman" panose="02020603050405020304" pitchFamily="18" charset="0"/>
                <a:ea typeface="Calibri" panose="020F0502020204030204" pitchFamily="34" charset="0"/>
              </a:rPr>
              <a:t>Save</a:t>
            </a:r>
            <a:endParaRPr lang="en-US" sz="2000" dirty="0"/>
          </a:p>
        </p:txBody>
      </p:sp>
      <p:pic>
        <p:nvPicPr>
          <p:cNvPr id="5" name="Picture 4"/>
          <p:cNvPicPr/>
          <p:nvPr/>
        </p:nvPicPr>
        <p:blipFill rotWithShape="1">
          <a:blip r:embed="rId2"/>
          <a:srcRect l="52978" t="13891" r="1618" b="15091"/>
          <a:stretch/>
        </p:blipFill>
        <p:spPr bwMode="auto">
          <a:xfrm>
            <a:off x="3014368" y="2326990"/>
            <a:ext cx="8490695" cy="4531010"/>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844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461057" y="0"/>
            <a:ext cx="10598832" cy="503693"/>
          </a:xfrm>
        </p:spPr>
        <p:txBody>
          <a:bodyPr>
            <a:normAutofit fontScale="90000"/>
          </a:bodyPr>
          <a:lstStyle/>
          <a:p>
            <a:pPr algn="l">
              <a:lnSpc>
                <a:spcPct val="150000"/>
              </a:lnSpc>
            </a:pPr>
            <a:r>
              <a:rPr lang="en-US" sz="2800" b="1" i="1" dirty="0" smtClean="0">
                <a:solidFill>
                  <a:srgbClr val="002060"/>
                </a:solidFill>
                <a:latin typeface="Corbel" panose="020B0503020204020204" pitchFamily="34" charset="0"/>
                <a:cs typeface="Calibri" panose="020F0502020204030204" pitchFamily="34" charset="0"/>
              </a:rPr>
              <a:t>10.2. </a:t>
            </a:r>
            <a:r>
              <a:rPr lang="en-US" sz="2800" b="1" i="1" dirty="0" err="1" smtClean="0">
                <a:solidFill>
                  <a:srgbClr val="002060"/>
                </a:solidFill>
                <a:latin typeface="Corbel" panose="020B0503020204020204" pitchFamily="34" charset="0"/>
                <a:cs typeface="Calibri" panose="020F0502020204030204" pitchFamily="34" charset="0"/>
              </a:rPr>
              <a:t>Quản</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trị</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dữ</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liệu</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với</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PhpMyAdmin</a:t>
            </a:r>
            <a:endParaRPr lang="en-US" sz="2800" b="1" i="1" dirty="0">
              <a:solidFill>
                <a:srgbClr val="002060"/>
              </a:solidFill>
              <a:latin typeface="Corbel" panose="020B0503020204020204" pitchFamily="34" charset="0"/>
              <a:cs typeface="Calibri" panose="020F0502020204030204" pitchFamily="34" charset="0"/>
            </a:endParaRPr>
          </a:p>
        </p:txBody>
      </p:sp>
      <p:sp>
        <p:nvSpPr>
          <p:cNvPr id="9" name="Rectangle 8"/>
          <p:cNvSpPr/>
          <p:nvPr/>
        </p:nvSpPr>
        <p:spPr>
          <a:xfrm>
            <a:off x="1255594" y="583114"/>
            <a:ext cx="4804264" cy="461665"/>
          </a:xfrm>
          <a:prstGeom prst="rect">
            <a:avLst/>
          </a:prstGeom>
        </p:spPr>
        <p:txBody>
          <a:bodyPr wrap="none">
            <a:spAutoFit/>
          </a:bodyPr>
          <a:lstStyle/>
          <a:p>
            <a:pPr lvl="1"/>
            <a:r>
              <a:rPr lang="en-US" sz="2400" i="1" dirty="0" smtClean="0"/>
              <a:t>10.2.3. </a:t>
            </a:r>
            <a:r>
              <a:rPr lang="en-US" sz="2400" i="1" dirty="0" err="1" smtClean="0"/>
              <a:t>Tạo</a:t>
            </a:r>
            <a:r>
              <a:rPr lang="en-US" sz="2400" i="1" dirty="0" smtClean="0"/>
              <a:t> </a:t>
            </a:r>
            <a:r>
              <a:rPr lang="en-US" sz="2400" i="1" dirty="0" err="1" smtClean="0"/>
              <a:t>quan</a:t>
            </a:r>
            <a:r>
              <a:rPr lang="en-US" sz="2400" i="1" dirty="0" smtClean="0"/>
              <a:t> </a:t>
            </a:r>
            <a:r>
              <a:rPr lang="en-US" sz="2400" i="1" dirty="0" err="1" smtClean="0"/>
              <a:t>hệ</a:t>
            </a:r>
            <a:r>
              <a:rPr lang="en-US" sz="2400" i="1" dirty="0" smtClean="0"/>
              <a:t> </a:t>
            </a:r>
            <a:r>
              <a:rPr lang="en-US" sz="2400" i="1" dirty="0" err="1" smtClean="0"/>
              <a:t>giữa</a:t>
            </a:r>
            <a:r>
              <a:rPr lang="en-US" sz="2400" i="1" dirty="0" smtClean="0"/>
              <a:t> </a:t>
            </a:r>
            <a:r>
              <a:rPr lang="en-US" sz="2400" i="1" dirty="0" err="1" smtClean="0"/>
              <a:t>các</a:t>
            </a:r>
            <a:r>
              <a:rPr lang="en-US" sz="2400" i="1" dirty="0" smtClean="0"/>
              <a:t> table</a:t>
            </a:r>
            <a:endParaRPr lang="vi-VN" sz="2400" i="1" dirty="0"/>
          </a:p>
        </p:txBody>
      </p:sp>
      <p:sp>
        <p:nvSpPr>
          <p:cNvPr id="6" name="Rectangle 5"/>
          <p:cNvSpPr/>
          <p:nvPr/>
        </p:nvSpPr>
        <p:spPr>
          <a:xfrm>
            <a:off x="2218560" y="1274552"/>
            <a:ext cx="9249600" cy="830997"/>
          </a:xfrm>
          <a:prstGeom prst="rect">
            <a:avLst/>
          </a:prstGeom>
        </p:spPr>
        <p:txBody>
          <a:bodyPr wrap="square">
            <a:spAutoFit/>
          </a:bodyPr>
          <a:lstStyle/>
          <a:p>
            <a:r>
              <a:rPr lang="vi-VN" sz="2400" dirty="0">
                <a:latin typeface="Times New Roman" panose="02020603050405020304" pitchFamily="18" charset="0"/>
                <a:ea typeface="Calibri" panose="020F0502020204030204" pitchFamily="34" charset="0"/>
              </a:rPr>
              <a:t>Bước 1. Trong cửa sổ phpMyAdmin, chọn database quanlysach, bên tay phải chọn More</a:t>
            </a:r>
            <a:endParaRPr lang="en-US" sz="2400" dirty="0"/>
          </a:p>
        </p:txBody>
      </p:sp>
      <p:pic>
        <p:nvPicPr>
          <p:cNvPr id="7" name="Picture 6"/>
          <p:cNvPicPr/>
          <p:nvPr/>
        </p:nvPicPr>
        <p:blipFill rotWithShape="1">
          <a:blip r:embed="rId2"/>
          <a:srcRect l="43377" t="7078" r="1325" b="58069"/>
          <a:stretch/>
        </p:blipFill>
        <p:spPr bwMode="auto">
          <a:xfrm>
            <a:off x="2073518" y="2210777"/>
            <a:ext cx="9110260" cy="1828186"/>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802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461057" y="0"/>
            <a:ext cx="10598832" cy="503693"/>
          </a:xfrm>
        </p:spPr>
        <p:txBody>
          <a:bodyPr>
            <a:normAutofit fontScale="90000"/>
          </a:bodyPr>
          <a:lstStyle/>
          <a:p>
            <a:pPr algn="l">
              <a:lnSpc>
                <a:spcPct val="150000"/>
              </a:lnSpc>
            </a:pPr>
            <a:r>
              <a:rPr lang="en-US" sz="2800" b="1" i="1" dirty="0" smtClean="0">
                <a:solidFill>
                  <a:srgbClr val="002060"/>
                </a:solidFill>
                <a:latin typeface="Corbel" panose="020B0503020204020204" pitchFamily="34" charset="0"/>
                <a:cs typeface="Calibri" panose="020F0502020204030204" pitchFamily="34" charset="0"/>
              </a:rPr>
              <a:t>10.2. </a:t>
            </a:r>
            <a:r>
              <a:rPr lang="en-US" sz="2800" b="1" i="1" dirty="0" err="1" smtClean="0">
                <a:solidFill>
                  <a:srgbClr val="002060"/>
                </a:solidFill>
                <a:latin typeface="Corbel" panose="020B0503020204020204" pitchFamily="34" charset="0"/>
                <a:cs typeface="Calibri" panose="020F0502020204030204" pitchFamily="34" charset="0"/>
              </a:rPr>
              <a:t>Quản</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trị</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dữ</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liệu</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với</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PhpMyAdmin</a:t>
            </a:r>
            <a:endParaRPr lang="en-US" sz="2800" b="1" i="1" dirty="0">
              <a:solidFill>
                <a:srgbClr val="002060"/>
              </a:solidFill>
              <a:latin typeface="Corbel" panose="020B0503020204020204" pitchFamily="34" charset="0"/>
              <a:cs typeface="Calibri" panose="020F0502020204030204" pitchFamily="34" charset="0"/>
            </a:endParaRPr>
          </a:p>
        </p:txBody>
      </p:sp>
      <p:sp>
        <p:nvSpPr>
          <p:cNvPr id="9" name="Rectangle 8"/>
          <p:cNvSpPr/>
          <p:nvPr/>
        </p:nvSpPr>
        <p:spPr>
          <a:xfrm>
            <a:off x="1255594" y="583114"/>
            <a:ext cx="4804264" cy="461665"/>
          </a:xfrm>
          <a:prstGeom prst="rect">
            <a:avLst/>
          </a:prstGeom>
        </p:spPr>
        <p:txBody>
          <a:bodyPr wrap="none">
            <a:spAutoFit/>
          </a:bodyPr>
          <a:lstStyle/>
          <a:p>
            <a:pPr lvl="1"/>
            <a:r>
              <a:rPr lang="en-US" sz="2400" i="1" dirty="0" smtClean="0"/>
              <a:t>10.2.3. </a:t>
            </a:r>
            <a:r>
              <a:rPr lang="en-US" sz="2400" i="1" dirty="0" err="1" smtClean="0"/>
              <a:t>Tạo</a:t>
            </a:r>
            <a:r>
              <a:rPr lang="en-US" sz="2400" i="1" dirty="0" smtClean="0"/>
              <a:t> </a:t>
            </a:r>
            <a:r>
              <a:rPr lang="en-US" sz="2400" i="1" dirty="0" err="1" smtClean="0"/>
              <a:t>quan</a:t>
            </a:r>
            <a:r>
              <a:rPr lang="en-US" sz="2400" i="1" dirty="0" smtClean="0"/>
              <a:t> </a:t>
            </a:r>
            <a:r>
              <a:rPr lang="en-US" sz="2400" i="1" dirty="0" err="1" smtClean="0"/>
              <a:t>hệ</a:t>
            </a:r>
            <a:r>
              <a:rPr lang="en-US" sz="2400" i="1" dirty="0" smtClean="0"/>
              <a:t> </a:t>
            </a:r>
            <a:r>
              <a:rPr lang="en-US" sz="2400" i="1" dirty="0" err="1" smtClean="0"/>
              <a:t>giữa</a:t>
            </a:r>
            <a:r>
              <a:rPr lang="en-US" sz="2400" i="1" dirty="0" smtClean="0"/>
              <a:t> </a:t>
            </a:r>
            <a:r>
              <a:rPr lang="en-US" sz="2400" i="1" dirty="0" err="1" smtClean="0"/>
              <a:t>các</a:t>
            </a:r>
            <a:r>
              <a:rPr lang="en-US" sz="2400" i="1" dirty="0" smtClean="0"/>
              <a:t> table</a:t>
            </a:r>
            <a:endParaRPr lang="vi-VN" sz="2400" i="1" dirty="0"/>
          </a:p>
        </p:txBody>
      </p:sp>
      <p:sp>
        <p:nvSpPr>
          <p:cNvPr id="4" name="Rectangle 3"/>
          <p:cNvSpPr/>
          <p:nvPr/>
        </p:nvSpPr>
        <p:spPr>
          <a:xfrm>
            <a:off x="1837556" y="1053832"/>
            <a:ext cx="2293010" cy="2554545"/>
          </a:xfrm>
          <a:prstGeom prst="rect">
            <a:avLst/>
          </a:prstGeom>
        </p:spPr>
        <p:txBody>
          <a:bodyPr wrap="square">
            <a:spAutoFit/>
          </a:bodyPr>
          <a:lstStyle/>
          <a:p>
            <a:pPr algn="just"/>
            <a:r>
              <a:rPr lang="en-US" sz="2000" dirty="0" err="1">
                <a:latin typeface="Times New Roman" panose="02020603050405020304" pitchFamily="18" charset="0"/>
                <a:ea typeface="Calibri" panose="020F0502020204030204" pitchFamily="34" charset="0"/>
              </a:rPr>
              <a:t>Bước</a:t>
            </a:r>
            <a:r>
              <a:rPr lang="en-US" sz="2000" dirty="0">
                <a:latin typeface="Times New Roman" panose="02020603050405020304" pitchFamily="18" charset="0"/>
                <a:ea typeface="Calibri" panose="020F0502020204030204" pitchFamily="34" charset="0"/>
              </a:rPr>
              <a:t> 2. </a:t>
            </a:r>
            <a:r>
              <a:rPr lang="en-US" sz="2000" dirty="0" err="1">
                <a:latin typeface="Times New Roman" panose="02020603050405020304" pitchFamily="18" charset="0"/>
                <a:ea typeface="Calibri" panose="020F0502020204030204" pitchFamily="34" charset="0"/>
              </a:rPr>
              <a:t>Chọn</a:t>
            </a:r>
            <a:r>
              <a:rPr lang="en-US" sz="2000" dirty="0">
                <a:latin typeface="Times New Roman" panose="02020603050405020304" pitchFamily="18" charset="0"/>
                <a:ea typeface="Calibri" panose="020F0502020204030204" pitchFamily="34" charset="0"/>
              </a:rPr>
              <a:t> Create relationship, </a:t>
            </a:r>
            <a:r>
              <a:rPr lang="en-US" sz="2000" dirty="0" err="1">
                <a:latin typeface="Times New Roman" panose="02020603050405020304" pitchFamily="18" charset="0"/>
                <a:ea typeface="Calibri" panose="020F0502020204030204" pitchFamily="34" charset="0"/>
              </a:rPr>
              <a:t>sau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đó</a:t>
            </a:r>
            <a:r>
              <a:rPr lang="en-US" sz="2000" dirty="0">
                <a:latin typeface="Times New Roman" panose="02020603050405020304" pitchFamily="18" charset="0"/>
                <a:ea typeface="Calibri" panose="020F0502020204030204" pitchFamily="34" charset="0"/>
              </a:rPr>
              <a:t> di </a:t>
            </a:r>
            <a:r>
              <a:rPr lang="en-US" sz="2000" dirty="0" err="1">
                <a:latin typeface="Times New Roman" panose="02020603050405020304" pitchFamily="18" charset="0"/>
                <a:ea typeface="Calibri" panose="020F0502020204030204" pitchFamily="34" charset="0"/>
              </a:rPr>
              <a:t>chuyển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chuột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từ</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trường</a:t>
            </a:r>
            <a:r>
              <a:rPr lang="en-US" sz="2000" dirty="0">
                <a:latin typeface="Times New Roman" panose="02020603050405020304" pitchFamily="18" charset="0"/>
                <a:ea typeface="Calibri" panose="020F0502020204030204" pitchFamily="34" charset="0"/>
              </a:rPr>
              <a:t> </a:t>
            </a:r>
            <a:r>
              <a:rPr lang="en-US" sz="2000" b="1" i="1" dirty="0">
                <a:latin typeface="Times New Roman" panose="02020603050405020304" pitchFamily="18" charset="0"/>
                <a:ea typeface="Calibri" panose="020F0502020204030204" pitchFamily="34" charset="0"/>
              </a:rPr>
              <a:t>id</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của</a:t>
            </a:r>
            <a:r>
              <a:rPr lang="en-US" sz="2000" dirty="0">
                <a:latin typeface="Times New Roman" panose="02020603050405020304" pitchFamily="18" charset="0"/>
                <a:ea typeface="Calibri" panose="020F0502020204030204" pitchFamily="34" charset="0"/>
              </a:rPr>
              <a:t> table </a:t>
            </a:r>
            <a:r>
              <a:rPr lang="en-US" sz="2000" b="1" dirty="0">
                <a:latin typeface="Times New Roman" panose="02020603050405020304" pitchFamily="18" charset="0"/>
                <a:ea typeface="Calibri" panose="020F0502020204030204" pitchFamily="34" charset="0"/>
              </a:rPr>
              <a:t>author</a:t>
            </a:r>
            <a:r>
              <a:rPr lang="en-US" sz="2000" dirty="0">
                <a:latin typeface="Times New Roman" panose="02020603050405020304" pitchFamily="18" charset="0"/>
                <a:ea typeface="Calibri" panose="020F0502020204030204" pitchFamily="34" charset="0"/>
              </a:rPr>
              <a:t> sang </a:t>
            </a:r>
            <a:r>
              <a:rPr lang="en-US" sz="2000" dirty="0" err="1">
                <a:latin typeface="Times New Roman" panose="02020603050405020304" pitchFamily="18" charset="0"/>
                <a:ea typeface="Calibri" panose="020F0502020204030204" pitchFamily="34" charset="0"/>
              </a:rPr>
              <a:t>trường</a:t>
            </a:r>
            <a:r>
              <a:rPr lang="en-US" sz="2000" dirty="0">
                <a:latin typeface="Times New Roman" panose="02020603050405020304" pitchFamily="18" charset="0"/>
                <a:ea typeface="Calibri" panose="020F0502020204030204" pitchFamily="34" charset="0"/>
              </a:rPr>
              <a:t> </a:t>
            </a:r>
            <a:r>
              <a:rPr lang="en-US" sz="2000" b="1" i="1" dirty="0" err="1">
                <a:latin typeface="Times New Roman" panose="02020603050405020304" pitchFamily="18" charset="0"/>
                <a:ea typeface="Calibri" panose="020F0502020204030204" pitchFamily="34" charset="0"/>
              </a:rPr>
              <a:t>author_id</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của</a:t>
            </a:r>
            <a:r>
              <a:rPr lang="en-US" sz="2000" dirty="0">
                <a:latin typeface="Times New Roman" panose="02020603050405020304" pitchFamily="18" charset="0"/>
                <a:ea typeface="Calibri" panose="020F0502020204030204" pitchFamily="34" charset="0"/>
              </a:rPr>
              <a:t> table </a:t>
            </a:r>
            <a:r>
              <a:rPr lang="en-US" sz="2000" b="1" dirty="0">
                <a:latin typeface="Times New Roman" panose="02020603050405020304" pitchFamily="18" charset="0"/>
                <a:ea typeface="Calibri" panose="020F0502020204030204" pitchFamily="34" charset="0"/>
              </a:rPr>
              <a:t>book</a:t>
            </a:r>
            <a:endParaRPr lang="en-US" sz="2000" dirty="0"/>
          </a:p>
        </p:txBody>
      </p:sp>
      <p:pic>
        <p:nvPicPr>
          <p:cNvPr id="5" name="Picture 4"/>
          <p:cNvPicPr/>
          <p:nvPr/>
        </p:nvPicPr>
        <p:blipFill rotWithShape="1">
          <a:blip r:embed="rId2"/>
          <a:srcRect l="43119" t="6819" r="23855" b="43656"/>
          <a:stretch/>
        </p:blipFill>
        <p:spPr bwMode="auto">
          <a:xfrm>
            <a:off x="4348664" y="1107525"/>
            <a:ext cx="7773968" cy="3678265"/>
          </a:xfrm>
          <a:prstGeom prst="rect">
            <a:avLst/>
          </a:prstGeom>
          <a:ln>
            <a:solidFill>
              <a:schemeClr val="accent1"/>
            </a:solidFill>
          </a:ln>
          <a:extLst>
            <a:ext uri="{53640926-AAD7-44D8-BBD7-CCE9431645EC}">
              <a14:shadowObscured xmlns:a14="http://schemas.microsoft.com/office/drawing/2010/main"/>
            </a:ext>
          </a:extLst>
        </p:spPr>
      </p:pic>
      <p:sp>
        <p:nvSpPr>
          <p:cNvPr id="6" name="Rectangle 5"/>
          <p:cNvSpPr/>
          <p:nvPr/>
        </p:nvSpPr>
        <p:spPr>
          <a:xfrm>
            <a:off x="1837556" y="4943445"/>
            <a:ext cx="2293010" cy="1569660"/>
          </a:xfrm>
          <a:prstGeom prst="rect">
            <a:avLst/>
          </a:prstGeom>
        </p:spPr>
        <p:txBody>
          <a:bodyPr wrap="square">
            <a:spAutoFit/>
          </a:bodyPr>
          <a:lstStyle/>
          <a:p>
            <a:pPr indent="57150" algn="just">
              <a:lnSpc>
                <a:spcPct val="120000"/>
              </a:lnSpc>
              <a:spcBef>
                <a:spcPts val="600"/>
              </a:spcBef>
            </a:pPr>
            <a:r>
              <a:rPr lang="en-US" sz="20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000" dirty="0">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000" dirty="0">
                <a:latin typeface="Times New Roman" panose="02020603050405020304" pitchFamily="18" charset="0"/>
                <a:ea typeface="Calibri" panose="020F0502020204030204" pitchFamily="34" charset="0"/>
                <a:cs typeface="Times New Roman" panose="02020603050405020304" pitchFamily="18" charset="0"/>
              </a:rPr>
              <a:t> CASCADE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on delete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on update,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000" dirty="0">
                <a:latin typeface="Times New Roman" panose="02020603050405020304" pitchFamily="18" charset="0"/>
                <a:ea typeface="Calibri" panose="020F0502020204030204" pitchFamily="34" charset="0"/>
                <a:cs typeface="Times New Roman" panose="02020603050405020304" pitchFamily="18" charset="0"/>
              </a:rPr>
              <a:t> OK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p:nvPr/>
        </p:nvPicPr>
        <p:blipFill rotWithShape="1">
          <a:blip r:embed="rId3"/>
          <a:srcRect l="70665" t="71827" r="20151" b="7229"/>
          <a:stretch/>
        </p:blipFill>
        <p:spPr bwMode="auto">
          <a:xfrm>
            <a:off x="4348664" y="4943445"/>
            <a:ext cx="2578732" cy="1895966"/>
          </a:xfrm>
          <a:prstGeom prst="rect">
            <a:avLst/>
          </a:prstGeom>
          <a:ln>
            <a:noFill/>
          </a:ln>
          <a:extLst>
            <a:ext uri="{53640926-AAD7-44D8-BBD7-CCE9431645EC}">
              <a14:shadowObscured xmlns:a14="http://schemas.microsoft.com/office/drawing/2010/main"/>
            </a:ext>
          </a:extLst>
        </p:spPr>
      </p:pic>
      <p:cxnSp>
        <p:nvCxnSpPr>
          <p:cNvPr id="10" name="Straight Arrow Connector 9"/>
          <p:cNvCxnSpPr/>
          <p:nvPr/>
        </p:nvCxnSpPr>
        <p:spPr>
          <a:xfrm>
            <a:off x="9621637" y="4266817"/>
            <a:ext cx="1060333" cy="2306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489894" y="5537974"/>
            <a:ext cx="2207894" cy="8321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p:cNvSpPr/>
          <p:nvPr/>
        </p:nvSpPr>
        <p:spPr>
          <a:xfrm>
            <a:off x="4712330" y="6454732"/>
            <a:ext cx="819058" cy="2514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13165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461057" y="0"/>
            <a:ext cx="10598832" cy="503693"/>
          </a:xfrm>
        </p:spPr>
        <p:txBody>
          <a:bodyPr>
            <a:normAutofit fontScale="90000"/>
          </a:bodyPr>
          <a:lstStyle/>
          <a:p>
            <a:pPr algn="l">
              <a:lnSpc>
                <a:spcPct val="150000"/>
              </a:lnSpc>
            </a:pPr>
            <a:r>
              <a:rPr lang="en-US" sz="2800" b="1" i="1" dirty="0" smtClean="0">
                <a:solidFill>
                  <a:srgbClr val="002060"/>
                </a:solidFill>
                <a:latin typeface="Corbel" panose="020B0503020204020204" pitchFamily="34" charset="0"/>
                <a:cs typeface="Calibri" panose="020F0502020204030204" pitchFamily="34" charset="0"/>
              </a:rPr>
              <a:t>10.2. </a:t>
            </a:r>
            <a:r>
              <a:rPr lang="en-US" sz="2800" b="1" i="1" dirty="0" err="1" smtClean="0">
                <a:solidFill>
                  <a:srgbClr val="002060"/>
                </a:solidFill>
                <a:latin typeface="Corbel" panose="020B0503020204020204" pitchFamily="34" charset="0"/>
                <a:cs typeface="Calibri" panose="020F0502020204030204" pitchFamily="34" charset="0"/>
              </a:rPr>
              <a:t>Quản</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trị</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dữ</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liệu</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với</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PhpMyAdmin</a:t>
            </a:r>
            <a:endParaRPr lang="en-US" sz="2800" b="1" i="1" dirty="0">
              <a:solidFill>
                <a:srgbClr val="002060"/>
              </a:solidFill>
              <a:latin typeface="Corbel" panose="020B0503020204020204" pitchFamily="34" charset="0"/>
              <a:cs typeface="Calibri" panose="020F0502020204030204" pitchFamily="34" charset="0"/>
            </a:endParaRPr>
          </a:p>
        </p:txBody>
      </p:sp>
      <p:sp>
        <p:nvSpPr>
          <p:cNvPr id="9" name="Rectangle 8"/>
          <p:cNvSpPr/>
          <p:nvPr/>
        </p:nvSpPr>
        <p:spPr>
          <a:xfrm>
            <a:off x="1255594" y="583114"/>
            <a:ext cx="4804264" cy="461665"/>
          </a:xfrm>
          <a:prstGeom prst="rect">
            <a:avLst/>
          </a:prstGeom>
        </p:spPr>
        <p:txBody>
          <a:bodyPr wrap="none">
            <a:spAutoFit/>
          </a:bodyPr>
          <a:lstStyle/>
          <a:p>
            <a:pPr lvl="1"/>
            <a:r>
              <a:rPr lang="en-US" sz="2400" i="1" dirty="0" smtClean="0"/>
              <a:t>10.2.3. </a:t>
            </a:r>
            <a:r>
              <a:rPr lang="en-US" sz="2400" i="1" dirty="0" err="1" smtClean="0"/>
              <a:t>Tạo</a:t>
            </a:r>
            <a:r>
              <a:rPr lang="en-US" sz="2400" i="1" dirty="0" smtClean="0"/>
              <a:t> </a:t>
            </a:r>
            <a:r>
              <a:rPr lang="en-US" sz="2400" i="1" dirty="0" err="1" smtClean="0"/>
              <a:t>quan</a:t>
            </a:r>
            <a:r>
              <a:rPr lang="en-US" sz="2400" i="1" dirty="0" smtClean="0"/>
              <a:t> </a:t>
            </a:r>
            <a:r>
              <a:rPr lang="en-US" sz="2400" i="1" dirty="0" err="1" smtClean="0"/>
              <a:t>hệ</a:t>
            </a:r>
            <a:r>
              <a:rPr lang="en-US" sz="2400" i="1" dirty="0" smtClean="0"/>
              <a:t> </a:t>
            </a:r>
            <a:r>
              <a:rPr lang="en-US" sz="2400" i="1" dirty="0" err="1" smtClean="0"/>
              <a:t>giữa</a:t>
            </a:r>
            <a:r>
              <a:rPr lang="en-US" sz="2400" i="1" dirty="0" smtClean="0"/>
              <a:t> </a:t>
            </a:r>
            <a:r>
              <a:rPr lang="en-US" sz="2400" i="1" dirty="0" err="1" smtClean="0"/>
              <a:t>các</a:t>
            </a:r>
            <a:r>
              <a:rPr lang="en-US" sz="2400" i="1" dirty="0" smtClean="0"/>
              <a:t> table</a:t>
            </a:r>
            <a:endParaRPr lang="vi-VN" sz="2400" i="1" dirty="0"/>
          </a:p>
        </p:txBody>
      </p:sp>
      <p:sp>
        <p:nvSpPr>
          <p:cNvPr id="4" name="Rectangle 3"/>
          <p:cNvSpPr/>
          <p:nvPr/>
        </p:nvSpPr>
        <p:spPr>
          <a:xfrm>
            <a:off x="1978362" y="1044779"/>
            <a:ext cx="9363554" cy="5567678"/>
          </a:xfrm>
          <a:prstGeom prst="rect">
            <a:avLst/>
          </a:prstGeom>
        </p:spPr>
        <p:txBody>
          <a:bodyPr wrap="square">
            <a:spAutoFit/>
          </a:bodyPr>
          <a:lstStyle/>
          <a:p>
            <a:pPr>
              <a:lnSpc>
                <a:spcPct val="120000"/>
              </a:lnSpc>
              <a:spcBef>
                <a:spcPts val="1200"/>
              </a:spcBef>
            </a:pP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Ghi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chú</a:t>
            </a:r>
            <a:r>
              <a:rPr lang="en-US" sz="2400" b="1" i="1"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giản</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SQL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342900">
              <a:lnSpc>
                <a:spcPct val="120000"/>
              </a:lnSpc>
              <a:spcBef>
                <a:spcPts val="600"/>
              </a:spcBef>
            </a:pPr>
            <a:r>
              <a:rPr lang="en-US" sz="20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000" dirty="0">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latin typeface="Times New Roman" panose="02020603050405020304" pitchFamily="18" charset="0"/>
                <a:ea typeface="Calibri" panose="020F0502020204030204" pitchFamily="34" charset="0"/>
                <a:cs typeface="Times New Roman" panose="02020603050405020304" pitchFamily="18" charset="0"/>
              </a:rPr>
              <a:t> Database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quanlysach</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342900">
              <a:lnSpc>
                <a:spcPct val="120000"/>
              </a:lnSpc>
              <a:spcBef>
                <a:spcPts val="600"/>
              </a:spcBef>
            </a:pPr>
            <a:r>
              <a:rPr lang="en-US" sz="20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000" dirty="0">
                <a:latin typeface="Times New Roman" panose="02020603050405020304" pitchFamily="18" charset="0"/>
                <a:ea typeface="Calibri" panose="020F0502020204030204" pitchFamily="34" charset="0"/>
                <a:cs typeface="Times New Roman" panose="02020603050405020304" pitchFamily="18" charset="0"/>
              </a:rPr>
              <a:t> 2. Trong Database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quanlysach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000" dirty="0">
                <a:latin typeface="Times New Roman" panose="02020603050405020304" pitchFamily="18" charset="0"/>
                <a:ea typeface="Calibri" panose="020F0502020204030204" pitchFamily="34" charset="0"/>
                <a:cs typeface="Times New Roman" panose="02020603050405020304" pitchFamily="18" charset="0"/>
              </a:rPr>
              <a:t> SQL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nhập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lệnh</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628650"/>
            <a:r>
              <a:rPr lang="vi-VN" sz="2000" dirty="0">
                <a:latin typeface="Consolas" panose="020B0609020204030204" pitchFamily="49" charset="0"/>
                <a:ea typeface="Calibri" panose="020F0502020204030204" pitchFamily="34" charset="0"/>
                <a:cs typeface="Times New Roman" panose="02020603050405020304" pitchFamily="18" charset="0"/>
              </a:rPr>
              <a:t>CREATE TABLE </a:t>
            </a:r>
            <a:r>
              <a:rPr lang="en-US" sz="2000" dirty="0">
                <a:latin typeface="Consolas" panose="020B0609020204030204" pitchFamily="49" charset="0"/>
                <a:ea typeface="Calibri" panose="020F0502020204030204" pitchFamily="34" charset="0"/>
                <a:cs typeface="Times New Roman" panose="02020603050405020304" pitchFamily="18" charset="0"/>
              </a:rPr>
              <a:t>author</a:t>
            </a:r>
            <a:r>
              <a:rPr lang="vi-VN" sz="2000" dirty="0">
                <a:latin typeface="Consolas" panose="020B0609020204030204" pitchFamily="49" charset="0"/>
                <a:ea typeface="Calibri" panose="020F0502020204030204" pitchFamily="34" charset="0"/>
                <a:cs typeface="Times New Roman" panose="02020603050405020304" pitchFamily="18" charset="0"/>
              </a:rPr>
              <a:t> ( </a:t>
            </a:r>
            <a:endParaRPr lang="en-US" dirty="0">
              <a:latin typeface="Consolas" panose="020B0609020204030204" pitchFamily="49" charset="0"/>
              <a:ea typeface="Calibri" panose="020F0502020204030204" pitchFamily="34" charset="0"/>
              <a:cs typeface="Times New Roman" panose="02020603050405020304" pitchFamily="18" charset="0"/>
            </a:endParaRPr>
          </a:p>
          <a:p>
            <a:pPr indent="628650"/>
            <a:r>
              <a:rPr lang="vi-VN" sz="2000" dirty="0">
                <a:latin typeface="Consolas" panose="020B0609020204030204" pitchFamily="49" charset="0"/>
                <a:ea typeface="Calibri" panose="020F0502020204030204" pitchFamily="34" charset="0"/>
                <a:cs typeface="Times New Roman" panose="02020603050405020304" pitchFamily="18" charset="0"/>
              </a:rPr>
              <a:t>    id INT(5) NOT NULL AUTO_INCREMENT PRIMARY KEY, </a:t>
            </a:r>
            <a:endParaRPr lang="en-US" dirty="0">
              <a:latin typeface="Consolas" panose="020B0609020204030204" pitchFamily="49" charset="0"/>
              <a:ea typeface="Calibri" panose="020F0502020204030204" pitchFamily="34" charset="0"/>
              <a:cs typeface="Times New Roman" panose="02020603050405020304" pitchFamily="18" charset="0"/>
            </a:endParaRPr>
          </a:p>
          <a:p>
            <a:pPr indent="628650"/>
            <a:r>
              <a:rPr lang="vi-VN" sz="2000" dirty="0">
                <a:latin typeface="Consolas" panose="020B0609020204030204" pitchFamily="49" charset="0"/>
                <a:ea typeface="Calibri" panose="020F0502020204030204" pitchFamily="34" charset="0"/>
                <a:cs typeface="Times New Roman" panose="02020603050405020304" pitchFamily="18" charset="0"/>
              </a:rPr>
              <a:t>    name VARCHAR(50) COLLATE utf8_general_ci NOT NULL </a:t>
            </a:r>
            <a:endParaRPr lang="en-US" dirty="0">
              <a:latin typeface="Consolas" panose="020B0609020204030204" pitchFamily="49" charset="0"/>
              <a:ea typeface="Calibri" panose="020F0502020204030204" pitchFamily="34" charset="0"/>
              <a:cs typeface="Times New Roman" panose="02020603050405020304" pitchFamily="18" charset="0"/>
            </a:endParaRPr>
          </a:p>
          <a:p>
            <a:pPr indent="628650"/>
            <a:r>
              <a:rPr lang="vi-VN" sz="2000" dirty="0">
                <a:latin typeface="Consolas" panose="020B0609020204030204" pitchFamily="49" charset="0"/>
                <a:ea typeface="Calibri" panose="020F0502020204030204" pitchFamily="34" charset="0"/>
                <a:cs typeface="Times New Roman" panose="02020603050405020304" pitchFamily="18" charset="0"/>
              </a:rPr>
              <a:t>) ENGINE = InnoDB;</a:t>
            </a:r>
            <a:endParaRPr lang="en-US" dirty="0">
              <a:latin typeface="Consolas" panose="020B0609020204030204" pitchFamily="49" charset="0"/>
              <a:ea typeface="Calibri" panose="020F0502020204030204" pitchFamily="34" charset="0"/>
              <a:cs typeface="Times New Roman" panose="02020603050405020304" pitchFamily="18" charset="0"/>
            </a:endParaRPr>
          </a:p>
          <a:p>
            <a:pPr indent="628650"/>
            <a:r>
              <a:rPr lang="vi-VN" sz="2000" dirty="0">
                <a:latin typeface="Consolas" panose="020B0609020204030204" pitchFamily="49" charset="0"/>
                <a:ea typeface="Calibri" panose="020F0502020204030204" pitchFamily="34" charset="0"/>
                <a:cs typeface="Times New Roman" panose="02020603050405020304" pitchFamily="18" charset="0"/>
              </a:rPr>
              <a:t>CREATE TABLE </a:t>
            </a:r>
            <a:r>
              <a:rPr lang="en-US" sz="2000" dirty="0">
                <a:latin typeface="Consolas" panose="020B0609020204030204" pitchFamily="49" charset="0"/>
                <a:ea typeface="Calibri" panose="020F0502020204030204" pitchFamily="34" charset="0"/>
                <a:cs typeface="Times New Roman" panose="02020603050405020304" pitchFamily="18" charset="0"/>
              </a:rPr>
              <a:t>book</a:t>
            </a:r>
            <a:r>
              <a:rPr lang="vi-VN" sz="2000" dirty="0">
                <a:latin typeface="Consolas" panose="020B0609020204030204" pitchFamily="49" charset="0"/>
                <a:ea typeface="Calibri" panose="020F0502020204030204" pitchFamily="34" charset="0"/>
                <a:cs typeface="Times New Roman" panose="02020603050405020304" pitchFamily="18" charset="0"/>
              </a:rPr>
              <a:t> ( </a:t>
            </a:r>
            <a:endParaRPr lang="en-US" dirty="0">
              <a:latin typeface="Consolas" panose="020B0609020204030204" pitchFamily="49" charset="0"/>
              <a:ea typeface="Calibri" panose="020F0502020204030204" pitchFamily="34" charset="0"/>
              <a:cs typeface="Times New Roman" panose="02020603050405020304" pitchFamily="18" charset="0"/>
            </a:endParaRPr>
          </a:p>
          <a:p>
            <a:pPr indent="628650"/>
            <a:r>
              <a:rPr lang="vi-VN" sz="2000" dirty="0">
                <a:latin typeface="Consolas" panose="020B0609020204030204" pitchFamily="49" charset="0"/>
                <a:ea typeface="Calibri" panose="020F0502020204030204" pitchFamily="34" charset="0"/>
                <a:cs typeface="Times New Roman" panose="02020603050405020304" pitchFamily="18" charset="0"/>
              </a:rPr>
              <a:t>    id INT(5) NOT NULL AUTO_INCREMENT PRIMARY KEY, </a:t>
            </a:r>
            <a:endParaRPr lang="en-US" dirty="0">
              <a:latin typeface="Consolas" panose="020B0609020204030204" pitchFamily="49" charset="0"/>
              <a:ea typeface="Calibri" panose="020F0502020204030204" pitchFamily="34" charset="0"/>
              <a:cs typeface="Times New Roman" panose="02020603050405020304" pitchFamily="18" charset="0"/>
            </a:endParaRPr>
          </a:p>
          <a:p>
            <a:pPr indent="628650"/>
            <a:r>
              <a:rPr lang="vi-VN" sz="2000" dirty="0">
                <a:latin typeface="Consolas" panose="020B0609020204030204" pitchFamily="49" charset="0"/>
                <a:ea typeface="Calibri" panose="020F0502020204030204" pitchFamily="34" charset="0"/>
                <a:cs typeface="Times New Roman" panose="02020603050405020304" pitchFamily="18" charset="0"/>
              </a:rPr>
              <a:t>    name VARCHAR(100) COLLATE utf8_general_ci NOT NULL,</a:t>
            </a:r>
            <a:endParaRPr lang="en-US" dirty="0">
              <a:latin typeface="Consolas" panose="020B0609020204030204" pitchFamily="49" charset="0"/>
              <a:ea typeface="Calibri" panose="020F0502020204030204" pitchFamily="34" charset="0"/>
              <a:cs typeface="Times New Roman" panose="02020603050405020304" pitchFamily="18" charset="0"/>
            </a:endParaRPr>
          </a:p>
          <a:p>
            <a:pPr indent="628650"/>
            <a:r>
              <a:rPr lang="vi-VN" sz="2000" dirty="0">
                <a:latin typeface="Consolas" panose="020B0609020204030204" pitchFamily="49" charset="0"/>
                <a:ea typeface="Calibri" panose="020F0502020204030204" pitchFamily="34" charset="0"/>
                <a:cs typeface="Times New Roman" panose="02020603050405020304" pitchFamily="18" charset="0"/>
              </a:rPr>
              <a:t>    price DOUBLE NOT NULL,</a:t>
            </a:r>
            <a:endParaRPr lang="en-US" dirty="0">
              <a:latin typeface="Consolas" panose="020B0609020204030204" pitchFamily="49" charset="0"/>
              <a:ea typeface="Calibri" panose="020F0502020204030204" pitchFamily="34" charset="0"/>
              <a:cs typeface="Times New Roman" panose="02020603050405020304" pitchFamily="18" charset="0"/>
            </a:endParaRPr>
          </a:p>
          <a:p>
            <a:pPr indent="628650"/>
            <a:r>
              <a:rPr lang="vi-VN" sz="2000" dirty="0">
                <a:latin typeface="Consolas" panose="020B0609020204030204" pitchFamily="49" charset="0"/>
                <a:ea typeface="Calibri" panose="020F0502020204030204" pitchFamily="34" charset="0"/>
                <a:cs typeface="Times New Roman" panose="02020603050405020304" pitchFamily="18" charset="0"/>
              </a:rPr>
              <a:t>    author_id INT(5),</a:t>
            </a:r>
            <a:endParaRPr lang="en-US" dirty="0">
              <a:latin typeface="Consolas" panose="020B0609020204030204" pitchFamily="49" charset="0"/>
              <a:ea typeface="Calibri" panose="020F0502020204030204" pitchFamily="34" charset="0"/>
              <a:cs typeface="Times New Roman" panose="02020603050405020304" pitchFamily="18" charset="0"/>
            </a:endParaRPr>
          </a:p>
          <a:p>
            <a:pPr indent="628650"/>
            <a:r>
              <a:rPr lang="vi-VN" sz="2000" dirty="0">
                <a:latin typeface="Consolas" panose="020B0609020204030204" pitchFamily="49" charset="0"/>
                <a:ea typeface="Calibri" panose="020F0502020204030204" pitchFamily="34" charset="0"/>
                <a:cs typeface="Times New Roman" panose="02020603050405020304" pitchFamily="18" charset="0"/>
              </a:rPr>
              <a:t>    FOREIGN KEY(author_id) </a:t>
            </a:r>
            <a:endParaRPr lang="en-US" dirty="0">
              <a:latin typeface="Consolas" panose="020B0609020204030204" pitchFamily="49" charset="0"/>
              <a:ea typeface="Calibri" panose="020F0502020204030204" pitchFamily="34" charset="0"/>
              <a:cs typeface="Times New Roman" panose="02020603050405020304" pitchFamily="18" charset="0"/>
            </a:endParaRPr>
          </a:p>
          <a:p>
            <a:pPr indent="628650"/>
            <a:r>
              <a:rPr lang="vi-VN" sz="2000" dirty="0">
                <a:latin typeface="Consolas" panose="020B0609020204030204" pitchFamily="49" charset="0"/>
                <a:ea typeface="Calibri" panose="020F0502020204030204" pitchFamily="34" charset="0"/>
                <a:cs typeface="Times New Roman" panose="02020603050405020304" pitchFamily="18" charset="0"/>
              </a:rPr>
              <a:t>    REFERENCES </a:t>
            </a:r>
            <a:r>
              <a:rPr lang="en-US" sz="2000" dirty="0">
                <a:latin typeface="Consolas" panose="020B0609020204030204" pitchFamily="49" charset="0"/>
                <a:ea typeface="Calibri" panose="020F0502020204030204" pitchFamily="34" charset="0"/>
                <a:cs typeface="Times New Roman" panose="02020603050405020304" pitchFamily="18" charset="0"/>
              </a:rPr>
              <a:t>author</a:t>
            </a:r>
            <a:r>
              <a:rPr lang="vi-VN" sz="2000" dirty="0">
                <a:latin typeface="Consolas" panose="020B0609020204030204" pitchFamily="49" charset="0"/>
                <a:ea typeface="Calibri" panose="020F0502020204030204" pitchFamily="34" charset="0"/>
                <a:cs typeface="Times New Roman" panose="02020603050405020304" pitchFamily="18" charset="0"/>
              </a:rPr>
              <a:t>(id) ON DELETE CASCADE ON UPDATE CASCADE</a:t>
            </a:r>
            <a:endParaRPr lang="en-US" dirty="0">
              <a:latin typeface="Consolas" panose="020B0609020204030204" pitchFamily="49" charset="0"/>
              <a:ea typeface="Calibri" panose="020F0502020204030204" pitchFamily="34" charset="0"/>
              <a:cs typeface="Times New Roman" panose="02020603050405020304" pitchFamily="18" charset="0"/>
            </a:endParaRPr>
          </a:p>
          <a:p>
            <a:pPr indent="628650"/>
            <a:r>
              <a:rPr lang="vi-VN" sz="2000" dirty="0">
                <a:latin typeface="Consolas" panose="020B0609020204030204" pitchFamily="49" charset="0"/>
                <a:ea typeface="Calibri" panose="020F0502020204030204" pitchFamily="34" charset="0"/>
                <a:cs typeface="Times New Roman" panose="02020603050405020304" pitchFamily="18" charset="0"/>
              </a:rPr>
              <a:t>) ENGINE = INNODB;</a:t>
            </a:r>
            <a:endParaRPr lang="en-US" dirty="0">
              <a:latin typeface="Consolas" panose="020B0609020204030204" pitchFamily="49" charset="0"/>
              <a:ea typeface="Calibri" panose="020F0502020204030204" pitchFamily="34" charset="0"/>
              <a:cs typeface="Times New Roman" panose="02020603050405020304" pitchFamily="18" charset="0"/>
            </a:endParaRPr>
          </a:p>
          <a:p>
            <a:pPr indent="342900">
              <a:lnSpc>
                <a:spcPct val="120000"/>
              </a:lnSpc>
              <a:spcBef>
                <a:spcPts val="600"/>
              </a:spcBef>
            </a:pPr>
            <a:r>
              <a:rPr lang="en-US" sz="20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000" dirty="0">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a:latin typeface="Times New Roman" panose="02020603050405020304" pitchFamily="18" charset="0"/>
                <a:ea typeface="Calibri" panose="020F0502020204030204" pitchFamily="34" charset="0"/>
                <a:cs typeface="Times New Roman" panose="02020603050405020304" pitchFamily="18" charset="0"/>
              </a:rPr>
              <a:t>Go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759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additive="base">
                                        <p:cTn id="3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 calcmode="lin" valueType="num">
                                      <p:cBhvr additive="base">
                                        <p:cTn id="3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 calcmode="lin" valueType="num">
                                      <p:cBhvr additive="base">
                                        <p:cTn id="4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 calcmode="lin" valueType="num">
                                      <p:cBhvr additive="base">
                                        <p:cTn id="4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anim calcmode="lin" valueType="num">
                                      <p:cBhvr additive="base">
                                        <p:cTn id="51"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anim calcmode="lin" valueType="num">
                                      <p:cBhvr additive="base">
                                        <p:cTn id="55"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xEl>
                                              <p:pRg st="13" end="13"/>
                                            </p:txEl>
                                          </p:spTgt>
                                        </p:tgtEl>
                                        <p:attrNameLst>
                                          <p:attrName>style.visibility</p:attrName>
                                        </p:attrNameLst>
                                      </p:cBhvr>
                                      <p:to>
                                        <p:strVal val="visible"/>
                                      </p:to>
                                    </p:set>
                                    <p:anim calcmode="lin" valueType="num">
                                      <p:cBhvr additive="base">
                                        <p:cTn id="59"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
                                            <p:txEl>
                                              <p:pRg st="14" end="14"/>
                                            </p:txEl>
                                          </p:spTgt>
                                        </p:tgtEl>
                                        <p:attrNameLst>
                                          <p:attrName>style.visibility</p:attrName>
                                        </p:attrNameLst>
                                      </p:cBhvr>
                                      <p:to>
                                        <p:strVal val="visible"/>
                                      </p:to>
                                    </p:set>
                                    <p:anim calcmode="lin" valueType="num">
                                      <p:cBhvr additive="base">
                                        <p:cTn id="63"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
                                            <p:txEl>
                                              <p:pRg st="15" end="15"/>
                                            </p:txEl>
                                          </p:spTgt>
                                        </p:tgtEl>
                                        <p:attrNameLst>
                                          <p:attrName>style.visibility</p:attrName>
                                        </p:attrNameLst>
                                      </p:cBhvr>
                                      <p:to>
                                        <p:strVal val="visible"/>
                                      </p:to>
                                    </p:set>
                                    <p:anim calcmode="lin" valueType="num">
                                      <p:cBhvr additive="base">
                                        <p:cTn id="67" dur="5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057" y="0"/>
            <a:ext cx="10598832" cy="503693"/>
          </a:xfrm>
        </p:spPr>
        <p:txBody>
          <a:bodyPr>
            <a:normAutofit fontScale="90000"/>
          </a:bodyPr>
          <a:lstStyle/>
          <a:p>
            <a:pPr algn="l">
              <a:lnSpc>
                <a:spcPct val="150000"/>
              </a:lnSpc>
            </a:pPr>
            <a:r>
              <a:rPr lang="en-US" sz="2800" b="1" i="1" dirty="0" err="1" smtClean="0">
                <a:solidFill>
                  <a:srgbClr val="002060"/>
                </a:solidFill>
                <a:latin typeface="Corbel" panose="020B0503020204020204" pitchFamily="34" charset="0"/>
                <a:cs typeface="Calibri" panose="020F0502020204030204" pitchFamily="34" charset="0"/>
              </a:rPr>
              <a:t>Bài</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thực</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hành</a:t>
            </a:r>
            <a:endParaRPr lang="en-US" sz="2800" b="1" i="1" dirty="0">
              <a:solidFill>
                <a:srgbClr val="002060"/>
              </a:solidFill>
              <a:latin typeface="Corbel" panose="020B0503020204020204" pitchFamily="34" charset="0"/>
              <a:cs typeface="Calibri" panose="020F0502020204030204" pitchFamily="34" charset="0"/>
            </a:endParaRPr>
          </a:p>
        </p:txBody>
      </p:sp>
      <p:sp>
        <p:nvSpPr>
          <p:cNvPr id="3" name="Rectangle 2"/>
          <p:cNvSpPr/>
          <p:nvPr/>
        </p:nvSpPr>
        <p:spPr>
          <a:xfrm>
            <a:off x="2106539" y="657398"/>
            <a:ext cx="8370433" cy="830997"/>
          </a:xfrm>
          <a:prstGeom prst="rect">
            <a:avLst/>
          </a:prstGeom>
        </p:spPr>
        <p:txBody>
          <a:bodyPr wrap="none">
            <a:spAutoFit/>
          </a:bodyPr>
          <a:lstStyle/>
          <a:p>
            <a:r>
              <a:rPr lang="en-US" sz="2400" b="1" i="1" dirty="0" smtClean="0">
                <a:latin typeface="Times New Roman" panose="02020603050405020304" pitchFamily="18" charset="0"/>
                <a:ea typeface="Calibri" panose="020F0502020204030204" pitchFamily="34" charset="0"/>
              </a:rPr>
              <a:t>TH 10.1.</a:t>
            </a:r>
          </a:p>
          <a:p>
            <a:r>
              <a:rPr lang="en-US" sz="2400" dirty="0" smtClean="0">
                <a:latin typeface="Times New Roman" panose="02020603050405020304" pitchFamily="18" charset="0"/>
                <a:ea typeface="Calibri" panose="020F0502020204030204" pitchFamily="34" charset="0"/>
              </a:rPr>
              <a:t>1. </a:t>
            </a:r>
            <a:r>
              <a:rPr lang="en-US" sz="2400" dirty="0" err="1" smtClean="0">
                <a:latin typeface="Times New Roman" panose="02020603050405020304" pitchFamily="18" charset="0"/>
                <a:ea typeface="Calibri" panose="020F0502020204030204" pitchFamily="34" charset="0"/>
              </a:rPr>
              <a:t>Tạo</a:t>
            </a:r>
            <a:r>
              <a:rPr lang="en-US" sz="2400" dirty="0" smtClean="0">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rPr>
              <a:t>Database </a:t>
            </a:r>
            <a:r>
              <a:rPr lang="en-US" sz="2400" b="1" dirty="0" smtClean="0">
                <a:latin typeface="Times New Roman" panose="02020603050405020304" pitchFamily="18" charset="0"/>
                <a:ea typeface="Calibri" panose="020F0502020204030204" pitchFamily="34" charset="0"/>
              </a:rPr>
              <a:t>testing</a:t>
            </a:r>
            <a:r>
              <a:rPr lang="en-US" sz="2400" dirty="0" smtClean="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có</a:t>
            </a:r>
            <a:r>
              <a:rPr lang="en-US" sz="2400" dirty="0">
                <a:latin typeface="Times New Roman" panose="02020603050405020304" pitchFamily="18" charset="0"/>
                <a:ea typeface="Calibri" panose="020F0502020204030204" pitchFamily="34" charset="0"/>
              </a:rPr>
              <a:t> </a:t>
            </a:r>
            <a:r>
              <a:rPr lang="en-US" sz="2400" dirty="0" smtClean="0">
                <a:latin typeface="Times New Roman" panose="02020603050405020304" pitchFamily="18" charset="0"/>
                <a:ea typeface="Calibri" panose="020F0502020204030204" pitchFamily="34" charset="0"/>
              </a:rPr>
              <a:t>3 </a:t>
            </a:r>
            <a:r>
              <a:rPr lang="en-US" sz="2400" dirty="0" err="1">
                <a:latin typeface="Times New Roman" panose="02020603050405020304" pitchFamily="18" charset="0"/>
                <a:ea typeface="Calibri" panose="020F0502020204030204" pitchFamily="34" charset="0"/>
              </a:rPr>
              <a:t>bảng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như</a:t>
            </a:r>
            <a:r>
              <a:rPr lang="en-US" sz="2400" dirty="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sau</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lưu</a:t>
            </a:r>
            <a:r>
              <a:rPr lang="en-US" sz="2400" dirty="0" smtClean="0">
                <a:latin typeface="Times New Roman" panose="02020603050405020304" pitchFamily="18" charset="0"/>
                <a:ea typeface="Calibri" panose="020F0502020204030204" pitchFamily="34" charset="0"/>
              </a:rPr>
              <a:t> ý </a:t>
            </a:r>
            <a:r>
              <a:rPr lang="en-US" sz="2400" dirty="0" err="1" smtClean="0">
                <a:latin typeface="Times New Roman" panose="02020603050405020304" pitchFamily="18" charset="0"/>
                <a:ea typeface="Calibri" panose="020F0502020204030204" pitchFamily="34" charset="0"/>
              </a:rPr>
              <a:t>có</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tạo</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quan</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hệ</a:t>
            </a:r>
            <a:r>
              <a:rPr lang="en-US" sz="2400" dirty="0" smtClean="0">
                <a:latin typeface="Times New Roman" panose="02020603050405020304" pitchFamily="18" charset="0"/>
                <a:ea typeface="Calibri" panose="020F0502020204030204" pitchFamily="34" charset="0"/>
              </a:rPr>
              <a:t>):</a:t>
            </a:r>
            <a:endParaRPr lang="en-US" sz="2400" dirty="0"/>
          </a:p>
        </p:txBody>
      </p:sp>
      <p:sp>
        <p:nvSpPr>
          <p:cNvPr id="4" name="Rectangle 3"/>
          <p:cNvSpPr/>
          <p:nvPr/>
        </p:nvSpPr>
        <p:spPr>
          <a:xfrm>
            <a:off x="2106539" y="4286315"/>
            <a:ext cx="9188722" cy="461665"/>
          </a:xfrm>
          <a:prstGeom prst="rect">
            <a:avLst/>
          </a:prstGeom>
        </p:spPr>
        <p:txBody>
          <a:bodyPr wrap="square">
            <a:spAutoFit/>
          </a:bodyPr>
          <a:lstStyle/>
          <a:p>
            <a:pPr algn="just"/>
            <a:r>
              <a:rPr lang="en-US" sz="2400" dirty="0">
                <a:latin typeface="Times New Roman" panose="02020603050405020304" pitchFamily="18" charset="0"/>
                <a:ea typeface="Calibri" panose="020F0502020204030204" pitchFamily="34" charset="0"/>
              </a:rPr>
              <a:t>2</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Nhập</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dữ</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liệu</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cho</a:t>
            </a:r>
            <a:r>
              <a:rPr lang="en-US" sz="2400" dirty="0" smtClean="0">
                <a:latin typeface="Times New Roman" panose="02020603050405020304" pitchFamily="18" charset="0"/>
                <a:ea typeface="Calibri" panose="020F0502020204030204" pitchFamily="34" charset="0"/>
              </a:rPr>
              <a:t> 3 </a:t>
            </a:r>
            <a:r>
              <a:rPr lang="en-US" sz="2400" dirty="0" err="1" smtClean="0">
                <a:latin typeface="Times New Roman" panose="02020603050405020304" pitchFamily="18" charset="0"/>
                <a:ea typeface="Calibri" panose="020F0502020204030204" pitchFamily="34" charset="0"/>
              </a:rPr>
              <a:t>bảng</a:t>
            </a:r>
            <a:endParaRPr lang="en-US" sz="2400" dirty="0" smtClean="0">
              <a:latin typeface="Times New Roman" panose="02020603050405020304" pitchFamily="18" charset="0"/>
              <a:ea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82089819"/>
              </p:ext>
            </p:extLst>
          </p:nvPr>
        </p:nvGraphicFramePr>
        <p:xfrm>
          <a:off x="2395099" y="2156508"/>
          <a:ext cx="2394697" cy="937260"/>
        </p:xfrm>
        <a:graphic>
          <a:graphicData uri="http://schemas.openxmlformats.org/drawingml/2006/table">
            <a:tbl>
              <a:tblPr>
                <a:tableStyleId>{5C22544A-7EE6-4342-B048-85BDC9FD1C3A}</a:tableStyleId>
              </a:tblPr>
              <a:tblGrid>
                <a:gridCol w="891050"/>
                <a:gridCol w="1503647"/>
              </a:tblGrid>
              <a:tr h="290481">
                <a:tc>
                  <a:txBody>
                    <a:bodyPr/>
                    <a:lstStyle/>
                    <a:p>
                      <a:pPr algn="l" fontAlgn="b"/>
                      <a:r>
                        <a:rPr lang="en-US" sz="2000" u="none" strike="noStrike" dirty="0">
                          <a:effectLst/>
                        </a:rPr>
                        <a:t>Field</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a:effectLst/>
                        </a:rPr>
                        <a:t>Ghi chú</a:t>
                      </a:r>
                      <a:endParaRPr lang="en-US" sz="2000" b="0" i="0" u="none" strike="noStrike">
                        <a:solidFill>
                          <a:srgbClr val="000000"/>
                        </a:solidFill>
                        <a:effectLst/>
                        <a:latin typeface="Calibri" panose="020F0502020204030204" pitchFamily="34" charset="0"/>
                      </a:endParaRPr>
                    </a:p>
                  </a:txBody>
                  <a:tcPr marL="7620" marR="7620" marT="7620" marB="0" anchor="b"/>
                </a:tc>
              </a:tr>
              <a:tr h="290481">
                <a:tc>
                  <a:txBody>
                    <a:bodyPr/>
                    <a:lstStyle/>
                    <a:p>
                      <a:pPr algn="l" fontAlgn="b"/>
                      <a:r>
                        <a:rPr lang="en-US" sz="2000" u="none" strike="noStrike">
                          <a:effectLst/>
                        </a:rPr>
                        <a:t>id</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a:effectLst/>
                        </a:rPr>
                        <a:t>Khóa chính</a:t>
                      </a:r>
                      <a:endParaRPr lang="en-US" sz="2000" b="0" i="0" u="none" strike="noStrike">
                        <a:solidFill>
                          <a:srgbClr val="000000"/>
                        </a:solidFill>
                        <a:effectLst/>
                        <a:latin typeface="Calibri" panose="020F0502020204030204" pitchFamily="34" charset="0"/>
                      </a:endParaRPr>
                    </a:p>
                  </a:txBody>
                  <a:tcPr marL="7620" marR="7620" marT="7620" marB="0" anchor="b"/>
                </a:tc>
              </a:tr>
              <a:tr h="290481">
                <a:tc>
                  <a:txBody>
                    <a:bodyPr/>
                    <a:lstStyle/>
                    <a:p>
                      <a:pPr algn="l" fontAlgn="b"/>
                      <a:r>
                        <a:rPr lang="en-US" sz="2000" u="none" strike="noStrike">
                          <a:effectLst/>
                        </a:rPr>
                        <a:t>name</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42840403"/>
              </p:ext>
            </p:extLst>
          </p:nvPr>
        </p:nvGraphicFramePr>
        <p:xfrm>
          <a:off x="5204412" y="2153893"/>
          <a:ext cx="2631141" cy="1874520"/>
        </p:xfrm>
        <a:graphic>
          <a:graphicData uri="http://schemas.openxmlformats.org/drawingml/2006/table">
            <a:tbl>
              <a:tblPr>
                <a:tableStyleId>{5C22544A-7EE6-4342-B048-85BDC9FD1C3A}</a:tableStyleId>
              </a:tblPr>
              <a:tblGrid>
                <a:gridCol w="1169396"/>
                <a:gridCol w="1461745"/>
              </a:tblGrid>
              <a:tr h="282445">
                <a:tc>
                  <a:txBody>
                    <a:bodyPr/>
                    <a:lstStyle/>
                    <a:p>
                      <a:pPr algn="l" fontAlgn="b"/>
                      <a:r>
                        <a:rPr lang="en-US" sz="2000" u="none" strike="noStrike" dirty="0">
                          <a:effectLst/>
                        </a:rPr>
                        <a:t>Field</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a:effectLst/>
                        </a:rPr>
                        <a:t>Ghi chú</a:t>
                      </a:r>
                      <a:endParaRPr lang="en-US" sz="2000" b="0" i="0" u="none" strike="noStrike">
                        <a:solidFill>
                          <a:srgbClr val="000000"/>
                        </a:solidFill>
                        <a:effectLst/>
                        <a:latin typeface="Calibri" panose="020F0502020204030204" pitchFamily="34" charset="0"/>
                      </a:endParaRPr>
                    </a:p>
                  </a:txBody>
                  <a:tcPr marL="7620" marR="7620" marT="7620" marB="0" anchor="b"/>
                </a:tc>
              </a:tr>
              <a:tr h="182880">
                <a:tc>
                  <a:txBody>
                    <a:bodyPr/>
                    <a:lstStyle/>
                    <a:p>
                      <a:pPr algn="l" fontAlgn="b"/>
                      <a:r>
                        <a:rPr lang="en-US" sz="2000" u="none" strike="noStrike">
                          <a:effectLst/>
                        </a:rPr>
                        <a:t>id</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dirty="0" err="1">
                          <a:effectLst/>
                        </a:rPr>
                        <a:t>Khóa</a:t>
                      </a:r>
                      <a:r>
                        <a:rPr lang="en-US" sz="2000" u="none" strike="noStrike" dirty="0">
                          <a:effectLst/>
                        </a:rPr>
                        <a:t> </a:t>
                      </a:r>
                      <a:r>
                        <a:rPr lang="en-US" sz="2000" u="none" strike="noStrike" dirty="0" err="1">
                          <a:effectLst/>
                        </a:rPr>
                        <a:t>chính</a:t>
                      </a:r>
                      <a:endParaRPr lang="en-US" sz="2000" b="0" i="0" u="none" strike="noStrike" dirty="0">
                        <a:solidFill>
                          <a:srgbClr val="000000"/>
                        </a:solidFill>
                        <a:effectLst/>
                        <a:latin typeface="Calibri" panose="020F0502020204030204" pitchFamily="34" charset="0"/>
                      </a:endParaRPr>
                    </a:p>
                  </a:txBody>
                  <a:tcPr marL="7620" marR="7620" marT="7620" marB="0" anchor="b"/>
                </a:tc>
              </a:tr>
              <a:tr h="182880">
                <a:tc>
                  <a:txBody>
                    <a:bodyPr/>
                    <a:lstStyle/>
                    <a:p>
                      <a:pPr algn="l" fontAlgn="b"/>
                      <a:r>
                        <a:rPr lang="en-US" sz="2000" u="none" strike="noStrike">
                          <a:effectLst/>
                        </a:rPr>
                        <a:t>name</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7620" marR="7620" marT="7620" marB="0" anchor="b"/>
                </a:tc>
              </a:tr>
              <a:tr h="182880">
                <a:tc>
                  <a:txBody>
                    <a:bodyPr/>
                    <a:lstStyle/>
                    <a:p>
                      <a:pPr algn="l" fontAlgn="b"/>
                      <a:r>
                        <a:rPr lang="en-US" sz="2000" u="none" strike="noStrike">
                          <a:effectLst/>
                        </a:rPr>
                        <a:t>price</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7620" marR="7620" marT="7620" marB="0" anchor="b"/>
                </a:tc>
              </a:tr>
              <a:tr h="182880">
                <a:tc>
                  <a:txBody>
                    <a:bodyPr/>
                    <a:lstStyle/>
                    <a:p>
                      <a:pPr algn="l" fontAlgn="b"/>
                      <a:r>
                        <a:rPr lang="en-US" sz="2000" u="none" strike="noStrike">
                          <a:effectLst/>
                        </a:rPr>
                        <a:t>author_id</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a:effectLst/>
                        </a:rPr>
                        <a:t>Khóa ngoại</a:t>
                      </a:r>
                      <a:endParaRPr lang="en-US" sz="2000" b="0" i="0" u="none" strike="noStrike">
                        <a:solidFill>
                          <a:srgbClr val="000000"/>
                        </a:solidFill>
                        <a:effectLst/>
                        <a:latin typeface="Calibri" panose="020F0502020204030204" pitchFamily="34" charset="0"/>
                      </a:endParaRPr>
                    </a:p>
                  </a:txBody>
                  <a:tcPr marL="7620" marR="7620" marT="7620" marB="0" anchor="b"/>
                </a:tc>
              </a:tr>
              <a:tr h="182880">
                <a:tc>
                  <a:txBody>
                    <a:bodyPr/>
                    <a:lstStyle/>
                    <a:p>
                      <a:pPr algn="l" fontAlgn="b"/>
                      <a:r>
                        <a:rPr lang="en-US" sz="2000" u="none" strike="noStrike">
                          <a:effectLst/>
                        </a:rPr>
                        <a:t>title_id</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dirty="0" err="1">
                          <a:effectLst/>
                        </a:rPr>
                        <a:t>Khóa</a:t>
                      </a:r>
                      <a:r>
                        <a:rPr lang="en-US" sz="2000" u="none" strike="noStrike" dirty="0">
                          <a:effectLst/>
                        </a:rPr>
                        <a:t> </a:t>
                      </a:r>
                      <a:r>
                        <a:rPr lang="en-US" sz="2000" u="none" strike="noStrike" dirty="0" err="1">
                          <a:effectLst/>
                        </a:rPr>
                        <a:t>ngoại</a:t>
                      </a:r>
                      <a:endParaRPr lang="en-US" sz="2000" b="0" i="0" u="none" strike="noStrike" dirty="0">
                        <a:solidFill>
                          <a:srgbClr val="000000"/>
                        </a:solidFill>
                        <a:effectLst/>
                        <a:latin typeface="Calibri" panose="020F0502020204030204" pitchFamily="34" charset="0"/>
                      </a:endParaRPr>
                    </a:p>
                  </a:txBody>
                  <a:tcPr marL="7620" marR="7620" marT="7620" marB="0" anchor="b"/>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343890507"/>
              </p:ext>
            </p:extLst>
          </p:nvPr>
        </p:nvGraphicFramePr>
        <p:xfrm>
          <a:off x="8400329" y="2129334"/>
          <a:ext cx="2608732" cy="937260"/>
        </p:xfrm>
        <a:graphic>
          <a:graphicData uri="http://schemas.openxmlformats.org/drawingml/2006/table">
            <a:tbl>
              <a:tblPr>
                <a:tableStyleId>{5C22544A-7EE6-4342-B048-85BDC9FD1C3A}</a:tableStyleId>
              </a:tblPr>
              <a:tblGrid>
                <a:gridCol w="1304366"/>
                <a:gridCol w="1304366"/>
              </a:tblGrid>
              <a:tr h="182880">
                <a:tc>
                  <a:txBody>
                    <a:bodyPr/>
                    <a:lstStyle/>
                    <a:p>
                      <a:pPr algn="l" fontAlgn="b"/>
                      <a:r>
                        <a:rPr lang="en-US" sz="2000" u="none" strike="noStrike">
                          <a:effectLst/>
                        </a:rPr>
                        <a:t>Field</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a:effectLst/>
                        </a:rPr>
                        <a:t>Ghi chú</a:t>
                      </a:r>
                      <a:endParaRPr lang="en-US" sz="2000" b="0" i="0" u="none" strike="noStrike">
                        <a:solidFill>
                          <a:srgbClr val="000000"/>
                        </a:solidFill>
                        <a:effectLst/>
                        <a:latin typeface="Calibri" panose="020F0502020204030204" pitchFamily="34" charset="0"/>
                      </a:endParaRPr>
                    </a:p>
                  </a:txBody>
                  <a:tcPr marL="7620" marR="7620" marT="7620" marB="0" anchor="b"/>
                </a:tc>
              </a:tr>
              <a:tr h="182880">
                <a:tc>
                  <a:txBody>
                    <a:bodyPr/>
                    <a:lstStyle/>
                    <a:p>
                      <a:pPr algn="l" fontAlgn="b"/>
                      <a:r>
                        <a:rPr lang="en-US" sz="2000" u="none" strike="noStrike">
                          <a:effectLst/>
                        </a:rPr>
                        <a:t>id</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a:effectLst/>
                        </a:rPr>
                        <a:t>Khóa chính</a:t>
                      </a:r>
                      <a:endParaRPr lang="en-US" sz="2000" b="0" i="0" u="none" strike="noStrike">
                        <a:solidFill>
                          <a:srgbClr val="000000"/>
                        </a:solidFill>
                        <a:effectLst/>
                        <a:latin typeface="Calibri" panose="020F0502020204030204" pitchFamily="34" charset="0"/>
                      </a:endParaRPr>
                    </a:p>
                  </a:txBody>
                  <a:tcPr marL="7620" marR="7620" marT="7620" marB="0" anchor="b"/>
                </a:tc>
              </a:tr>
              <a:tr h="182880">
                <a:tc>
                  <a:txBody>
                    <a:bodyPr/>
                    <a:lstStyle/>
                    <a:p>
                      <a:pPr algn="l" fontAlgn="b"/>
                      <a:r>
                        <a:rPr lang="en-US" sz="2000" u="none" strike="noStrike">
                          <a:effectLst/>
                        </a:rPr>
                        <a:t>name</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tc>
              </a:tr>
            </a:tbl>
          </a:graphicData>
        </a:graphic>
      </p:graphicFrame>
      <p:sp>
        <p:nvSpPr>
          <p:cNvPr id="8" name="Rectangle 7"/>
          <p:cNvSpPr/>
          <p:nvPr/>
        </p:nvSpPr>
        <p:spPr>
          <a:xfrm>
            <a:off x="2356226" y="1767522"/>
            <a:ext cx="1483035"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rPr>
              <a:t>Table: </a:t>
            </a:r>
            <a:r>
              <a:rPr lang="en-US" b="1" dirty="0" smtClean="0">
                <a:latin typeface="Times New Roman" panose="02020603050405020304" pitchFamily="18" charset="0"/>
                <a:ea typeface="Calibri" panose="020F0502020204030204" pitchFamily="34" charset="0"/>
              </a:rPr>
              <a:t>author</a:t>
            </a:r>
            <a:endParaRPr lang="en-US" b="1" dirty="0">
              <a:latin typeface="Times New Roman" panose="02020603050405020304" pitchFamily="18" charset="0"/>
              <a:ea typeface="Calibri" panose="020F0502020204030204" pitchFamily="34" charset="0"/>
            </a:endParaRPr>
          </a:p>
        </p:txBody>
      </p:sp>
      <p:sp>
        <p:nvSpPr>
          <p:cNvPr id="9" name="Rectangle 8"/>
          <p:cNvSpPr/>
          <p:nvPr/>
        </p:nvSpPr>
        <p:spPr>
          <a:xfrm>
            <a:off x="5170800" y="1680116"/>
            <a:ext cx="1303498"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rPr>
              <a:t>Table: </a:t>
            </a:r>
            <a:r>
              <a:rPr lang="en-US" b="1" dirty="0" smtClean="0">
                <a:latin typeface="Times New Roman" panose="02020603050405020304" pitchFamily="18" charset="0"/>
                <a:ea typeface="Calibri" panose="020F0502020204030204" pitchFamily="34" charset="0"/>
              </a:rPr>
              <a:t>book</a:t>
            </a:r>
            <a:endParaRPr lang="en-US" b="1" dirty="0">
              <a:latin typeface="Times New Roman" panose="02020603050405020304" pitchFamily="18" charset="0"/>
              <a:ea typeface="Calibri" panose="020F0502020204030204" pitchFamily="34" charset="0"/>
            </a:endParaRPr>
          </a:p>
        </p:txBody>
      </p:sp>
      <p:sp>
        <p:nvSpPr>
          <p:cNvPr id="10" name="Rectangle 9"/>
          <p:cNvSpPr/>
          <p:nvPr/>
        </p:nvSpPr>
        <p:spPr>
          <a:xfrm>
            <a:off x="8365414" y="1669800"/>
            <a:ext cx="1200906"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rPr>
              <a:t>Table: </a:t>
            </a:r>
            <a:r>
              <a:rPr lang="en-US" b="1" dirty="0" smtClean="0">
                <a:latin typeface="Times New Roman" panose="02020603050405020304" pitchFamily="18" charset="0"/>
                <a:ea typeface="Calibri" panose="020F0502020204030204" pitchFamily="34" charset="0"/>
              </a:rPr>
              <a:t>title</a:t>
            </a:r>
            <a:endParaRPr lang="en-US"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276742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057" y="0"/>
            <a:ext cx="10598832" cy="503693"/>
          </a:xfrm>
        </p:spPr>
        <p:txBody>
          <a:bodyPr>
            <a:normAutofit fontScale="90000"/>
          </a:bodyPr>
          <a:lstStyle/>
          <a:p>
            <a:pPr algn="l">
              <a:lnSpc>
                <a:spcPct val="150000"/>
              </a:lnSpc>
            </a:pPr>
            <a:r>
              <a:rPr lang="en-US" sz="2800" b="1" i="1" dirty="0" err="1" smtClean="0">
                <a:solidFill>
                  <a:srgbClr val="002060"/>
                </a:solidFill>
                <a:latin typeface="Corbel" panose="020B0503020204020204" pitchFamily="34" charset="0"/>
                <a:cs typeface="Calibri" panose="020F0502020204030204" pitchFamily="34" charset="0"/>
              </a:rPr>
              <a:t>Bài</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thực</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hành</a:t>
            </a:r>
            <a:endParaRPr lang="en-US" sz="2800" b="1" i="1" dirty="0">
              <a:solidFill>
                <a:srgbClr val="002060"/>
              </a:solidFill>
              <a:latin typeface="Corbel" panose="020B0503020204020204" pitchFamily="34" charset="0"/>
              <a:cs typeface="Calibri" panose="020F0502020204030204" pitchFamily="34" charset="0"/>
            </a:endParaRPr>
          </a:p>
        </p:txBody>
      </p:sp>
      <p:sp>
        <p:nvSpPr>
          <p:cNvPr id="11" name="Rectangle 10"/>
          <p:cNvSpPr/>
          <p:nvPr/>
        </p:nvSpPr>
        <p:spPr>
          <a:xfrm>
            <a:off x="1885821" y="625868"/>
            <a:ext cx="5744714" cy="830997"/>
          </a:xfrm>
          <a:prstGeom prst="rect">
            <a:avLst/>
          </a:prstGeom>
        </p:spPr>
        <p:txBody>
          <a:bodyPr wrap="none">
            <a:spAutoFit/>
          </a:bodyPr>
          <a:lstStyle/>
          <a:p>
            <a:r>
              <a:rPr lang="en-US" sz="2400" b="1" i="1" dirty="0" smtClean="0">
                <a:latin typeface="Times New Roman" panose="02020603050405020304" pitchFamily="18" charset="0"/>
                <a:ea typeface="Calibri" panose="020F0502020204030204" pitchFamily="34" charset="0"/>
              </a:rPr>
              <a:t>TH 10.2.</a:t>
            </a:r>
          </a:p>
          <a:p>
            <a:r>
              <a:rPr lang="en-US" sz="2400" dirty="0" smtClean="0">
                <a:latin typeface="Times New Roman" panose="02020603050405020304" pitchFamily="18" charset="0"/>
                <a:ea typeface="Calibri" panose="020F0502020204030204" pitchFamily="34" charset="0"/>
              </a:rPr>
              <a:t>1. </a:t>
            </a:r>
            <a:r>
              <a:rPr lang="en-US" sz="2400" dirty="0" err="1" smtClean="0">
                <a:latin typeface="Times New Roman" panose="02020603050405020304" pitchFamily="18" charset="0"/>
                <a:ea typeface="Calibri" panose="020F0502020204030204" pitchFamily="34" charset="0"/>
              </a:rPr>
              <a:t>Tạo</a:t>
            </a:r>
            <a:r>
              <a:rPr lang="en-US" sz="2400" dirty="0" smtClean="0">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rPr>
              <a:t>Database </a:t>
            </a:r>
            <a:r>
              <a:rPr lang="en-US" sz="2400" b="1" dirty="0" smtClean="0">
                <a:latin typeface="Times New Roman" panose="02020603050405020304" pitchFamily="18" charset="0"/>
                <a:ea typeface="Calibri" panose="020F0502020204030204" pitchFamily="34" charset="0"/>
              </a:rPr>
              <a:t>testing1</a:t>
            </a:r>
            <a:r>
              <a:rPr lang="en-US" sz="2400" dirty="0" smtClean="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có</a:t>
            </a:r>
            <a:r>
              <a:rPr lang="en-US" sz="2400" dirty="0">
                <a:latin typeface="Times New Roman" panose="02020603050405020304" pitchFamily="18" charset="0"/>
                <a:ea typeface="Calibri" panose="020F0502020204030204" pitchFamily="34" charset="0"/>
              </a:rPr>
              <a:t> 2 </a:t>
            </a:r>
            <a:r>
              <a:rPr lang="en-US" sz="2400" dirty="0" err="1">
                <a:latin typeface="Times New Roman" panose="02020603050405020304" pitchFamily="18" charset="0"/>
                <a:ea typeface="Calibri" panose="020F0502020204030204" pitchFamily="34" charset="0"/>
              </a:rPr>
              <a:t>bảng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như</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sau</a:t>
            </a:r>
            <a:r>
              <a:rPr lang="en-US" sz="2400" dirty="0">
                <a:latin typeface="Times New Roman" panose="02020603050405020304" pitchFamily="18" charset="0"/>
                <a:ea typeface="Calibri" panose="020F0502020204030204" pitchFamily="34" charset="0"/>
              </a:rPr>
              <a:t>:</a:t>
            </a:r>
            <a:endParaRPr lang="en-US" sz="2400" dirty="0"/>
          </a:p>
        </p:txBody>
      </p:sp>
      <p:pic>
        <p:nvPicPr>
          <p:cNvPr id="12" name="Picture 11"/>
          <p:cNvPicPr/>
          <p:nvPr/>
        </p:nvPicPr>
        <p:blipFill rotWithShape="1">
          <a:blip r:embed="rId2"/>
          <a:srcRect l="11591" t="32587" r="70322" b="55248"/>
          <a:stretch/>
        </p:blipFill>
        <p:spPr bwMode="auto">
          <a:xfrm>
            <a:off x="3166565" y="1603226"/>
            <a:ext cx="5668778" cy="1610835"/>
          </a:xfrm>
          <a:prstGeom prst="rect">
            <a:avLst/>
          </a:prstGeom>
          <a:ln w="9525" cap="flat" cmpd="sng" algn="ctr">
            <a:solidFill>
              <a:srgbClr val="5B9BD5"/>
            </a:solidFill>
            <a:prstDash val="solid"/>
            <a:round/>
            <a:headEnd type="none" w="med" len="med"/>
            <a:tailEnd type="none" w="med" len="med"/>
          </a:ln>
          <a:extLst>
            <a:ext uri="{53640926-AAD7-44D8-BBD7-CCE9431645EC}">
              <a14:shadowObscured xmlns:a14="http://schemas.microsoft.com/office/drawing/2010/main"/>
            </a:ext>
          </a:extLst>
        </p:spPr>
      </p:pic>
      <p:sp>
        <p:nvSpPr>
          <p:cNvPr id="13" name="Rectangle 12"/>
          <p:cNvSpPr/>
          <p:nvPr/>
        </p:nvSpPr>
        <p:spPr>
          <a:xfrm>
            <a:off x="1885821" y="3455125"/>
            <a:ext cx="9188722" cy="461665"/>
          </a:xfrm>
          <a:prstGeom prst="rect">
            <a:avLst/>
          </a:prstGeom>
        </p:spPr>
        <p:txBody>
          <a:bodyPr wrap="square">
            <a:spAutoFit/>
          </a:bodyPr>
          <a:lstStyle/>
          <a:p>
            <a:pPr algn="just"/>
            <a:r>
              <a:rPr lang="en-US" sz="2400" dirty="0">
                <a:latin typeface="Times New Roman" panose="02020603050405020304" pitchFamily="18" charset="0"/>
                <a:ea typeface="Calibri" panose="020F0502020204030204" pitchFamily="34" charset="0"/>
              </a:rPr>
              <a:t>2</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Nhập</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dữ</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liệu</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cho</a:t>
            </a:r>
            <a:r>
              <a:rPr lang="en-US" sz="2400" dirty="0" smtClean="0">
                <a:latin typeface="Times New Roman" panose="02020603050405020304" pitchFamily="18" charset="0"/>
                <a:ea typeface="Calibri" panose="020F0502020204030204" pitchFamily="34" charset="0"/>
              </a:rPr>
              <a:t> 2 </a:t>
            </a:r>
            <a:r>
              <a:rPr lang="en-US" sz="2400" dirty="0" err="1" smtClean="0">
                <a:latin typeface="Times New Roman" panose="02020603050405020304" pitchFamily="18" charset="0"/>
                <a:ea typeface="Calibri" panose="020F0502020204030204" pitchFamily="34" charset="0"/>
              </a:rPr>
              <a:t>bảng</a:t>
            </a:r>
            <a:endParaRPr lang="en-US" sz="2400" dirty="0" smtClean="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836277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226" y="-141515"/>
            <a:ext cx="10565648" cy="1752599"/>
          </a:xfrm>
        </p:spPr>
        <p:txBody>
          <a:bodyPr/>
          <a:lstStyle/>
          <a:p>
            <a:r>
              <a:rPr lang="en-US" b="1" dirty="0" err="1" smtClean="0">
                <a:solidFill>
                  <a:srgbClr val="002060"/>
                </a:solidFill>
              </a:rPr>
              <a:t>Bài</a:t>
            </a:r>
            <a:r>
              <a:rPr lang="en-US" b="1" dirty="0" smtClean="0">
                <a:solidFill>
                  <a:srgbClr val="002060"/>
                </a:solidFill>
              </a:rPr>
              <a:t> 10. </a:t>
            </a:r>
            <a:r>
              <a:rPr lang="en-US" b="1" dirty="0" err="1" smtClean="0">
                <a:solidFill>
                  <a:srgbClr val="002060"/>
                </a:solidFill>
              </a:rPr>
              <a:t>Hệ</a:t>
            </a:r>
            <a:r>
              <a:rPr lang="en-US" b="1" dirty="0" smtClean="0">
                <a:solidFill>
                  <a:srgbClr val="002060"/>
                </a:solidFill>
              </a:rPr>
              <a:t> </a:t>
            </a:r>
            <a:r>
              <a:rPr lang="en-US" b="1" dirty="0" err="1" smtClean="0">
                <a:solidFill>
                  <a:srgbClr val="002060"/>
                </a:solidFill>
              </a:rPr>
              <a:t>quản</a:t>
            </a:r>
            <a:r>
              <a:rPr lang="en-US" b="1" dirty="0" smtClean="0">
                <a:solidFill>
                  <a:srgbClr val="002060"/>
                </a:solidFill>
              </a:rPr>
              <a:t> </a:t>
            </a:r>
            <a:r>
              <a:rPr lang="en-US" b="1" dirty="0" err="1" smtClean="0">
                <a:solidFill>
                  <a:srgbClr val="002060"/>
                </a:solidFill>
              </a:rPr>
              <a:t>trị</a:t>
            </a:r>
            <a:r>
              <a:rPr lang="en-US" b="1" dirty="0" smtClean="0">
                <a:solidFill>
                  <a:srgbClr val="002060"/>
                </a:solidFill>
              </a:rPr>
              <a:t> CSDL MySQL</a:t>
            </a:r>
            <a:endParaRPr lang="en-US" b="1" dirty="0">
              <a:solidFill>
                <a:srgbClr val="002060"/>
              </a:solidFill>
            </a:endParaRPr>
          </a:p>
        </p:txBody>
      </p:sp>
      <p:sp>
        <p:nvSpPr>
          <p:cNvPr id="3" name="Content Placeholder 2"/>
          <p:cNvSpPr>
            <a:spLocks noGrp="1"/>
          </p:cNvSpPr>
          <p:nvPr>
            <p:ph idx="1"/>
          </p:nvPr>
        </p:nvSpPr>
        <p:spPr>
          <a:xfrm>
            <a:off x="2028595" y="1393372"/>
            <a:ext cx="10018713" cy="4593771"/>
          </a:xfrm>
        </p:spPr>
        <p:txBody>
          <a:bodyPr>
            <a:normAutofit/>
          </a:bodyPr>
          <a:lstStyle/>
          <a:p>
            <a:pPr marL="0" indent="0">
              <a:buNone/>
            </a:pPr>
            <a:r>
              <a:rPr lang="en-US" b="1" i="1" dirty="0" err="1" smtClean="0">
                <a:latin typeface="Calibri (Body)"/>
              </a:rPr>
              <a:t>Tiết</a:t>
            </a:r>
            <a:r>
              <a:rPr lang="en-US" b="1" i="1" dirty="0" smtClean="0">
                <a:latin typeface="Calibri (Body)"/>
              </a:rPr>
              <a:t> 46-50:</a:t>
            </a:r>
          </a:p>
          <a:p>
            <a:pPr marL="0" indent="0">
              <a:buNone/>
            </a:pPr>
            <a:r>
              <a:rPr lang="en-US" dirty="0" smtClean="0">
                <a:latin typeface="Calibri (Body)"/>
              </a:rPr>
              <a:t>	10.1. </a:t>
            </a:r>
            <a:r>
              <a:rPr lang="en-US" dirty="0" err="1" smtClean="0">
                <a:latin typeface="Calibri (Body)"/>
              </a:rPr>
              <a:t>Giới</a:t>
            </a:r>
            <a:r>
              <a:rPr lang="en-US" dirty="0" smtClean="0">
                <a:latin typeface="Calibri (Body)"/>
              </a:rPr>
              <a:t> </a:t>
            </a:r>
            <a:r>
              <a:rPr lang="en-US" dirty="0" err="1" smtClean="0">
                <a:latin typeface="Calibri (Body)"/>
              </a:rPr>
              <a:t>thiệu</a:t>
            </a:r>
            <a:endParaRPr lang="en-US" dirty="0" smtClean="0">
              <a:latin typeface="Calibri (Body)"/>
            </a:endParaRPr>
          </a:p>
          <a:p>
            <a:pPr marL="0" indent="0">
              <a:buNone/>
            </a:pPr>
            <a:r>
              <a:rPr lang="en-US" dirty="0">
                <a:latin typeface="Calibri (Body)"/>
              </a:rPr>
              <a:t>	</a:t>
            </a:r>
            <a:r>
              <a:rPr lang="en-US" dirty="0" smtClean="0">
                <a:latin typeface="Calibri (Body)"/>
              </a:rPr>
              <a:t>10.2. </a:t>
            </a:r>
            <a:r>
              <a:rPr lang="en-US" dirty="0" err="1" smtClean="0">
                <a:latin typeface="Calibri (Body)"/>
              </a:rPr>
              <a:t>Quản</a:t>
            </a:r>
            <a:r>
              <a:rPr lang="en-US" dirty="0" smtClean="0">
                <a:latin typeface="Calibri (Body)"/>
              </a:rPr>
              <a:t> </a:t>
            </a:r>
            <a:r>
              <a:rPr lang="en-US" dirty="0" err="1" smtClean="0">
                <a:latin typeface="Calibri (Body)"/>
              </a:rPr>
              <a:t>trị</a:t>
            </a:r>
            <a:r>
              <a:rPr lang="en-US" dirty="0" smtClean="0">
                <a:latin typeface="Calibri (Body)"/>
              </a:rPr>
              <a:t> </a:t>
            </a:r>
            <a:r>
              <a:rPr lang="en-US" dirty="0" err="1" smtClean="0">
                <a:latin typeface="Calibri (Body)"/>
              </a:rPr>
              <a:t>dữ</a:t>
            </a:r>
            <a:r>
              <a:rPr lang="en-US" dirty="0" smtClean="0">
                <a:latin typeface="Calibri (Body)"/>
              </a:rPr>
              <a:t> </a:t>
            </a:r>
            <a:r>
              <a:rPr lang="en-US" dirty="0" err="1" smtClean="0">
                <a:latin typeface="Calibri (Body)"/>
              </a:rPr>
              <a:t>liệu</a:t>
            </a:r>
            <a:r>
              <a:rPr lang="en-US" dirty="0" smtClean="0">
                <a:latin typeface="Calibri (Body)"/>
              </a:rPr>
              <a:t> </a:t>
            </a:r>
            <a:r>
              <a:rPr lang="en-US" dirty="0" err="1" smtClean="0">
                <a:latin typeface="Calibri (Body)"/>
              </a:rPr>
              <a:t>với</a:t>
            </a:r>
            <a:r>
              <a:rPr lang="en-US" dirty="0" smtClean="0">
                <a:latin typeface="Calibri (Body)"/>
              </a:rPr>
              <a:t> </a:t>
            </a:r>
            <a:r>
              <a:rPr lang="en-US" dirty="0" err="1" smtClean="0">
                <a:latin typeface="Calibri (Body)"/>
              </a:rPr>
              <a:t>PhpMyAdmin</a:t>
            </a:r>
            <a:endParaRPr lang="en-US" dirty="0" smtClean="0">
              <a:latin typeface="Calibri (Body)"/>
            </a:endParaRPr>
          </a:p>
          <a:p>
            <a:pPr marL="0" indent="0">
              <a:buNone/>
            </a:pPr>
            <a:endParaRPr lang="en-US" dirty="0">
              <a:latin typeface="Calibri (Body)"/>
            </a:endParaRPr>
          </a:p>
          <a:p>
            <a:pPr marL="0" indent="0">
              <a:buNone/>
            </a:pPr>
            <a:endParaRPr lang="vi-VN" dirty="0">
              <a:latin typeface="Calibri (Body)"/>
            </a:endParaRPr>
          </a:p>
          <a:p>
            <a:pPr marL="0" indent="0">
              <a:buNone/>
            </a:pPr>
            <a:endParaRPr lang="vi-VN" dirty="0">
              <a:latin typeface="Calibri (Body)"/>
            </a:endParaRPr>
          </a:p>
        </p:txBody>
      </p:sp>
    </p:spTree>
    <p:extLst>
      <p:ext uri="{BB962C8B-B14F-4D97-AF65-F5344CB8AC3E}">
        <p14:creationId xmlns:p14="http://schemas.microsoft.com/office/powerpoint/2010/main" val="171576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570" y="2800951"/>
            <a:ext cx="10515600" cy="1325563"/>
          </a:xfrm>
        </p:spPr>
        <p:txBody>
          <a:bodyPr>
            <a:normAutofit/>
          </a:bodyPr>
          <a:lstStyle/>
          <a:p>
            <a:r>
              <a:rPr lang="en-US" sz="4000" b="1" dirty="0" smtClean="0">
                <a:solidFill>
                  <a:schemeClr val="accent4">
                    <a:lumMod val="75000"/>
                  </a:schemeClr>
                </a:solidFill>
                <a:latin typeface="Calibri (Body)"/>
              </a:rPr>
              <a:t>THANKS FOR WATCHING!</a:t>
            </a:r>
            <a:endParaRPr lang="vi-VN" sz="4000" b="1" dirty="0">
              <a:solidFill>
                <a:schemeClr val="accent4">
                  <a:lumMod val="75000"/>
                </a:schemeClr>
              </a:solidFill>
            </a:endParaRPr>
          </a:p>
        </p:txBody>
      </p:sp>
    </p:spTree>
    <p:extLst>
      <p:ext uri="{BB962C8B-B14F-4D97-AF65-F5344CB8AC3E}">
        <p14:creationId xmlns:p14="http://schemas.microsoft.com/office/powerpoint/2010/main" val="4077790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226" y="-141515"/>
            <a:ext cx="10018713" cy="1752599"/>
          </a:xfrm>
        </p:spPr>
        <p:txBody>
          <a:bodyPr/>
          <a:lstStyle/>
          <a:p>
            <a:r>
              <a:rPr lang="en-US" b="1" dirty="0" err="1" smtClean="0">
                <a:solidFill>
                  <a:srgbClr val="002060"/>
                </a:solidFill>
              </a:rPr>
              <a:t>Mục</a:t>
            </a:r>
            <a:r>
              <a:rPr lang="en-US" b="1" dirty="0" smtClean="0">
                <a:solidFill>
                  <a:srgbClr val="002060"/>
                </a:solidFill>
              </a:rPr>
              <a:t> </a:t>
            </a:r>
            <a:r>
              <a:rPr lang="en-US" b="1" dirty="0" err="1" smtClean="0">
                <a:solidFill>
                  <a:srgbClr val="002060"/>
                </a:solidFill>
              </a:rPr>
              <a:t>tiêu</a:t>
            </a:r>
            <a:endParaRPr lang="en-US" b="1" dirty="0">
              <a:solidFill>
                <a:srgbClr val="002060"/>
              </a:solidFill>
            </a:endParaRPr>
          </a:p>
        </p:txBody>
      </p:sp>
      <p:sp>
        <p:nvSpPr>
          <p:cNvPr id="3" name="Content Placeholder 2"/>
          <p:cNvSpPr>
            <a:spLocks noGrp="1"/>
          </p:cNvSpPr>
          <p:nvPr>
            <p:ph idx="1"/>
          </p:nvPr>
        </p:nvSpPr>
        <p:spPr>
          <a:xfrm>
            <a:off x="2028595" y="1393372"/>
            <a:ext cx="10018713" cy="4593771"/>
          </a:xfrm>
        </p:spPr>
        <p:txBody>
          <a:bodyPr>
            <a:normAutofit/>
          </a:bodyPr>
          <a:lstStyle/>
          <a:p>
            <a:pPr marL="0" indent="0">
              <a:buNone/>
            </a:pPr>
            <a:r>
              <a:rPr lang="vi-VN" i="1" dirty="0">
                <a:latin typeface="Calibri (Body)"/>
              </a:rPr>
              <a:t>Học xong bài học này người học có khả năng:</a:t>
            </a:r>
          </a:p>
          <a:p>
            <a:pPr marL="0" indent="0">
              <a:buNone/>
            </a:pPr>
            <a:r>
              <a:rPr lang="vi-VN" b="1" dirty="0">
                <a:latin typeface="Calibri (Body)"/>
              </a:rPr>
              <a:t>1. Về mặt kiến thức: </a:t>
            </a:r>
            <a:r>
              <a:rPr lang="en-US" dirty="0" err="1" smtClean="0">
                <a:latin typeface="Calibri (Body)"/>
              </a:rPr>
              <a:t>Hiểu</a:t>
            </a:r>
            <a:r>
              <a:rPr lang="en-US" dirty="0" smtClean="0">
                <a:latin typeface="Calibri (Body)"/>
              </a:rPr>
              <a:t> </a:t>
            </a:r>
            <a:r>
              <a:rPr lang="en-US" dirty="0" err="1" smtClean="0">
                <a:latin typeface="Calibri (Body)"/>
              </a:rPr>
              <a:t>được</a:t>
            </a:r>
            <a:r>
              <a:rPr lang="en-US" dirty="0" smtClean="0">
                <a:latin typeface="Calibri (Body)"/>
              </a:rPr>
              <a:t> CSDL, </a:t>
            </a:r>
            <a:r>
              <a:rPr lang="en-US" dirty="0" err="1" smtClean="0">
                <a:latin typeface="Calibri (Body)"/>
              </a:rPr>
              <a:t>bảng</a:t>
            </a:r>
            <a:r>
              <a:rPr lang="en-US" dirty="0" smtClean="0">
                <a:latin typeface="Calibri (Body)"/>
              </a:rPr>
              <a:t>, </a:t>
            </a:r>
            <a:r>
              <a:rPr lang="en-US" dirty="0" err="1" smtClean="0">
                <a:latin typeface="Calibri (Body)"/>
              </a:rPr>
              <a:t>quan</a:t>
            </a:r>
            <a:r>
              <a:rPr lang="en-US" dirty="0" smtClean="0">
                <a:latin typeface="Calibri (Body)"/>
              </a:rPr>
              <a:t> </a:t>
            </a:r>
            <a:r>
              <a:rPr lang="en-US" dirty="0" err="1" smtClean="0">
                <a:latin typeface="Calibri (Body)"/>
              </a:rPr>
              <a:t>hệ</a:t>
            </a:r>
            <a:r>
              <a:rPr lang="en-US" dirty="0" smtClean="0">
                <a:latin typeface="Calibri (Body)"/>
              </a:rPr>
              <a:t> </a:t>
            </a:r>
            <a:r>
              <a:rPr lang="en-US" dirty="0" err="1" smtClean="0">
                <a:latin typeface="Calibri (Body)"/>
              </a:rPr>
              <a:t>giữa</a:t>
            </a:r>
            <a:r>
              <a:rPr lang="en-US" dirty="0" smtClean="0">
                <a:latin typeface="Calibri (Body)"/>
              </a:rPr>
              <a:t> </a:t>
            </a:r>
            <a:r>
              <a:rPr lang="en-US" dirty="0" err="1" smtClean="0">
                <a:latin typeface="Calibri (Body)"/>
              </a:rPr>
              <a:t>các</a:t>
            </a:r>
            <a:r>
              <a:rPr lang="en-US" dirty="0" smtClean="0">
                <a:latin typeface="Calibri (Body)"/>
              </a:rPr>
              <a:t> </a:t>
            </a:r>
            <a:r>
              <a:rPr lang="en-US" dirty="0" err="1" smtClean="0">
                <a:latin typeface="Calibri (Body)"/>
              </a:rPr>
              <a:t>bảng</a:t>
            </a:r>
            <a:r>
              <a:rPr lang="vi-VN" dirty="0" smtClean="0">
                <a:latin typeface="Calibri (Body)"/>
              </a:rPr>
              <a:t>.</a:t>
            </a:r>
            <a:endParaRPr lang="vi-VN" dirty="0">
              <a:latin typeface="Calibri (Body)"/>
            </a:endParaRPr>
          </a:p>
          <a:p>
            <a:pPr marL="0" indent="0">
              <a:buNone/>
            </a:pPr>
            <a:r>
              <a:rPr lang="vi-VN" b="1" dirty="0">
                <a:latin typeface="Calibri (Body)"/>
              </a:rPr>
              <a:t>2. Về mặt kỹ năng:</a:t>
            </a:r>
            <a:r>
              <a:rPr lang="vi-VN" dirty="0">
                <a:latin typeface="Calibri (Body)"/>
              </a:rPr>
              <a:t> </a:t>
            </a:r>
            <a:r>
              <a:rPr lang="en-US" dirty="0" err="1" smtClean="0">
                <a:latin typeface="Calibri (Body)"/>
              </a:rPr>
              <a:t>Xây</a:t>
            </a:r>
            <a:r>
              <a:rPr lang="en-US" dirty="0" smtClean="0">
                <a:latin typeface="Calibri (Body)"/>
              </a:rPr>
              <a:t> </a:t>
            </a:r>
            <a:r>
              <a:rPr lang="en-US" dirty="0" err="1" smtClean="0">
                <a:latin typeface="Calibri (Body)"/>
              </a:rPr>
              <a:t>dựng</a:t>
            </a:r>
            <a:r>
              <a:rPr lang="en-US" dirty="0" smtClean="0">
                <a:latin typeface="Calibri (Body)"/>
              </a:rPr>
              <a:t> </a:t>
            </a:r>
            <a:r>
              <a:rPr lang="en-US" dirty="0" err="1">
                <a:latin typeface="Calibri (Body)"/>
              </a:rPr>
              <a:t>được</a:t>
            </a:r>
            <a:r>
              <a:rPr lang="en-US" dirty="0">
                <a:latin typeface="Calibri (Body)"/>
              </a:rPr>
              <a:t> CSDL, </a:t>
            </a:r>
            <a:r>
              <a:rPr lang="en-US" dirty="0" err="1">
                <a:latin typeface="Calibri (Body)"/>
              </a:rPr>
              <a:t>bảng</a:t>
            </a:r>
            <a:r>
              <a:rPr lang="en-US" dirty="0">
                <a:latin typeface="Calibri (Body)"/>
              </a:rPr>
              <a:t>, </a:t>
            </a:r>
            <a:r>
              <a:rPr lang="en-US" dirty="0" err="1">
                <a:latin typeface="Calibri (Body)"/>
              </a:rPr>
              <a:t>quan</a:t>
            </a:r>
            <a:r>
              <a:rPr lang="en-US" dirty="0">
                <a:latin typeface="Calibri (Body)"/>
              </a:rPr>
              <a:t> </a:t>
            </a:r>
            <a:r>
              <a:rPr lang="en-US" dirty="0" err="1">
                <a:latin typeface="Calibri (Body)"/>
              </a:rPr>
              <a:t>hệ</a:t>
            </a:r>
            <a:r>
              <a:rPr lang="en-US" dirty="0">
                <a:latin typeface="Calibri (Body)"/>
              </a:rPr>
              <a:t> </a:t>
            </a:r>
            <a:r>
              <a:rPr lang="en-US" dirty="0" err="1">
                <a:latin typeface="Calibri (Body)"/>
              </a:rPr>
              <a:t>giữa</a:t>
            </a:r>
            <a:r>
              <a:rPr lang="en-US" dirty="0">
                <a:latin typeface="Calibri (Body)"/>
              </a:rPr>
              <a:t> </a:t>
            </a:r>
            <a:r>
              <a:rPr lang="en-US" dirty="0" err="1">
                <a:latin typeface="Calibri (Body)"/>
              </a:rPr>
              <a:t>các</a:t>
            </a:r>
            <a:r>
              <a:rPr lang="en-US" dirty="0">
                <a:latin typeface="Calibri (Body)"/>
              </a:rPr>
              <a:t> </a:t>
            </a:r>
            <a:r>
              <a:rPr lang="en-US" dirty="0" err="1">
                <a:latin typeface="Calibri (Body)"/>
              </a:rPr>
              <a:t>bảng</a:t>
            </a:r>
            <a:r>
              <a:rPr lang="vi-VN" dirty="0" smtClean="0">
                <a:latin typeface="Calibri (Body)"/>
              </a:rPr>
              <a:t>.</a:t>
            </a:r>
            <a:endParaRPr lang="vi-VN" dirty="0">
              <a:latin typeface="Calibri (Body)"/>
            </a:endParaRPr>
          </a:p>
          <a:p>
            <a:pPr marL="0" indent="0">
              <a:buNone/>
            </a:pPr>
            <a:r>
              <a:rPr lang="vi-VN" b="1" dirty="0">
                <a:latin typeface="Calibri (Body)"/>
              </a:rPr>
              <a:t>3. Về thái độ: </a:t>
            </a:r>
            <a:r>
              <a:rPr lang="vi-VN" dirty="0">
                <a:latin typeface="Calibri (Body)"/>
              </a:rPr>
              <a:t>phải nghiêm túc trong học tập, chú ý nghe giảng, làm các nhiệm vụ được giáo viên phân công.</a:t>
            </a:r>
          </a:p>
        </p:txBody>
      </p:sp>
    </p:spTree>
    <p:extLst>
      <p:ext uri="{BB962C8B-B14F-4D97-AF65-F5344CB8AC3E}">
        <p14:creationId xmlns:p14="http://schemas.microsoft.com/office/powerpoint/2010/main" val="28274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226" y="-141515"/>
            <a:ext cx="10018713" cy="1752599"/>
          </a:xfrm>
        </p:spPr>
        <p:txBody>
          <a:bodyPr/>
          <a:lstStyle/>
          <a:p>
            <a:r>
              <a:rPr lang="en-US" b="1" dirty="0" err="1" smtClean="0">
                <a:solidFill>
                  <a:srgbClr val="002060"/>
                </a:solidFill>
              </a:rPr>
              <a:t>Đồ</a:t>
            </a:r>
            <a:r>
              <a:rPr lang="en-US" b="1" dirty="0" smtClean="0">
                <a:solidFill>
                  <a:srgbClr val="002060"/>
                </a:solidFill>
              </a:rPr>
              <a:t> </a:t>
            </a:r>
            <a:r>
              <a:rPr lang="en-US" b="1" dirty="0" err="1" smtClean="0">
                <a:solidFill>
                  <a:srgbClr val="002060"/>
                </a:solidFill>
              </a:rPr>
              <a:t>dùng</a:t>
            </a:r>
            <a:r>
              <a:rPr lang="en-US" b="1" dirty="0" smtClean="0">
                <a:solidFill>
                  <a:srgbClr val="002060"/>
                </a:solidFill>
              </a:rPr>
              <a:t> </a:t>
            </a:r>
            <a:r>
              <a:rPr lang="en-US" b="1" dirty="0" err="1" smtClean="0">
                <a:solidFill>
                  <a:srgbClr val="002060"/>
                </a:solidFill>
              </a:rPr>
              <a:t>và</a:t>
            </a:r>
            <a:r>
              <a:rPr lang="en-US" b="1" dirty="0" smtClean="0">
                <a:solidFill>
                  <a:srgbClr val="002060"/>
                </a:solidFill>
              </a:rPr>
              <a:t> </a:t>
            </a:r>
            <a:r>
              <a:rPr lang="en-US" b="1" dirty="0" err="1" smtClean="0">
                <a:solidFill>
                  <a:srgbClr val="002060"/>
                </a:solidFill>
              </a:rPr>
              <a:t>trang</a:t>
            </a:r>
            <a:r>
              <a:rPr lang="en-US" b="1" dirty="0" smtClean="0">
                <a:solidFill>
                  <a:srgbClr val="002060"/>
                </a:solidFill>
              </a:rPr>
              <a:t> </a:t>
            </a:r>
            <a:r>
              <a:rPr lang="en-US" b="1" dirty="0" err="1" smtClean="0">
                <a:solidFill>
                  <a:srgbClr val="002060"/>
                </a:solidFill>
              </a:rPr>
              <a:t>thiết</a:t>
            </a:r>
            <a:r>
              <a:rPr lang="en-US" b="1" dirty="0" smtClean="0">
                <a:solidFill>
                  <a:srgbClr val="002060"/>
                </a:solidFill>
              </a:rPr>
              <a:t> </a:t>
            </a:r>
            <a:r>
              <a:rPr lang="en-US" b="1" dirty="0" err="1" smtClean="0">
                <a:solidFill>
                  <a:srgbClr val="002060"/>
                </a:solidFill>
              </a:rPr>
              <a:t>bị</a:t>
            </a:r>
            <a:r>
              <a:rPr lang="en-US" b="1" dirty="0" smtClean="0">
                <a:solidFill>
                  <a:srgbClr val="002060"/>
                </a:solidFill>
              </a:rPr>
              <a:t> </a:t>
            </a:r>
            <a:r>
              <a:rPr lang="en-US" b="1" dirty="0" err="1" smtClean="0">
                <a:solidFill>
                  <a:srgbClr val="002060"/>
                </a:solidFill>
              </a:rPr>
              <a:t>dạy</a:t>
            </a:r>
            <a:r>
              <a:rPr lang="en-US" b="1" dirty="0" smtClean="0">
                <a:solidFill>
                  <a:srgbClr val="002060"/>
                </a:solidFill>
              </a:rPr>
              <a:t> </a:t>
            </a:r>
            <a:r>
              <a:rPr lang="en-US" b="1" dirty="0" err="1" smtClean="0">
                <a:solidFill>
                  <a:srgbClr val="002060"/>
                </a:solidFill>
              </a:rPr>
              <a:t>học</a:t>
            </a:r>
            <a:endParaRPr lang="en-US" b="1" dirty="0">
              <a:solidFill>
                <a:srgbClr val="002060"/>
              </a:solidFill>
            </a:endParaRPr>
          </a:p>
        </p:txBody>
      </p:sp>
      <p:sp>
        <p:nvSpPr>
          <p:cNvPr id="3" name="Content Placeholder 2"/>
          <p:cNvSpPr>
            <a:spLocks noGrp="1"/>
          </p:cNvSpPr>
          <p:nvPr>
            <p:ph idx="1"/>
          </p:nvPr>
        </p:nvSpPr>
        <p:spPr>
          <a:xfrm>
            <a:off x="2028595" y="1393373"/>
            <a:ext cx="10018713" cy="3483428"/>
          </a:xfrm>
        </p:spPr>
        <p:txBody>
          <a:bodyPr>
            <a:normAutofit/>
          </a:bodyPr>
          <a:lstStyle/>
          <a:p>
            <a:pPr marL="0" indent="0">
              <a:buNone/>
            </a:pPr>
            <a:r>
              <a:rPr lang="en-US" dirty="0">
                <a:latin typeface="Calibri (Body)"/>
              </a:rPr>
              <a:t>- </a:t>
            </a:r>
            <a:r>
              <a:rPr lang="vi-VN" dirty="0">
                <a:latin typeface="Calibri (Body)"/>
              </a:rPr>
              <a:t>Giáo trình </a:t>
            </a:r>
            <a:r>
              <a:rPr lang="en-US" dirty="0" err="1" smtClean="0">
                <a:latin typeface="Calibri (Body)"/>
              </a:rPr>
              <a:t>Lập</a:t>
            </a:r>
            <a:r>
              <a:rPr lang="en-US" dirty="0" smtClean="0">
                <a:latin typeface="Calibri (Body)"/>
              </a:rPr>
              <a:t> </a:t>
            </a:r>
            <a:r>
              <a:rPr lang="en-US" dirty="0" err="1" smtClean="0">
                <a:latin typeface="Calibri (Body)"/>
              </a:rPr>
              <a:t>trình</a:t>
            </a:r>
            <a:r>
              <a:rPr lang="en-US" dirty="0" smtClean="0">
                <a:latin typeface="Calibri (Body)"/>
              </a:rPr>
              <a:t> </a:t>
            </a:r>
            <a:r>
              <a:rPr lang="en-US" dirty="0" err="1" smtClean="0">
                <a:latin typeface="Calibri (Body)"/>
              </a:rPr>
              <a:t>lập</a:t>
            </a:r>
            <a:r>
              <a:rPr lang="en-US" dirty="0" smtClean="0">
                <a:latin typeface="Calibri (Body)"/>
              </a:rPr>
              <a:t> </a:t>
            </a:r>
            <a:r>
              <a:rPr lang="en-US" dirty="0" err="1" smtClean="0">
                <a:latin typeface="Calibri (Body)"/>
              </a:rPr>
              <a:t>trình</a:t>
            </a:r>
            <a:r>
              <a:rPr lang="en-US" dirty="0" smtClean="0">
                <a:latin typeface="Calibri (Body)"/>
              </a:rPr>
              <a:t> Web </a:t>
            </a:r>
            <a:r>
              <a:rPr lang="en-US" dirty="0" err="1" smtClean="0">
                <a:latin typeface="Calibri (Body)"/>
              </a:rPr>
              <a:t>cơ</a:t>
            </a:r>
            <a:r>
              <a:rPr lang="en-US" dirty="0" smtClean="0">
                <a:latin typeface="Calibri (Body)"/>
              </a:rPr>
              <a:t> </a:t>
            </a:r>
            <a:r>
              <a:rPr lang="en-US" dirty="0" err="1" smtClean="0">
                <a:latin typeface="Calibri (Body)"/>
              </a:rPr>
              <a:t>bản</a:t>
            </a:r>
            <a:endParaRPr lang="vi-VN" dirty="0">
              <a:latin typeface="Calibri (Body)"/>
            </a:endParaRPr>
          </a:p>
          <a:p>
            <a:pPr marL="0" indent="0">
              <a:buNone/>
            </a:pPr>
            <a:r>
              <a:rPr lang="en-US" dirty="0" smtClean="0">
                <a:latin typeface="Calibri (Body)"/>
              </a:rPr>
              <a:t>- </a:t>
            </a:r>
            <a:r>
              <a:rPr lang="vi-VN" dirty="0" smtClean="0">
                <a:latin typeface="Calibri (Body)"/>
              </a:rPr>
              <a:t>Phòng </a:t>
            </a:r>
            <a:r>
              <a:rPr lang="vi-VN" dirty="0">
                <a:latin typeface="Calibri (Body)"/>
              </a:rPr>
              <a:t>máy tính cài đặt </a:t>
            </a:r>
            <a:r>
              <a:rPr lang="en-US" dirty="0" smtClean="0">
                <a:latin typeface="Calibri (Body)"/>
              </a:rPr>
              <a:t>XAMPP, </a:t>
            </a:r>
            <a:r>
              <a:rPr lang="en-US" dirty="0" err="1" smtClean="0">
                <a:latin typeface="Calibri (Body)"/>
              </a:rPr>
              <a:t>phần</a:t>
            </a:r>
            <a:r>
              <a:rPr lang="en-US" dirty="0" smtClean="0">
                <a:latin typeface="Calibri (Body)"/>
              </a:rPr>
              <a:t> </a:t>
            </a:r>
            <a:r>
              <a:rPr lang="en-US" dirty="0" err="1" smtClean="0">
                <a:latin typeface="Calibri (Body)"/>
              </a:rPr>
              <a:t>mềm</a:t>
            </a:r>
            <a:r>
              <a:rPr lang="en-US" dirty="0" smtClean="0">
                <a:latin typeface="Calibri (Body)"/>
              </a:rPr>
              <a:t> VS Code</a:t>
            </a:r>
          </a:p>
          <a:p>
            <a:pPr marL="0" indent="0">
              <a:buNone/>
            </a:pPr>
            <a:r>
              <a:rPr lang="en-US" dirty="0" smtClean="0">
                <a:latin typeface="Calibri (Body)"/>
              </a:rPr>
              <a:t>- </a:t>
            </a:r>
            <a:r>
              <a:rPr lang="en-US" dirty="0" err="1" smtClean="0">
                <a:latin typeface="Calibri (Body)"/>
              </a:rPr>
              <a:t>Mạng</a:t>
            </a:r>
            <a:r>
              <a:rPr lang="en-US" dirty="0" smtClean="0">
                <a:latin typeface="Calibri (Body)"/>
              </a:rPr>
              <a:t>, </a:t>
            </a:r>
            <a:r>
              <a:rPr lang="en-US" dirty="0" err="1" smtClean="0">
                <a:latin typeface="Calibri (Body)"/>
              </a:rPr>
              <a:t>các</a:t>
            </a:r>
            <a:r>
              <a:rPr lang="en-US" dirty="0" smtClean="0">
                <a:latin typeface="Calibri (Body)"/>
              </a:rPr>
              <a:t> </a:t>
            </a:r>
            <a:r>
              <a:rPr lang="en-US" dirty="0" err="1" smtClean="0">
                <a:latin typeface="Calibri (Body)"/>
              </a:rPr>
              <a:t>ứng</a:t>
            </a:r>
            <a:r>
              <a:rPr lang="en-US" dirty="0" smtClean="0">
                <a:latin typeface="Calibri (Body)"/>
              </a:rPr>
              <a:t> </a:t>
            </a:r>
            <a:r>
              <a:rPr lang="en-US" dirty="0" err="1" smtClean="0">
                <a:latin typeface="Calibri (Body)"/>
              </a:rPr>
              <a:t>dụng</a:t>
            </a:r>
            <a:r>
              <a:rPr lang="en-US" dirty="0" smtClean="0">
                <a:latin typeface="Calibri (Body)"/>
              </a:rPr>
              <a:t> </a:t>
            </a:r>
            <a:r>
              <a:rPr lang="en-US" dirty="0" err="1" smtClean="0">
                <a:latin typeface="Calibri (Body)"/>
              </a:rPr>
              <a:t>làm</a:t>
            </a:r>
            <a:r>
              <a:rPr lang="en-US" dirty="0" smtClean="0">
                <a:latin typeface="Calibri (Body)"/>
              </a:rPr>
              <a:t> </a:t>
            </a:r>
            <a:r>
              <a:rPr lang="en-US" dirty="0" err="1" smtClean="0">
                <a:latin typeface="Calibri (Body)"/>
              </a:rPr>
              <a:t>việc</a:t>
            </a:r>
            <a:r>
              <a:rPr lang="en-US" dirty="0" smtClean="0">
                <a:latin typeface="Calibri (Body)"/>
              </a:rPr>
              <a:t> </a:t>
            </a:r>
            <a:r>
              <a:rPr lang="en-US" dirty="0" err="1" smtClean="0">
                <a:latin typeface="Calibri (Body)"/>
              </a:rPr>
              <a:t>nhóm</a:t>
            </a:r>
            <a:r>
              <a:rPr lang="en-US" dirty="0" smtClean="0">
                <a:latin typeface="Calibri (Body)"/>
              </a:rPr>
              <a:t> (</a:t>
            </a:r>
            <a:r>
              <a:rPr lang="en-US" dirty="0" err="1" smtClean="0">
                <a:latin typeface="Calibri (Body)"/>
              </a:rPr>
              <a:t>Padlet</a:t>
            </a:r>
            <a:r>
              <a:rPr lang="en-US" dirty="0" smtClean="0">
                <a:latin typeface="Calibri (Body)"/>
              </a:rPr>
              <a:t>, </a:t>
            </a:r>
            <a:r>
              <a:rPr lang="en-US" dirty="0" err="1" smtClean="0">
                <a:latin typeface="Calibri (Body)"/>
              </a:rPr>
              <a:t>Zalo</a:t>
            </a:r>
            <a:r>
              <a:rPr lang="en-US" dirty="0" smtClean="0">
                <a:latin typeface="Calibri (Body)"/>
              </a:rPr>
              <a:t>, FB), website </a:t>
            </a:r>
            <a:r>
              <a:rPr lang="en-US" dirty="0" err="1" smtClean="0">
                <a:latin typeface="Calibri (Body)"/>
              </a:rPr>
              <a:t>làm</a:t>
            </a:r>
            <a:r>
              <a:rPr lang="en-US" dirty="0" smtClean="0">
                <a:latin typeface="Calibri (Body)"/>
              </a:rPr>
              <a:t> </a:t>
            </a:r>
            <a:r>
              <a:rPr lang="en-US" dirty="0" err="1" smtClean="0">
                <a:latin typeface="Calibri (Body)"/>
              </a:rPr>
              <a:t>bài</a:t>
            </a:r>
            <a:r>
              <a:rPr lang="en-US" dirty="0" smtClean="0">
                <a:latin typeface="Calibri (Body)"/>
              </a:rPr>
              <a:t> </a:t>
            </a:r>
            <a:r>
              <a:rPr lang="en-US" dirty="0" err="1" smtClean="0">
                <a:latin typeface="Calibri (Body)"/>
              </a:rPr>
              <a:t>tập</a:t>
            </a:r>
            <a:r>
              <a:rPr lang="en-US" dirty="0" smtClean="0">
                <a:latin typeface="Calibri (Body)"/>
              </a:rPr>
              <a:t> </a:t>
            </a:r>
            <a:r>
              <a:rPr lang="en-US" dirty="0" err="1" smtClean="0">
                <a:latin typeface="Calibri (Body)"/>
              </a:rPr>
              <a:t>trực</a:t>
            </a:r>
            <a:r>
              <a:rPr lang="en-US" dirty="0" smtClean="0">
                <a:latin typeface="Calibri (Body)"/>
              </a:rPr>
              <a:t> </a:t>
            </a:r>
            <a:r>
              <a:rPr lang="en-US" dirty="0" err="1" smtClean="0">
                <a:latin typeface="Calibri (Body)"/>
              </a:rPr>
              <a:t>tuyến</a:t>
            </a:r>
            <a:r>
              <a:rPr lang="en-US" dirty="0" smtClean="0">
                <a:latin typeface="Calibri (Body)"/>
              </a:rPr>
              <a:t> (H5P.org)</a:t>
            </a:r>
            <a:endParaRPr lang="vi-VN" dirty="0">
              <a:latin typeface="Calibri (Body)"/>
            </a:endParaRPr>
          </a:p>
          <a:p>
            <a:pPr marL="0" indent="0">
              <a:buNone/>
            </a:pPr>
            <a:r>
              <a:rPr lang="en-US" dirty="0" smtClean="0">
                <a:latin typeface="Calibri (Body)"/>
              </a:rPr>
              <a:t>- </a:t>
            </a:r>
            <a:r>
              <a:rPr lang="vi-VN" dirty="0" smtClean="0">
                <a:latin typeface="Calibri (Body)"/>
              </a:rPr>
              <a:t>Máy </a:t>
            </a:r>
            <a:r>
              <a:rPr lang="vi-VN" dirty="0">
                <a:latin typeface="Calibri (Body)"/>
              </a:rPr>
              <a:t>chiếu, </a:t>
            </a:r>
            <a:r>
              <a:rPr lang="vi-VN" dirty="0" smtClean="0">
                <a:latin typeface="Calibri (Body)"/>
              </a:rPr>
              <a:t>bảng</a:t>
            </a:r>
            <a:r>
              <a:rPr lang="en-US" dirty="0" smtClean="0">
                <a:latin typeface="Calibri (Body)"/>
              </a:rPr>
              <a:t>, </a:t>
            </a:r>
            <a:r>
              <a:rPr lang="en-US" dirty="0" err="1" smtClean="0">
                <a:latin typeface="Calibri (Body)"/>
              </a:rPr>
              <a:t>bút</a:t>
            </a:r>
            <a:r>
              <a:rPr lang="en-US" dirty="0" smtClean="0">
                <a:latin typeface="Calibri (Body)"/>
              </a:rPr>
              <a:t> </a:t>
            </a:r>
            <a:r>
              <a:rPr lang="en-US" dirty="0" err="1" smtClean="0">
                <a:latin typeface="Calibri (Body)"/>
              </a:rPr>
              <a:t>viết</a:t>
            </a:r>
            <a:r>
              <a:rPr lang="en-US" dirty="0" smtClean="0">
                <a:latin typeface="Calibri (Body)"/>
              </a:rPr>
              <a:t> </a:t>
            </a:r>
            <a:r>
              <a:rPr lang="en-US" dirty="0" err="1" smtClean="0">
                <a:latin typeface="Calibri (Body)"/>
              </a:rPr>
              <a:t>bảng</a:t>
            </a:r>
            <a:endParaRPr lang="vi-VN" dirty="0">
              <a:latin typeface="Calibri (Body)"/>
            </a:endParaRPr>
          </a:p>
        </p:txBody>
      </p:sp>
    </p:spTree>
    <p:extLst>
      <p:ext uri="{BB962C8B-B14F-4D97-AF65-F5344CB8AC3E}">
        <p14:creationId xmlns:p14="http://schemas.microsoft.com/office/powerpoint/2010/main" val="86051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057" y="0"/>
            <a:ext cx="10598832" cy="503693"/>
          </a:xfrm>
        </p:spPr>
        <p:txBody>
          <a:bodyPr>
            <a:normAutofit fontScale="90000"/>
          </a:bodyPr>
          <a:lstStyle/>
          <a:p>
            <a:pPr algn="l">
              <a:lnSpc>
                <a:spcPct val="150000"/>
              </a:lnSpc>
            </a:pPr>
            <a:r>
              <a:rPr lang="en-US" sz="2800" b="1" i="1" dirty="0" smtClean="0">
                <a:solidFill>
                  <a:srgbClr val="002060"/>
                </a:solidFill>
                <a:latin typeface="Corbel" panose="020B0503020204020204" pitchFamily="34" charset="0"/>
                <a:cs typeface="Calibri" panose="020F0502020204030204" pitchFamily="34" charset="0"/>
              </a:rPr>
              <a:t>10.1. </a:t>
            </a:r>
            <a:r>
              <a:rPr lang="en-US" sz="2800" b="1" i="1" dirty="0" err="1" smtClean="0">
                <a:solidFill>
                  <a:srgbClr val="002060"/>
                </a:solidFill>
                <a:latin typeface="Corbel" panose="020B0503020204020204" pitchFamily="34" charset="0"/>
                <a:cs typeface="Calibri" panose="020F0502020204030204" pitchFamily="34" charset="0"/>
              </a:rPr>
              <a:t>Giới</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thiệu</a:t>
            </a:r>
            <a:endParaRPr lang="en-US" sz="2800" b="1" i="1" dirty="0">
              <a:solidFill>
                <a:srgbClr val="002060"/>
              </a:solidFill>
              <a:latin typeface="Corbel" panose="020B0503020204020204" pitchFamily="34" charset="0"/>
              <a:cs typeface="Calibri" panose="020F0502020204030204" pitchFamily="34" charset="0"/>
            </a:endParaRPr>
          </a:p>
        </p:txBody>
      </p:sp>
      <p:sp>
        <p:nvSpPr>
          <p:cNvPr id="7" name="Rectangle 6"/>
          <p:cNvSpPr/>
          <p:nvPr/>
        </p:nvSpPr>
        <p:spPr>
          <a:xfrm>
            <a:off x="1521490" y="708159"/>
            <a:ext cx="10477965" cy="5899372"/>
          </a:xfrm>
          <a:prstGeom prst="rect">
            <a:avLst/>
          </a:prstGeom>
        </p:spPr>
        <p:txBody>
          <a:bodyPr wrap="square">
            <a:spAutoFit/>
          </a:bodyPr>
          <a:lstStyle/>
          <a:p>
            <a:pPr indent="342900" algn="just">
              <a:lnSpc>
                <a:spcPct val="120000"/>
              </a:lnSpc>
              <a:spcBef>
                <a:spcPts val="600"/>
              </a:spcBef>
            </a:pPr>
            <a:r>
              <a:rPr lang="vi-VN" sz="2400" dirty="0">
                <a:latin typeface="Times New Roman" panose="02020603050405020304" pitchFamily="18" charset="0"/>
                <a:ea typeface="Calibri" panose="020F0502020204030204" pitchFamily="34" charset="0"/>
                <a:cs typeface="Times New Roman" panose="02020603050405020304" pitchFamily="18" charset="0"/>
              </a:rPr>
              <a:t>MySQL là hệ quản trị cơ sở dữ liệu mã nguồn mở phổ biến nhất thế giới và được các nhà phát triển rất ưa chuộng trong quá trình phát triển ứng dụng. Vì MySQL là cơ sở dữ liệu tốc độ cao, ổn định và dễ sử dụng, có tính khả chuyển, hoạt động trên nhiều hệ điều hành cung cấp một hệ thống lớn các hàm tiện ích rất mạnh. Với tốc độ và tính bảo mật cao, MySQL rất thích hợp cho các ứng dụng có truy cập CSDL trên internet. MySQL miễn phí hoàn toàn cho nên bạn có thể tải về MySQL từ trang chủ. Nó có nhiều phiên bản cho các hệ điều hành khác nhau: phiên bản Win32 cho các hệ điều hành dòng Windows, Linux, Mac OS X, Unix, FreeBSD, NetBSD, Novell NetWare, SGI Irix, Solaris, SunOS,…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indent="342900" algn="just">
              <a:lnSpc>
                <a:spcPct val="120000"/>
              </a:lnSpc>
              <a:spcBef>
                <a:spcPts val="600"/>
              </a:spcBef>
            </a:pPr>
            <a:r>
              <a:rPr lang="vi-VN" sz="2400" dirty="0">
                <a:latin typeface="Times New Roman" panose="02020603050405020304" pitchFamily="18" charset="0"/>
                <a:ea typeface="Calibri" panose="020F0502020204030204" pitchFamily="34" charset="0"/>
                <a:cs typeface="Times New Roman" panose="02020603050405020304" pitchFamily="18" charset="0"/>
              </a:rPr>
              <a:t>MySQL là một Hệ Quản trị Cơ sở dữ liệu quan hệ sử dụng Ngôn ngữ truy vấn có cấu trúc (SQL). MySQL được sử dụng cho việc bổ trợ PHP, Perl, và nhiều ngôn ngữ khác, nó làm nơi lưu trữ những thông tin trên các trang web viết bằng PHP hay Perl,…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239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057" y="0"/>
            <a:ext cx="10598832" cy="503693"/>
          </a:xfrm>
        </p:spPr>
        <p:txBody>
          <a:bodyPr>
            <a:normAutofit fontScale="90000"/>
          </a:bodyPr>
          <a:lstStyle/>
          <a:p>
            <a:pPr algn="l">
              <a:lnSpc>
                <a:spcPct val="150000"/>
              </a:lnSpc>
            </a:pPr>
            <a:r>
              <a:rPr lang="en-US" sz="2800" b="1" i="1" dirty="0" smtClean="0">
                <a:solidFill>
                  <a:srgbClr val="002060"/>
                </a:solidFill>
                <a:latin typeface="Corbel" panose="020B0503020204020204" pitchFamily="34" charset="0"/>
                <a:cs typeface="Calibri" panose="020F0502020204030204" pitchFamily="34" charset="0"/>
              </a:rPr>
              <a:t>10.2. </a:t>
            </a:r>
            <a:r>
              <a:rPr lang="en-US" sz="2800" b="1" i="1" dirty="0" err="1" smtClean="0">
                <a:solidFill>
                  <a:srgbClr val="002060"/>
                </a:solidFill>
                <a:latin typeface="Corbel" panose="020B0503020204020204" pitchFamily="34" charset="0"/>
                <a:cs typeface="Calibri" panose="020F0502020204030204" pitchFamily="34" charset="0"/>
              </a:rPr>
              <a:t>Quản</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trị</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dữ</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liệu</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với</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PhpMyAdmin</a:t>
            </a:r>
            <a:endParaRPr lang="en-US" sz="2800" b="1" i="1" dirty="0">
              <a:solidFill>
                <a:srgbClr val="002060"/>
              </a:solidFill>
              <a:latin typeface="Corbel" panose="020B0503020204020204" pitchFamily="34" charset="0"/>
              <a:cs typeface="Calibri" panose="020F0502020204030204" pitchFamily="34" charset="0"/>
            </a:endParaRPr>
          </a:p>
        </p:txBody>
      </p:sp>
      <p:sp>
        <p:nvSpPr>
          <p:cNvPr id="3" name="Rectangle 2"/>
          <p:cNvSpPr/>
          <p:nvPr/>
        </p:nvSpPr>
        <p:spPr>
          <a:xfrm>
            <a:off x="1255594" y="583114"/>
            <a:ext cx="6417270" cy="400110"/>
          </a:xfrm>
          <a:prstGeom prst="rect">
            <a:avLst/>
          </a:prstGeom>
        </p:spPr>
        <p:txBody>
          <a:bodyPr wrap="none">
            <a:spAutoFit/>
          </a:bodyPr>
          <a:lstStyle/>
          <a:p>
            <a:pPr lvl="1"/>
            <a:r>
              <a:rPr lang="en-US" sz="2000" i="1" dirty="0" smtClean="0"/>
              <a:t>10.2.1</a:t>
            </a:r>
            <a:r>
              <a:rPr lang="en-US" sz="2000" i="1" dirty="0"/>
              <a:t>. </a:t>
            </a:r>
            <a:r>
              <a:rPr lang="en-US" sz="2000" i="1" dirty="0" err="1"/>
              <a:t>Thao</a:t>
            </a:r>
            <a:r>
              <a:rPr lang="en-US" sz="2000" i="1" dirty="0"/>
              <a:t> </a:t>
            </a:r>
            <a:r>
              <a:rPr lang="en-US" sz="2000" i="1" dirty="0" err="1"/>
              <a:t>tác</a:t>
            </a:r>
            <a:r>
              <a:rPr lang="en-US" sz="2000" i="1" dirty="0"/>
              <a:t> </a:t>
            </a:r>
            <a:r>
              <a:rPr lang="en-US" sz="2000" i="1" dirty="0" err="1"/>
              <a:t>trên</a:t>
            </a:r>
            <a:r>
              <a:rPr lang="en-US" sz="2000" i="1" dirty="0"/>
              <a:t> database, </a:t>
            </a:r>
            <a:r>
              <a:rPr lang="en-US" sz="2000" i="1" dirty="0" err="1"/>
              <a:t>thiết</a:t>
            </a:r>
            <a:r>
              <a:rPr lang="en-US" sz="2000" i="1" dirty="0"/>
              <a:t> </a:t>
            </a:r>
            <a:r>
              <a:rPr lang="en-US" sz="2000" i="1" dirty="0" err="1"/>
              <a:t>lập</a:t>
            </a:r>
            <a:r>
              <a:rPr lang="en-US" sz="2000" i="1" dirty="0"/>
              <a:t> </a:t>
            </a:r>
            <a:r>
              <a:rPr lang="en-US" sz="2000" i="1" dirty="0" err="1"/>
              <a:t>quyền</a:t>
            </a:r>
            <a:r>
              <a:rPr lang="en-US" sz="2000" i="1" dirty="0"/>
              <a:t> </a:t>
            </a:r>
            <a:r>
              <a:rPr lang="en-US" sz="2000" i="1" dirty="0" err="1"/>
              <a:t>truy</a:t>
            </a:r>
            <a:r>
              <a:rPr lang="en-US" sz="2000" i="1" dirty="0"/>
              <a:t> </a:t>
            </a:r>
            <a:r>
              <a:rPr lang="en-US" sz="2000" i="1" dirty="0" err="1"/>
              <a:t>cập</a:t>
            </a:r>
            <a:endParaRPr lang="vi-VN" sz="2000" i="1" dirty="0"/>
          </a:p>
        </p:txBody>
      </p:sp>
      <p:sp>
        <p:nvSpPr>
          <p:cNvPr id="4" name="Rectangle 3"/>
          <p:cNvSpPr/>
          <p:nvPr/>
        </p:nvSpPr>
        <p:spPr>
          <a:xfrm>
            <a:off x="2364565" y="983224"/>
            <a:ext cx="6096000" cy="769441"/>
          </a:xfrm>
          <a:prstGeom prst="rect">
            <a:avLst/>
          </a:prstGeom>
        </p:spPr>
        <p:txBody>
          <a:bodyPr>
            <a:spAutoFit/>
          </a:bodyPr>
          <a:lstStyle/>
          <a:p>
            <a:pPr marL="342900" marR="0" lvl="0" indent="-342900">
              <a:lnSpc>
                <a:spcPct val="120000"/>
              </a:lnSpc>
              <a:spcBef>
                <a:spcPts val="600"/>
              </a:spcBef>
              <a:spcAft>
                <a:spcPts val="0"/>
              </a:spcAft>
              <a:buFont typeface="Symbol" panose="05050102010706020507" pitchFamily="18" charset="2"/>
              <a:buChar char=""/>
            </a:pPr>
            <a:r>
              <a:rPr lang="vi-VN" sz="2000" b="1" dirty="0">
                <a:latin typeface="Times New Roman" panose="02020603050405020304" pitchFamily="18" charset="0"/>
                <a:ea typeface="Calibri" panose="020F0502020204030204" pitchFamily="34" charset="0"/>
                <a:cs typeface="Times New Roman" panose="02020603050405020304" pitchFamily="18" charset="0"/>
              </a:rPr>
              <a:t>Tạo database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457200"/>
            <a:r>
              <a:rPr lang="vi-VN" sz="2000" dirty="0">
                <a:latin typeface="Times New Roman" panose="02020603050405020304" pitchFamily="18" charset="0"/>
                <a:ea typeface="Calibri" panose="020F0502020204030204" pitchFamily="34" charset="0"/>
              </a:rPr>
              <a:t>Bước 1. Trong cửa sổ phpMyAdmin, chọn </a:t>
            </a:r>
            <a:r>
              <a:rPr lang="vi-VN" sz="2000" b="1" i="1" dirty="0">
                <a:latin typeface="Times New Roman" panose="02020603050405020304" pitchFamily="18" charset="0"/>
                <a:ea typeface="Calibri" panose="020F0502020204030204" pitchFamily="34" charset="0"/>
              </a:rPr>
              <a:t>New</a:t>
            </a:r>
            <a:endParaRPr lang="en-US" sz="2000" dirty="0"/>
          </a:p>
        </p:txBody>
      </p:sp>
      <p:pic>
        <p:nvPicPr>
          <p:cNvPr id="5" name="Picture 4"/>
          <p:cNvPicPr/>
          <p:nvPr/>
        </p:nvPicPr>
        <p:blipFill rotWithShape="1">
          <a:blip r:embed="rId2"/>
          <a:srcRect l="43078" t="7250" r="48672" b="68834"/>
          <a:stretch/>
        </p:blipFill>
        <p:spPr bwMode="auto">
          <a:xfrm>
            <a:off x="8660123" y="1058722"/>
            <a:ext cx="2308319" cy="1729833"/>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2484748" y="1818025"/>
            <a:ext cx="5611906" cy="1200329"/>
          </a:xfrm>
          <a:prstGeom prst="rect">
            <a:avLst/>
          </a:prstGeom>
        </p:spPr>
        <p:txBody>
          <a:bodyPr wrap="square">
            <a:spAutoFit/>
          </a:bodyPr>
          <a:lstStyle/>
          <a:p>
            <a:pPr indent="342900" algn="just">
              <a:lnSpc>
                <a:spcPct val="120000"/>
              </a:lnSpc>
              <a:spcBef>
                <a:spcPts val="600"/>
              </a:spcBef>
            </a:pPr>
            <a:r>
              <a:rPr lang="vi-VN" sz="2000" dirty="0">
                <a:latin typeface="Times New Roman" panose="02020603050405020304" pitchFamily="18" charset="0"/>
                <a:ea typeface="Calibri" panose="020F0502020204030204" pitchFamily="34" charset="0"/>
                <a:cs typeface="Times New Roman" panose="02020603050405020304" pitchFamily="18" charset="0"/>
              </a:rPr>
              <a:t>Bước 2. Nhập dữ liệu tại ô </a:t>
            </a:r>
            <a:r>
              <a:rPr lang="vi-VN" sz="2000" i="1" dirty="0">
                <a:latin typeface="Times New Roman" panose="02020603050405020304" pitchFamily="18" charset="0"/>
                <a:ea typeface="Calibri" panose="020F0502020204030204" pitchFamily="34" charset="0"/>
                <a:cs typeface="Times New Roman" panose="02020603050405020304" pitchFamily="18" charset="0"/>
              </a:rPr>
              <a:t>Database name </a:t>
            </a:r>
            <a:r>
              <a:rPr lang="vi-VN" sz="2000" dirty="0">
                <a:latin typeface="Times New Roman" panose="02020603050405020304" pitchFamily="18" charset="0"/>
                <a:ea typeface="Calibri" panose="020F0502020204030204" pitchFamily="34" charset="0"/>
                <a:cs typeface="Times New Roman" panose="02020603050405020304" pitchFamily="18" charset="0"/>
              </a:rPr>
              <a:t>(giả sử nhập quanlysach), đổi </a:t>
            </a:r>
            <a:r>
              <a:rPr lang="vi-VN" sz="2000" i="1" dirty="0">
                <a:latin typeface="Times New Roman" panose="02020603050405020304" pitchFamily="18" charset="0"/>
                <a:ea typeface="Calibri" panose="020F0502020204030204" pitchFamily="34" charset="0"/>
                <a:cs typeface="Times New Roman" panose="02020603050405020304" pitchFamily="18" charset="0"/>
              </a:rPr>
              <a:t>uft8mb4_general_ci</a:t>
            </a:r>
            <a:r>
              <a:rPr lang="vi-VN" sz="2000" dirty="0">
                <a:latin typeface="Times New Roman" panose="02020603050405020304" pitchFamily="18" charset="0"/>
                <a:ea typeface="Calibri" panose="020F0502020204030204" pitchFamily="34" charset="0"/>
                <a:cs typeface="Times New Roman" panose="02020603050405020304" pitchFamily="18" charset="0"/>
              </a:rPr>
              <a:t> thành </a:t>
            </a:r>
            <a:r>
              <a:rPr lang="vi-VN" sz="2000" i="1" dirty="0">
                <a:latin typeface="Times New Roman" panose="02020603050405020304" pitchFamily="18" charset="0"/>
                <a:ea typeface="Calibri" panose="020F0502020204030204" pitchFamily="34" charset="0"/>
                <a:cs typeface="Times New Roman" panose="02020603050405020304" pitchFamily="18" charset="0"/>
              </a:rPr>
              <a:t>utf8_general_ci</a:t>
            </a:r>
            <a:r>
              <a:rPr lang="vi-VN" sz="2000" dirty="0">
                <a:latin typeface="Times New Roman" panose="02020603050405020304" pitchFamily="18" charset="0"/>
                <a:ea typeface="Calibri" panose="020F0502020204030204" pitchFamily="34" charset="0"/>
                <a:cs typeface="Times New Roman" panose="02020603050405020304" pitchFamily="18" charset="0"/>
              </a:rPr>
              <a:t>, click vào nút </a:t>
            </a:r>
            <a:r>
              <a:rPr lang="vi-VN" sz="2000" b="1" i="1" dirty="0">
                <a:latin typeface="Times New Roman" panose="02020603050405020304" pitchFamily="18" charset="0"/>
                <a:ea typeface="Calibri" panose="020F0502020204030204" pitchFamily="34" charset="0"/>
                <a:cs typeface="Times New Roman" panose="02020603050405020304" pitchFamily="18" charset="0"/>
              </a:rPr>
              <a:t>Create.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593138" y="3428190"/>
            <a:ext cx="1050288" cy="369332"/>
          </a:xfrm>
          <a:prstGeom prst="rect">
            <a:avLst/>
          </a:prstGeom>
        </p:spPr>
        <p:txBody>
          <a:bodyPr wrap="none">
            <a:spAutoFit/>
          </a:bodyPr>
          <a:lstStyle/>
          <a:p>
            <a:r>
              <a:rPr lang="vi-VN" b="1" dirty="0">
                <a:latin typeface="Times New Roman" panose="02020603050405020304" pitchFamily="18" charset="0"/>
                <a:ea typeface="Calibri" panose="020F0502020204030204" pitchFamily="34" charset="0"/>
              </a:rPr>
              <a:t>Kết quả:</a:t>
            </a:r>
            <a:endParaRPr lang="en-US" dirty="0"/>
          </a:p>
        </p:txBody>
      </p:sp>
      <p:pic>
        <p:nvPicPr>
          <p:cNvPr id="8" name="Picture 7"/>
          <p:cNvPicPr/>
          <p:nvPr/>
        </p:nvPicPr>
        <p:blipFill rotWithShape="1">
          <a:blip r:embed="rId3"/>
          <a:srcRect l="43209" t="7334" r="28898" b="67408"/>
          <a:stretch/>
        </p:blipFill>
        <p:spPr bwMode="auto">
          <a:xfrm>
            <a:off x="3921921" y="3797522"/>
            <a:ext cx="6395590" cy="2565258"/>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117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36083" y="946314"/>
            <a:ext cx="9309849" cy="1200329"/>
          </a:xfrm>
          <a:prstGeom prst="rect">
            <a:avLst/>
          </a:prstGeom>
        </p:spPr>
        <p:txBody>
          <a:bodyPr wrap="square">
            <a:spAutoFit/>
          </a:bodyPr>
          <a:lstStyle/>
          <a:p>
            <a:pPr marL="342900" marR="0" lvl="0" indent="-342900">
              <a:lnSpc>
                <a:spcPct val="120000"/>
              </a:lnSpc>
              <a:spcBef>
                <a:spcPts val="600"/>
              </a:spcBef>
              <a:spcAft>
                <a:spcPts val="0"/>
              </a:spcAft>
              <a:buFont typeface="Symbol" panose="05050102010706020507" pitchFamily="18" charset="2"/>
              <a:buChar char=""/>
            </a:pPr>
            <a:r>
              <a:rPr lang="vi-VN" sz="2000" b="1" dirty="0">
                <a:latin typeface="Times New Roman" panose="02020603050405020304" pitchFamily="18" charset="0"/>
                <a:ea typeface="Calibri" panose="020F0502020204030204" pitchFamily="34" charset="0"/>
                <a:cs typeface="Times New Roman" panose="02020603050405020304" pitchFamily="18" charset="0"/>
              </a:rPr>
              <a:t>Xóa database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342900" algn="just">
              <a:lnSpc>
                <a:spcPct val="120000"/>
              </a:lnSpc>
            </a:pPr>
            <a:r>
              <a:rPr lang="vi-VN" sz="2000" dirty="0">
                <a:latin typeface="Times New Roman" panose="02020603050405020304" pitchFamily="18" charset="0"/>
                <a:ea typeface="Calibri" panose="020F0502020204030204" pitchFamily="34" charset="0"/>
                <a:cs typeface="Times New Roman" panose="02020603050405020304" pitchFamily="18" charset="0"/>
              </a:rPr>
              <a:t>Trong cửa sổ phpMyAdmin, chọn database cần xóa (giả sử chọn database quanlysach), chọn </a:t>
            </a:r>
            <a:r>
              <a:rPr lang="vi-VN" sz="2000" b="1" i="1" dirty="0">
                <a:latin typeface="Times New Roman" panose="02020603050405020304" pitchFamily="18" charset="0"/>
                <a:ea typeface="Calibri" panose="020F0502020204030204" pitchFamily="34" charset="0"/>
                <a:cs typeface="Times New Roman" panose="02020603050405020304" pitchFamily="18" charset="0"/>
              </a:rPr>
              <a:t>Operations</a:t>
            </a:r>
            <a:r>
              <a:rPr lang="vi-VN" sz="2000" dirty="0">
                <a:latin typeface="Times New Roman" panose="02020603050405020304" pitchFamily="18" charset="0"/>
                <a:ea typeface="Calibri" panose="020F0502020204030204" pitchFamily="34" charset="0"/>
                <a:cs typeface="Times New Roman" panose="02020603050405020304" pitchFamily="18" charset="0"/>
              </a:rPr>
              <a:t>, chọn </a:t>
            </a:r>
            <a:r>
              <a:rPr lang="vi-VN" sz="2000" b="1" i="1" dirty="0">
                <a:latin typeface="Times New Roman" panose="02020603050405020304" pitchFamily="18" charset="0"/>
                <a:ea typeface="Calibri" panose="020F0502020204030204" pitchFamily="34" charset="0"/>
                <a:cs typeface="Times New Roman" panose="02020603050405020304" pitchFamily="18" charset="0"/>
              </a:rPr>
              <a:t>Drop the database (DROP)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p:nvPr/>
        </p:nvPicPr>
        <p:blipFill rotWithShape="1">
          <a:blip r:embed="rId2"/>
          <a:srcRect l="43078" t="6519" r="21865" b="58852"/>
          <a:stretch/>
        </p:blipFill>
        <p:spPr bwMode="auto">
          <a:xfrm>
            <a:off x="2997349" y="2094686"/>
            <a:ext cx="8134910" cy="2773308"/>
          </a:xfrm>
          <a:prstGeom prst="rect">
            <a:avLst/>
          </a:prstGeom>
          <a:ln>
            <a:solidFill>
              <a:schemeClr val="accent1"/>
            </a:solidFill>
          </a:ln>
          <a:extLst>
            <a:ext uri="{53640926-AAD7-44D8-BBD7-CCE9431645EC}">
              <a14:shadowObscured xmlns:a14="http://schemas.microsoft.com/office/drawing/2010/main"/>
            </a:ext>
          </a:extLst>
        </p:spPr>
      </p:pic>
      <p:sp>
        <p:nvSpPr>
          <p:cNvPr id="5" name="Rectangle 4"/>
          <p:cNvSpPr/>
          <p:nvPr/>
        </p:nvSpPr>
        <p:spPr>
          <a:xfrm>
            <a:off x="2923391" y="4948632"/>
            <a:ext cx="1723549" cy="400110"/>
          </a:xfrm>
          <a:prstGeom prst="rect">
            <a:avLst/>
          </a:prstGeom>
        </p:spPr>
        <p:txBody>
          <a:bodyPr wrap="none">
            <a:spAutoFit/>
          </a:bodyPr>
          <a:lstStyle/>
          <a:p>
            <a:r>
              <a:rPr lang="vi-VN" sz="2000" dirty="0">
                <a:latin typeface="Times New Roman" panose="02020603050405020304" pitchFamily="18" charset="0"/>
                <a:ea typeface="Calibri" panose="020F0502020204030204" pitchFamily="34" charset="0"/>
              </a:rPr>
              <a:t>Click chọn </a:t>
            </a:r>
            <a:r>
              <a:rPr lang="en-US" sz="2000" b="1" i="1" dirty="0">
                <a:latin typeface="Times New Roman" panose="02020603050405020304" pitchFamily="18" charset="0"/>
                <a:ea typeface="Calibri" panose="020F0502020204030204" pitchFamily="34" charset="0"/>
              </a:rPr>
              <a:t>OK</a:t>
            </a:r>
            <a:endParaRPr lang="en-US" sz="2000" dirty="0"/>
          </a:p>
        </p:txBody>
      </p:sp>
      <p:pic>
        <p:nvPicPr>
          <p:cNvPr id="6" name="Picture 5"/>
          <p:cNvPicPr/>
          <p:nvPr/>
        </p:nvPicPr>
        <p:blipFill rotWithShape="1">
          <a:blip r:embed="rId3"/>
          <a:srcRect l="66151" t="45249" r="23654" b="39671"/>
          <a:stretch/>
        </p:blipFill>
        <p:spPr bwMode="auto">
          <a:xfrm>
            <a:off x="5174341" y="5181695"/>
            <a:ext cx="3296379" cy="1545081"/>
          </a:xfrm>
          <a:prstGeom prst="rect">
            <a:avLst/>
          </a:prstGeom>
          <a:ln>
            <a:solidFill>
              <a:schemeClr val="accent1"/>
            </a:solidFill>
          </a:ln>
          <a:extLst>
            <a:ext uri="{53640926-AAD7-44D8-BBD7-CCE9431645EC}">
              <a14:shadowObscured xmlns:a14="http://schemas.microsoft.com/office/drawing/2010/main"/>
            </a:ext>
          </a:extLst>
        </p:spPr>
      </p:pic>
      <p:sp>
        <p:nvSpPr>
          <p:cNvPr id="8" name="Title 1"/>
          <p:cNvSpPr>
            <a:spLocks noGrp="1"/>
          </p:cNvSpPr>
          <p:nvPr>
            <p:ph type="title"/>
          </p:nvPr>
        </p:nvSpPr>
        <p:spPr>
          <a:xfrm>
            <a:off x="1461057" y="0"/>
            <a:ext cx="10598832" cy="503693"/>
          </a:xfrm>
        </p:spPr>
        <p:txBody>
          <a:bodyPr>
            <a:normAutofit fontScale="90000"/>
          </a:bodyPr>
          <a:lstStyle/>
          <a:p>
            <a:pPr algn="l">
              <a:lnSpc>
                <a:spcPct val="150000"/>
              </a:lnSpc>
            </a:pPr>
            <a:r>
              <a:rPr lang="en-US" sz="2800" b="1" i="1" dirty="0" smtClean="0">
                <a:solidFill>
                  <a:srgbClr val="002060"/>
                </a:solidFill>
                <a:latin typeface="Corbel" panose="020B0503020204020204" pitchFamily="34" charset="0"/>
                <a:cs typeface="Calibri" panose="020F0502020204030204" pitchFamily="34" charset="0"/>
              </a:rPr>
              <a:t>10.2. </a:t>
            </a:r>
            <a:r>
              <a:rPr lang="en-US" sz="2800" b="1" i="1" dirty="0" err="1" smtClean="0">
                <a:solidFill>
                  <a:srgbClr val="002060"/>
                </a:solidFill>
                <a:latin typeface="Corbel" panose="020B0503020204020204" pitchFamily="34" charset="0"/>
                <a:cs typeface="Calibri" panose="020F0502020204030204" pitchFamily="34" charset="0"/>
              </a:rPr>
              <a:t>Quản</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trị</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dữ</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liệu</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với</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PhpMyAdmin</a:t>
            </a:r>
            <a:endParaRPr lang="en-US" sz="2800" b="1" i="1" dirty="0">
              <a:solidFill>
                <a:srgbClr val="002060"/>
              </a:solidFill>
              <a:latin typeface="Corbel" panose="020B0503020204020204" pitchFamily="34" charset="0"/>
              <a:cs typeface="Calibri" panose="020F0502020204030204" pitchFamily="34" charset="0"/>
            </a:endParaRPr>
          </a:p>
        </p:txBody>
      </p:sp>
      <p:sp>
        <p:nvSpPr>
          <p:cNvPr id="9" name="Rectangle 8"/>
          <p:cNvSpPr/>
          <p:nvPr/>
        </p:nvSpPr>
        <p:spPr>
          <a:xfrm>
            <a:off x="1255594" y="583114"/>
            <a:ext cx="6417270" cy="400110"/>
          </a:xfrm>
          <a:prstGeom prst="rect">
            <a:avLst/>
          </a:prstGeom>
        </p:spPr>
        <p:txBody>
          <a:bodyPr wrap="none">
            <a:spAutoFit/>
          </a:bodyPr>
          <a:lstStyle/>
          <a:p>
            <a:pPr lvl="1"/>
            <a:r>
              <a:rPr lang="en-US" sz="2000" i="1" dirty="0" smtClean="0"/>
              <a:t>10.2.1</a:t>
            </a:r>
            <a:r>
              <a:rPr lang="en-US" sz="2000" i="1" dirty="0"/>
              <a:t>. </a:t>
            </a:r>
            <a:r>
              <a:rPr lang="en-US" sz="2000" i="1" dirty="0" err="1"/>
              <a:t>Thao</a:t>
            </a:r>
            <a:r>
              <a:rPr lang="en-US" sz="2000" i="1" dirty="0"/>
              <a:t> </a:t>
            </a:r>
            <a:r>
              <a:rPr lang="en-US" sz="2000" i="1" dirty="0" err="1"/>
              <a:t>tác</a:t>
            </a:r>
            <a:r>
              <a:rPr lang="en-US" sz="2000" i="1" dirty="0"/>
              <a:t> </a:t>
            </a:r>
            <a:r>
              <a:rPr lang="en-US" sz="2000" i="1" dirty="0" err="1"/>
              <a:t>trên</a:t>
            </a:r>
            <a:r>
              <a:rPr lang="en-US" sz="2000" i="1" dirty="0"/>
              <a:t> database, </a:t>
            </a:r>
            <a:r>
              <a:rPr lang="en-US" sz="2000" i="1" dirty="0" err="1"/>
              <a:t>thiết</a:t>
            </a:r>
            <a:r>
              <a:rPr lang="en-US" sz="2000" i="1" dirty="0"/>
              <a:t> </a:t>
            </a:r>
            <a:r>
              <a:rPr lang="en-US" sz="2000" i="1" dirty="0" err="1"/>
              <a:t>lập</a:t>
            </a:r>
            <a:r>
              <a:rPr lang="en-US" sz="2000" i="1" dirty="0"/>
              <a:t> </a:t>
            </a:r>
            <a:r>
              <a:rPr lang="en-US" sz="2000" i="1" dirty="0" err="1"/>
              <a:t>quyền</a:t>
            </a:r>
            <a:r>
              <a:rPr lang="en-US" sz="2000" i="1" dirty="0"/>
              <a:t> </a:t>
            </a:r>
            <a:r>
              <a:rPr lang="en-US" sz="2000" i="1" dirty="0" err="1"/>
              <a:t>truy</a:t>
            </a:r>
            <a:r>
              <a:rPr lang="en-US" sz="2000" i="1" dirty="0"/>
              <a:t> </a:t>
            </a:r>
            <a:r>
              <a:rPr lang="en-US" sz="2000" i="1" dirty="0" err="1"/>
              <a:t>cập</a:t>
            </a:r>
            <a:endParaRPr lang="vi-VN" sz="2000" i="1" dirty="0"/>
          </a:p>
        </p:txBody>
      </p:sp>
    </p:spTree>
    <p:extLst>
      <p:ext uri="{BB962C8B-B14F-4D97-AF65-F5344CB8AC3E}">
        <p14:creationId xmlns:p14="http://schemas.microsoft.com/office/powerpoint/2010/main" val="248758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461057" y="0"/>
            <a:ext cx="10598832" cy="503693"/>
          </a:xfrm>
        </p:spPr>
        <p:txBody>
          <a:bodyPr>
            <a:normAutofit fontScale="90000"/>
          </a:bodyPr>
          <a:lstStyle/>
          <a:p>
            <a:pPr algn="l">
              <a:lnSpc>
                <a:spcPct val="150000"/>
              </a:lnSpc>
            </a:pPr>
            <a:r>
              <a:rPr lang="en-US" sz="2800" b="1" i="1" dirty="0" smtClean="0">
                <a:solidFill>
                  <a:srgbClr val="002060"/>
                </a:solidFill>
                <a:latin typeface="Corbel" panose="020B0503020204020204" pitchFamily="34" charset="0"/>
                <a:cs typeface="Calibri" panose="020F0502020204030204" pitchFamily="34" charset="0"/>
              </a:rPr>
              <a:t>10.2. </a:t>
            </a:r>
            <a:r>
              <a:rPr lang="en-US" sz="2800" b="1" i="1" dirty="0" err="1" smtClean="0">
                <a:solidFill>
                  <a:srgbClr val="002060"/>
                </a:solidFill>
                <a:latin typeface="Corbel" panose="020B0503020204020204" pitchFamily="34" charset="0"/>
                <a:cs typeface="Calibri" panose="020F0502020204030204" pitchFamily="34" charset="0"/>
              </a:rPr>
              <a:t>Quản</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trị</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dữ</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liệu</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với</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PhpMyAdmin</a:t>
            </a:r>
            <a:endParaRPr lang="en-US" sz="2800" b="1" i="1" dirty="0">
              <a:solidFill>
                <a:srgbClr val="002060"/>
              </a:solidFill>
              <a:latin typeface="Corbel" panose="020B0503020204020204" pitchFamily="34" charset="0"/>
              <a:cs typeface="Calibri" panose="020F0502020204030204" pitchFamily="34" charset="0"/>
            </a:endParaRPr>
          </a:p>
        </p:txBody>
      </p:sp>
      <p:sp>
        <p:nvSpPr>
          <p:cNvPr id="9" name="Rectangle 8"/>
          <p:cNvSpPr/>
          <p:nvPr/>
        </p:nvSpPr>
        <p:spPr>
          <a:xfrm>
            <a:off x="1255594" y="583114"/>
            <a:ext cx="6417270" cy="400110"/>
          </a:xfrm>
          <a:prstGeom prst="rect">
            <a:avLst/>
          </a:prstGeom>
        </p:spPr>
        <p:txBody>
          <a:bodyPr wrap="none">
            <a:spAutoFit/>
          </a:bodyPr>
          <a:lstStyle/>
          <a:p>
            <a:pPr lvl="1"/>
            <a:r>
              <a:rPr lang="en-US" sz="2000" i="1" dirty="0" smtClean="0"/>
              <a:t>10.2.1</a:t>
            </a:r>
            <a:r>
              <a:rPr lang="en-US" sz="2000" i="1" dirty="0"/>
              <a:t>. </a:t>
            </a:r>
            <a:r>
              <a:rPr lang="en-US" sz="2000" i="1" dirty="0" err="1"/>
              <a:t>Thao</a:t>
            </a:r>
            <a:r>
              <a:rPr lang="en-US" sz="2000" i="1" dirty="0"/>
              <a:t> </a:t>
            </a:r>
            <a:r>
              <a:rPr lang="en-US" sz="2000" i="1" dirty="0" err="1"/>
              <a:t>tác</a:t>
            </a:r>
            <a:r>
              <a:rPr lang="en-US" sz="2000" i="1" dirty="0"/>
              <a:t> </a:t>
            </a:r>
            <a:r>
              <a:rPr lang="en-US" sz="2000" i="1" dirty="0" err="1"/>
              <a:t>trên</a:t>
            </a:r>
            <a:r>
              <a:rPr lang="en-US" sz="2000" i="1" dirty="0"/>
              <a:t> database, </a:t>
            </a:r>
            <a:r>
              <a:rPr lang="en-US" sz="2000" i="1" dirty="0" err="1"/>
              <a:t>thiết</a:t>
            </a:r>
            <a:r>
              <a:rPr lang="en-US" sz="2000" i="1" dirty="0"/>
              <a:t> </a:t>
            </a:r>
            <a:r>
              <a:rPr lang="en-US" sz="2000" i="1" dirty="0" err="1"/>
              <a:t>lập</a:t>
            </a:r>
            <a:r>
              <a:rPr lang="en-US" sz="2000" i="1" dirty="0"/>
              <a:t> </a:t>
            </a:r>
            <a:r>
              <a:rPr lang="en-US" sz="2000" i="1" dirty="0" err="1"/>
              <a:t>quyền</a:t>
            </a:r>
            <a:r>
              <a:rPr lang="en-US" sz="2000" i="1" dirty="0"/>
              <a:t> </a:t>
            </a:r>
            <a:r>
              <a:rPr lang="en-US" sz="2000" i="1" dirty="0" err="1"/>
              <a:t>truy</a:t>
            </a:r>
            <a:r>
              <a:rPr lang="en-US" sz="2000" i="1" dirty="0"/>
              <a:t> </a:t>
            </a:r>
            <a:r>
              <a:rPr lang="en-US" sz="2000" i="1" dirty="0" err="1"/>
              <a:t>cập</a:t>
            </a:r>
            <a:endParaRPr lang="vi-VN" sz="2000" i="1" dirty="0"/>
          </a:p>
        </p:txBody>
      </p:sp>
      <p:sp>
        <p:nvSpPr>
          <p:cNvPr id="10" name="Rectangle 9"/>
          <p:cNvSpPr/>
          <p:nvPr/>
        </p:nvSpPr>
        <p:spPr>
          <a:xfrm>
            <a:off x="1906924" y="983224"/>
            <a:ext cx="3037142" cy="3046988"/>
          </a:xfrm>
          <a:prstGeom prst="rect">
            <a:avLst/>
          </a:prstGeom>
        </p:spPr>
        <p:txBody>
          <a:bodyPr wrap="square">
            <a:spAutoFit/>
          </a:bodyPr>
          <a:lstStyle/>
          <a:p>
            <a:pPr marL="342900" marR="0" lvl="0" indent="-342900">
              <a:lnSpc>
                <a:spcPct val="120000"/>
              </a:lnSpc>
              <a:spcBef>
                <a:spcPts val="600"/>
              </a:spcBef>
              <a:spcAft>
                <a:spcPts val="0"/>
              </a:spcAft>
              <a:buFont typeface="Symbol" panose="05050102010706020507" pitchFamily="18" charset="2"/>
              <a:buChar char=""/>
            </a:pPr>
            <a:r>
              <a:rPr lang="vi-VN" sz="2000" b="1" dirty="0">
                <a:latin typeface="Times New Roman" panose="02020603050405020304" pitchFamily="18" charset="0"/>
                <a:ea typeface="Calibri" panose="020F0502020204030204" pitchFamily="34" charset="0"/>
                <a:cs typeface="Times New Roman" panose="02020603050405020304" pitchFamily="18" charset="0"/>
              </a:rPr>
              <a:t>Thiết lập quyền truy cập cho database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342900" algn="just">
              <a:lnSpc>
                <a:spcPct val="120000"/>
              </a:lnSpc>
            </a:pPr>
            <a:r>
              <a:rPr lang="en-US" sz="20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000" dirty="0">
                <a:latin typeface="Times New Roman" panose="02020603050405020304" pitchFamily="18" charset="0"/>
                <a:ea typeface="Calibri" panose="020F0502020204030204" pitchFamily="34" charset="0"/>
                <a:cs typeface="Times New Roman" panose="02020603050405020304" pitchFamily="18" charset="0"/>
              </a:rPr>
              <a:t> 1. </a:t>
            </a:r>
            <a:r>
              <a:rPr lang="vi-VN" sz="2000" dirty="0">
                <a:latin typeface="Times New Roman" panose="02020603050405020304" pitchFamily="18" charset="0"/>
                <a:ea typeface="Calibri" panose="020F0502020204030204" pitchFamily="34" charset="0"/>
                <a:cs typeface="Times New Roman" panose="02020603050405020304" pitchFamily="18" charset="0"/>
              </a:rPr>
              <a:t>Trong cửa sổ phpMyAdmin, chọn database (giả sử chọn database quanlysach), chọn </a:t>
            </a:r>
            <a:r>
              <a:rPr lang="en-US" sz="2000" b="1" i="1" dirty="0">
                <a:latin typeface="Times New Roman" panose="02020603050405020304" pitchFamily="18" charset="0"/>
                <a:ea typeface="Calibri" panose="020F0502020204030204" pitchFamily="34" charset="0"/>
                <a:cs typeface="Times New Roman" panose="02020603050405020304" pitchFamily="18" charset="0"/>
              </a:rPr>
              <a:t>Privileges</a:t>
            </a:r>
            <a:r>
              <a:rPr lang="vi-VN" sz="2000" dirty="0">
                <a:latin typeface="Times New Roman" panose="02020603050405020304" pitchFamily="18" charset="0"/>
                <a:ea typeface="Calibri" panose="020F0502020204030204" pitchFamily="34" charset="0"/>
                <a:cs typeface="Times New Roman" panose="02020603050405020304" pitchFamily="18" charset="0"/>
              </a:rPr>
              <a:t>, chọn </a:t>
            </a:r>
            <a:r>
              <a:rPr lang="en-US" sz="2000" b="1" i="1" dirty="0">
                <a:latin typeface="Times New Roman" panose="02020603050405020304" pitchFamily="18" charset="0"/>
                <a:ea typeface="Calibri" panose="020F0502020204030204" pitchFamily="34" charset="0"/>
                <a:cs typeface="Times New Roman" panose="02020603050405020304" pitchFamily="18" charset="0"/>
              </a:rPr>
              <a:t>Add user account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p:nvPr/>
        </p:nvPicPr>
        <p:blipFill rotWithShape="1">
          <a:blip r:embed="rId2"/>
          <a:srcRect l="43341" t="6932" r="21806" b="57817"/>
          <a:stretch/>
        </p:blipFill>
        <p:spPr bwMode="auto">
          <a:xfrm>
            <a:off x="5111652" y="1176420"/>
            <a:ext cx="6883200" cy="3280995"/>
          </a:xfrm>
          <a:prstGeom prst="rect">
            <a:avLst/>
          </a:prstGeom>
          <a:ln w="9525" cap="flat" cmpd="sng" algn="ctr">
            <a:solidFill>
              <a:srgbClr val="5B9BD5"/>
            </a:solidFill>
            <a:prstDash val="solid"/>
            <a:round/>
            <a:headEnd type="none" w="med" len="med"/>
            <a:tailEnd type="none" w="med" len="med"/>
          </a:ln>
          <a:extLst>
            <a:ext uri="{53640926-AAD7-44D8-BBD7-CCE9431645EC}">
              <a14:shadowObscured xmlns:a14="http://schemas.microsoft.com/office/drawing/2010/main"/>
            </a:ext>
          </a:extLst>
        </p:spPr>
      </p:pic>
      <p:sp>
        <p:nvSpPr>
          <p:cNvPr id="12" name="Rectangle 11"/>
          <p:cNvSpPr/>
          <p:nvPr/>
        </p:nvSpPr>
        <p:spPr>
          <a:xfrm>
            <a:off x="1906924" y="4650611"/>
            <a:ext cx="9256800" cy="2169825"/>
          </a:xfrm>
          <a:prstGeom prst="rect">
            <a:avLst/>
          </a:prstGeom>
        </p:spPr>
        <p:txBody>
          <a:bodyPr wrap="square">
            <a:spAutoFit/>
          </a:bodyPr>
          <a:lstStyle/>
          <a:p>
            <a:pPr indent="342900" algn="just">
              <a:lnSpc>
                <a:spcPct val="120000"/>
              </a:lnSpc>
              <a:spcBef>
                <a:spcPts val="600"/>
              </a:spcBef>
            </a:pPr>
            <a:r>
              <a:rPr lang="en-US" sz="20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000" dirty="0">
                <a:latin typeface="Times New Roman" panose="02020603050405020304" pitchFamily="18" charset="0"/>
                <a:ea typeface="Calibri" panose="020F0502020204030204" pitchFamily="34" charset="0"/>
                <a:cs typeface="Times New Roman" panose="02020603050405020304" pitchFamily="18" charset="0"/>
              </a:rPr>
              <a:t> 2.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741363" marR="0" lvl="0" indent="-342900" algn="just">
              <a:lnSpc>
                <a:spcPct val="120000"/>
              </a:lnSpc>
              <a:spcBef>
                <a:spcPts val="600"/>
              </a:spcBef>
              <a:spcAft>
                <a:spcPts val="0"/>
              </a:spcAft>
              <a:buFont typeface="Times New Roman" panose="02020603050405020304" pitchFamily="18"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Trong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cửa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sổ</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Add user account,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Login Information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nhập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User name, Host name, Password, Re-type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741363" marR="0" lvl="0" indent="-342900" algn="just">
              <a:lnSpc>
                <a:spcPct val="120000"/>
              </a:lnSpc>
              <a:spcBef>
                <a:spcPts val="600"/>
              </a:spcBef>
              <a:spcAft>
                <a:spcPts val="0"/>
              </a:spcAft>
              <a:buFont typeface="Times New Roman" panose="02020603050405020304" pitchFamily="18" charset="0"/>
              <a:buChar char="-"/>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Global privileges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Check all</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741363" marR="0" lvl="0" indent="-342900" algn="just">
              <a:lnSpc>
                <a:spcPct val="120000"/>
              </a:lnSpc>
              <a:spcBef>
                <a:spcPts val="600"/>
              </a:spcBef>
              <a:spcAft>
                <a:spcPts val="0"/>
              </a:spcAft>
              <a:buFont typeface="Times New Roman" panose="02020603050405020304" pitchFamily="18"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Click </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Go</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999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 calcmode="lin" valueType="num">
                                      <p:cBhvr additive="base">
                                        <p:cTn id="1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 calcmode="lin" valueType="num">
                                      <p:cBhvr additive="base">
                                        <p:cTn id="25"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 calcmode="lin" valueType="num">
                                      <p:cBhvr additive="base">
                                        <p:cTn id="3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anim calcmode="lin" valueType="num">
                                      <p:cBhvr additive="base">
                                        <p:cTn id="3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461057" y="0"/>
            <a:ext cx="10598832" cy="503693"/>
          </a:xfrm>
        </p:spPr>
        <p:txBody>
          <a:bodyPr>
            <a:normAutofit fontScale="90000"/>
          </a:bodyPr>
          <a:lstStyle/>
          <a:p>
            <a:pPr algn="l">
              <a:lnSpc>
                <a:spcPct val="150000"/>
              </a:lnSpc>
            </a:pPr>
            <a:r>
              <a:rPr lang="en-US" sz="2800" b="1" i="1" dirty="0" smtClean="0">
                <a:solidFill>
                  <a:srgbClr val="002060"/>
                </a:solidFill>
                <a:latin typeface="Corbel" panose="020B0503020204020204" pitchFamily="34" charset="0"/>
                <a:cs typeface="Calibri" panose="020F0502020204030204" pitchFamily="34" charset="0"/>
              </a:rPr>
              <a:t>10.2. </a:t>
            </a:r>
            <a:r>
              <a:rPr lang="en-US" sz="2800" b="1" i="1" dirty="0" err="1" smtClean="0">
                <a:solidFill>
                  <a:srgbClr val="002060"/>
                </a:solidFill>
                <a:latin typeface="Corbel" panose="020B0503020204020204" pitchFamily="34" charset="0"/>
                <a:cs typeface="Calibri" panose="020F0502020204030204" pitchFamily="34" charset="0"/>
              </a:rPr>
              <a:t>Quản</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trị</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dữ</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liệu</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với</a:t>
            </a:r>
            <a:r>
              <a:rPr lang="en-US" sz="2800" b="1" i="1" dirty="0" smtClean="0">
                <a:solidFill>
                  <a:srgbClr val="002060"/>
                </a:solidFill>
                <a:latin typeface="Corbel" panose="020B0503020204020204" pitchFamily="34" charset="0"/>
                <a:cs typeface="Calibri" panose="020F0502020204030204" pitchFamily="34" charset="0"/>
              </a:rPr>
              <a:t> </a:t>
            </a:r>
            <a:r>
              <a:rPr lang="en-US" sz="2800" b="1" i="1" dirty="0" err="1" smtClean="0">
                <a:solidFill>
                  <a:srgbClr val="002060"/>
                </a:solidFill>
                <a:latin typeface="Corbel" panose="020B0503020204020204" pitchFamily="34" charset="0"/>
                <a:cs typeface="Calibri" panose="020F0502020204030204" pitchFamily="34" charset="0"/>
              </a:rPr>
              <a:t>PhpMyAdmin</a:t>
            </a:r>
            <a:endParaRPr lang="en-US" sz="2800" b="1" i="1" dirty="0">
              <a:solidFill>
                <a:srgbClr val="002060"/>
              </a:solidFill>
              <a:latin typeface="Corbel" panose="020B0503020204020204" pitchFamily="34" charset="0"/>
              <a:cs typeface="Calibri" panose="020F0502020204030204" pitchFamily="34" charset="0"/>
            </a:endParaRPr>
          </a:p>
        </p:txBody>
      </p:sp>
      <p:sp>
        <p:nvSpPr>
          <p:cNvPr id="9" name="Rectangle 8"/>
          <p:cNvSpPr/>
          <p:nvPr/>
        </p:nvSpPr>
        <p:spPr>
          <a:xfrm>
            <a:off x="1255594" y="583114"/>
            <a:ext cx="6417270" cy="400110"/>
          </a:xfrm>
          <a:prstGeom prst="rect">
            <a:avLst/>
          </a:prstGeom>
        </p:spPr>
        <p:txBody>
          <a:bodyPr wrap="none">
            <a:spAutoFit/>
          </a:bodyPr>
          <a:lstStyle/>
          <a:p>
            <a:pPr lvl="1"/>
            <a:r>
              <a:rPr lang="en-US" sz="2000" i="1" dirty="0" smtClean="0"/>
              <a:t>10.2.1</a:t>
            </a:r>
            <a:r>
              <a:rPr lang="en-US" sz="2000" i="1" dirty="0"/>
              <a:t>. </a:t>
            </a:r>
            <a:r>
              <a:rPr lang="en-US" sz="2000" i="1" dirty="0" err="1"/>
              <a:t>Thao</a:t>
            </a:r>
            <a:r>
              <a:rPr lang="en-US" sz="2000" i="1" dirty="0"/>
              <a:t> </a:t>
            </a:r>
            <a:r>
              <a:rPr lang="en-US" sz="2000" i="1" dirty="0" err="1"/>
              <a:t>tác</a:t>
            </a:r>
            <a:r>
              <a:rPr lang="en-US" sz="2000" i="1" dirty="0"/>
              <a:t> </a:t>
            </a:r>
            <a:r>
              <a:rPr lang="en-US" sz="2000" i="1" dirty="0" err="1"/>
              <a:t>trên</a:t>
            </a:r>
            <a:r>
              <a:rPr lang="en-US" sz="2000" i="1" dirty="0"/>
              <a:t> database, </a:t>
            </a:r>
            <a:r>
              <a:rPr lang="en-US" sz="2000" i="1" dirty="0" err="1"/>
              <a:t>thiết</a:t>
            </a:r>
            <a:r>
              <a:rPr lang="en-US" sz="2000" i="1" dirty="0"/>
              <a:t> </a:t>
            </a:r>
            <a:r>
              <a:rPr lang="en-US" sz="2000" i="1" dirty="0" err="1"/>
              <a:t>lập</a:t>
            </a:r>
            <a:r>
              <a:rPr lang="en-US" sz="2000" i="1" dirty="0"/>
              <a:t> </a:t>
            </a:r>
            <a:r>
              <a:rPr lang="en-US" sz="2000" i="1" dirty="0" err="1"/>
              <a:t>quyền</a:t>
            </a:r>
            <a:r>
              <a:rPr lang="en-US" sz="2000" i="1" dirty="0"/>
              <a:t> </a:t>
            </a:r>
            <a:r>
              <a:rPr lang="en-US" sz="2000" i="1" dirty="0" err="1"/>
              <a:t>truy</a:t>
            </a:r>
            <a:r>
              <a:rPr lang="en-US" sz="2000" i="1" dirty="0"/>
              <a:t> </a:t>
            </a:r>
            <a:r>
              <a:rPr lang="en-US" sz="2000" i="1" dirty="0" err="1"/>
              <a:t>cập</a:t>
            </a:r>
            <a:endParaRPr lang="vi-VN" sz="2000" i="1" dirty="0"/>
          </a:p>
        </p:txBody>
      </p:sp>
      <p:pic>
        <p:nvPicPr>
          <p:cNvPr id="7" name="Picture 6"/>
          <p:cNvPicPr/>
          <p:nvPr/>
        </p:nvPicPr>
        <p:blipFill rotWithShape="1">
          <a:blip r:embed="rId2"/>
          <a:srcRect l="49690" t="6521" r="1009"/>
          <a:stretch/>
        </p:blipFill>
        <p:spPr bwMode="auto">
          <a:xfrm>
            <a:off x="2853937" y="1062645"/>
            <a:ext cx="8818852" cy="57436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270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8701D945D79141AD443CA199FE3192" ma:contentTypeVersion="17" ma:contentTypeDescription="Create a new document." ma:contentTypeScope="" ma:versionID="47e5905aa2f60415898a2cad63b2042d">
  <xsd:schema xmlns:xsd="http://www.w3.org/2001/XMLSchema" xmlns:xs="http://www.w3.org/2001/XMLSchema" xmlns:p="http://schemas.microsoft.com/office/2006/metadata/properties" xmlns:ns2="7325b1f5-856f-48ad-adac-a067eab08f84" xmlns:ns3="3eda6d75-6b6f-4f21-9830-e766239627b2" targetNamespace="http://schemas.microsoft.com/office/2006/metadata/properties" ma:root="true" ma:fieldsID="c330018fa5c4191df2e1e091f19031da" ns2:_="" ns3:_="">
    <xsd:import namespace="7325b1f5-856f-48ad-adac-a067eab08f84"/>
    <xsd:import namespace="3eda6d75-6b6f-4f21-9830-e766239627b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25b1f5-856f-48ad-adac-a067eab08f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5c0023-da1a-46b1-aa34-2fb2ed2446e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da6d75-6b6f-4f21-9830-e766239627b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7f748ef-f79f-47ef-ba7b-aeddd5fd5b14}" ma:internalName="TaxCatchAll" ma:showField="CatchAllData" ma:web="3eda6d75-6b6f-4f21-9830-e766239627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eda6d75-6b6f-4f21-9830-e766239627b2" xsi:nil="true"/>
    <lcf76f155ced4ddcb4097134ff3c332f xmlns="7325b1f5-856f-48ad-adac-a067eab08f8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B0328C5-307D-40A5-A4D5-F2DE88CB0EE1}"/>
</file>

<file path=customXml/itemProps2.xml><?xml version="1.0" encoding="utf-8"?>
<ds:datastoreItem xmlns:ds="http://schemas.openxmlformats.org/officeDocument/2006/customXml" ds:itemID="{1FA854B6-8CD3-450D-AC25-CC323738E5CA}"/>
</file>

<file path=customXml/itemProps3.xml><?xml version="1.0" encoding="utf-8"?>
<ds:datastoreItem xmlns:ds="http://schemas.openxmlformats.org/officeDocument/2006/customXml" ds:itemID="{3E7C6E10-758A-4C2C-8958-D461841C36DD}"/>
</file>

<file path=docProps/app.xml><?xml version="1.0" encoding="utf-8"?>
<Properties xmlns="http://schemas.openxmlformats.org/officeDocument/2006/extended-properties" xmlns:vt="http://schemas.openxmlformats.org/officeDocument/2006/docPropsVTypes">
  <Template>Parallax</Template>
  <TotalTime>1814</TotalTime>
  <Words>1162</Words>
  <Application>Microsoft Office PowerPoint</Application>
  <PresentationFormat>Widescreen</PresentationFormat>
  <Paragraphs>164</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(Body)</vt:lpstr>
      <vt:lpstr>Consolas</vt:lpstr>
      <vt:lpstr>Corbel</vt:lpstr>
      <vt:lpstr>Symbol</vt:lpstr>
      <vt:lpstr>Times New Roman</vt:lpstr>
      <vt:lpstr>Parallax</vt:lpstr>
      <vt:lpstr>Hệ quản trị CSDL MySQL</vt:lpstr>
      <vt:lpstr>Bài 10. Hệ quản trị CSDL MySQL</vt:lpstr>
      <vt:lpstr>Mục tiêu</vt:lpstr>
      <vt:lpstr>Đồ dùng và trang thiết bị dạy học</vt:lpstr>
      <vt:lpstr>10.1. Giới thiệu</vt:lpstr>
      <vt:lpstr>10.2. Quản trị dữ liệu với PhpMyAdmin</vt:lpstr>
      <vt:lpstr>10.2. Quản trị dữ liệu với PhpMyAdmin</vt:lpstr>
      <vt:lpstr>10.2. Quản trị dữ liệu với PhpMyAdmin</vt:lpstr>
      <vt:lpstr>10.2. Quản trị dữ liệu với PhpMyAdmin</vt:lpstr>
      <vt:lpstr>10.2. Quản trị dữ liệu với PhpMyAdmin</vt:lpstr>
      <vt:lpstr>10.2. Quản trị dữ liệu với PhpMyAdmin</vt:lpstr>
      <vt:lpstr>10.2. Quản trị dữ liệu với PhpMyAdmin</vt:lpstr>
      <vt:lpstr>10.2. Quản trị dữ liệu với PhpMyAdmin</vt:lpstr>
      <vt:lpstr>10.2. Quản trị dữ liệu với PhpMyAdmin</vt:lpstr>
      <vt:lpstr>10.2. Quản trị dữ liệu với PhpMyAdmin</vt:lpstr>
      <vt:lpstr>10.2. Quản trị dữ liệu với PhpMyAdmin</vt:lpstr>
      <vt:lpstr>10.2. Quản trị dữ liệu với PhpMyAdmin</vt:lpstr>
      <vt:lpstr>Bài thực hành</vt:lpstr>
      <vt:lpstr>Bài thực hành</vt:lpstr>
      <vt:lpstr>THANKS FOR WATCHING!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HỆ ĐẾM &amp; BIỂU DIỄN THÔNG TIN TRÊN MÁY TÍNH</dc:title>
  <dc:creator>Huynh Bao Quoc Dung</dc:creator>
  <cp:lastModifiedBy>Huynh Bao Quoc Dung</cp:lastModifiedBy>
  <cp:revision>188</cp:revision>
  <dcterms:created xsi:type="dcterms:W3CDTF">2021-09-19T14:25:58Z</dcterms:created>
  <dcterms:modified xsi:type="dcterms:W3CDTF">2022-11-04T04:11:26Z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0x010100CF8701D945D79141AD443CA199FE3192</vt:lpwstr>
  </property>
</Properties>
</file>