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73" r:id="rId4"/>
    <p:sldId id="274" r:id="rId5"/>
    <p:sldId id="258" r:id="rId6"/>
    <p:sldId id="259"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nh Bao Quoc Dung" initials="HBQD" lastIdx="1" clrIdx="0">
    <p:extLst>
      <p:ext uri="{19B8F6BF-5375-455C-9EA6-DF929625EA0E}">
        <p15:presenceInfo xmlns:p15="http://schemas.microsoft.com/office/powerpoint/2012/main" userId="S-1-12-1-3863938990-1300384851-717187979-693477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87883" autoAdjust="0"/>
  </p:normalViewPr>
  <p:slideViewPr>
    <p:cSldViewPr snapToGrid="0">
      <p:cViewPr>
        <p:scale>
          <a:sx n="39" d="100"/>
          <a:sy n="39" d="100"/>
        </p:scale>
        <p:origin x="1700" y="4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DF0C5-2B98-4FDF-AFD9-EC38F51BFEFE}" type="datetimeFigureOut">
              <a:rPr lang="en-US" smtClean="0"/>
              <a:t>04/12/2022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993E2-C13F-46F8-BE1D-8DF702025133}" type="slidenum">
              <a:rPr lang="en-US" smtClean="0"/>
              <a:t>‹#›</a:t>
            </a:fld>
            <a:endParaRPr lang="en-US"/>
          </a:p>
        </p:txBody>
      </p:sp>
    </p:spTree>
    <p:extLst>
      <p:ext uri="{BB962C8B-B14F-4D97-AF65-F5344CB8AC3E}">
        <p14:creationId xmlns:p14="http://schemas.microsoft.com/office/powerpoint/2010/main" val="275993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993E2-C13F-46F8-BE1D-8DF702025133}" type="slidenum">
              <a:rPr lang="en-US" smtClean="0"/>
              <a:t>17</a:t>
            </a:fld>
            <a:endParaRPr lang="en-US"/>
          </a:p>
        </p:txBody>
      </p:sp>
    </p:spTree>
    <p:extLst>
      <p:ext uri="{BB962C8B-B14F-4D97-AF65-F5344CB8AC3E}">
        <p14:creationId xmlns:p14="http://schemas.microsoft.com/office/powerpoint/2010/main" val="25962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993E2-C13F-46F8-BE1D-8DF702025133}" type="slidenum">
              <a:rPr lang="en-US" smtClean="0"/>
              <a:t>18</a:t>
            </a:fld>
            <a:endParaRPr lang="en-US"/>
          </a:p>
        </p:txBody>
      </p:sp>
    </p:spTree>
    <p:extLst>
      <p:ext uri="{BB962C8B-B14F-4D97-AF65-F5344CB8AC3E}">
        <p14:creationId xmlns:p14="http://schemas.microsoft.com/office/powerpoint/2010/main" val="79274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993E2-C13F-46F8-BE1D-8DF702025133}" type="slidenum">
              <a:rPr lang="en-US" smtClean="0"/>
              <a:t>19</a:t>
            </a:fld>
            <a:endParaRPr lang="en-US"/>
          </a:p>
        </p:txBody>
      </p:sp>
    </p:spTree>
    <p:extLst>
      <p:ext uri="{BB962C8B-B14F-4D97-AF65-F5344CB8AC3E}">
        <p14:creationId xmlns:p14="http://schemas.microsoft.com/office/powerpoint/2010/main" val="85574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993E2-C13F-46F8-BE1D-8DF702025133}" type="slidenum">
              <a:rPr lang="en-US" smtClean="0"/>
              <a:t>20</a:t>
            </a:fld>
            <a:endParaRPr lang="en-US"/>
          </a:p>
        </p:txBody>
      </p:sp>
    </p:spTree>
    <p:extLst>
      <p:ext uri="{BB962C8B-B14F-4D97-AF65-F5344CB8AC3E}">
        <p14:creationId xmlns:p14="http://schemas.microsoft.com/office/powerpoint/2010/main" val="42801945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464604-052B-48F8-9408-1848A61BF578}" type="datetimeFigureOut">
              <a:rPr lang="en-US" smtClean="0"/>
              <a:t>04/12/2022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ackgroundRemoval t="2667" b="96889" l="2667" r="96000"/>
                    </a14:imgEffect>
                  </a14:imgLayer>
                </a14:imgProps>
              </a:ext>
              <a:ext uri="{28A0092B-C50C-407E-A947-70E740481C1C}">
                <a14:useLocalDpi xmlns:a14="http://schemas.microsoft.com/office/drawing/2010/main" val="0"/>
              </a:ext>
            </a:extLst>
          </a:blip>
          <a:stretch>
            <a:fillRect/>
          </a:stretch>
        </p:blipFill>
        <p:spPr>
          <a:xfrm>
            <a:off x="-53182" y="-52388"/>
            <a:ext cx="1652587" cy="1652587"/>
          </a:xfrm>
          <a:prstGeom prst="rect">
            <a:avLst/>
          </a:prstGeom>
        </p:spPr>
      </p:pic>
    </p:spTree>
    <p:extLst>
      <p:ext uri="{BB962C8B-B14F-4D97-AF65-F5344CB8AC3E}">
        <p14:creationId xmlns:p14="http://schemas.microsoft.com/office/powerpoint/2010/main" val="1087981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464604-052B-48F8-9408-1848A61BF578}" type="datetimeFigureOut">
              <a:rPr lang="en-US" smtClean="0"/>
              <a:t>04/12/2022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67074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04/12/2022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66644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04/12/2022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907192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04/12/2022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4167113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04/12/2022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669562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04/12/2022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150587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464604-052B-48F8-9408-1848A61BF578}" type="datetimeFigureOut">
              <a:rPr lang="en-US" smtClean="0"/>
              <a:t>04/12/2022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616385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464604-052B-48F8-9408-1848A61BF578}" type="datetimeFigureOut">
              <a:rPr lang="en-US" smtClean="0"/>
              <a:t>04/12/2022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70499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464604-052B-48F8-9408-1848A61BF578}" type="datetimeFigureOut">
              <a:rPr lang="en-US" smtClean="0"/>
              <a:t>04/12/2022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5811184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04/12/2022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37093281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464604-052B-48F8-9408-1848A61BF578}" type="datetimeFigureOut">
              <a:rPr lang="en-US" smtClean="0"/>
              <a:t>04/12/2022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7149433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464604-052B-48F8-9408-1848A61BF578}" type="datetimeFigureOut">
              <a:rPr lang="en-US" smtClean="0"/>
              <a:t>04/12/2022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22091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464604-052B-48F8-9408-1848A61BF578}" type="datetimeFigureOut">
              <a:rPr lang="en-US" smtClean="0"/>
              <a:t>04/12/2022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406976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64604-052B-48F8-9408-1848A61BF578}" type="datetimeFigureOut">
              <a:rPr lang="en-US" smtClean="0"/>
              <a:t>04/12/2022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41716579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464604-052B-48F8-9408-1848A61BF578}" type="datetimeFigureOut">
              <a:rPr lang="en-US" smtClean="0"/>
              <a:t>04/12/2022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327819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464604-052B-48F8-9408-1848A61BF578}" type="datetimeFigureOut">
              <a:rPr lang="en-US" smtClean="0"/>
              <a:t>04/12/2022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28546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D464604-052B-48F8-9408-1848A61BF578}" type="datetimeFigureOut">
              <a:rPr lang="en-US" smtClean="0"/>
              <a:t>04/12/2022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900533-273B-4A40-863F-A27095BF124F}" type="slidenum">
              <a:rPr lang="en-US" smtClean="0"/>
              <a:t>‹#›</a:t>
            </a:fld>
            <a:endParaRPr lang="en-US"/>
          </a:p>
        </p:txBody>
      </p:sp>
      <p:pic>
        <p:nvPicPr>
          <p:cNvPr id="15" name="Picture 14"/>
          <p:cNvPicPr>
            <a:picLocks noChangeAspect="1"/>
          </p:cNvPicPr>
          <p:nvPr userDrawn="1"/>
        </p:nvPicPr>
        <p:blipFill>
          <a:blip r:embed="rId19">
            <a:extLst>
              <a:ext uri="{BEBA8EAE-BF5A-486C-A8C5-ECC9F3942E4B}">
                <a14:imgProps xmlns:a14="http://schemas.microsoft.com/office/drawing/2010/main">
                  <a14:imgLayer r:embed="rId20">
                    <a14:imgEffect>
                      <a14:backgroundRemoval t="2667" b="96889" l="2667" r="96000"/>
                    </a14:imgEffect>
                  </a14:imgLayer>
                </a14:imgProps>
              </a:ext>
              <a:ext uri="{28A0092B-C50C-407E-A947-70E740481C1C}">
                <a14:useLocalDpi xmlns:a14="http://schemas.microsoft.com/office/drawing/2010/main" val="0"/>
              </a:ext>
            </a:extLst>
          </a:blip>
          <a:stretch>
            <a:fillRect/>
          </a:stretch>
        </p:blipFill>
        <p:spPr>
          <a:xfrm>
            <a:off x="-53182" y="-52388"/>
            <a:ext cx="1652587" cy="1652587"/>
          </a:xfrm>
          <a:prstGeom prst="rect">
            <a:avLst/>
          </a:prstGeom>
        </p:spPr>
      </p:pic>
    </p:spTree>
    <p:extLst>
      <p:ext uri="{BB962C8B-B14F-4D97-AF65-F5344CB8AC3E}">
        <p14:creationId xmlns:p14="http://schemas.microsoft.com/office/powerpoint/2010/main" val="361539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JDrf4kpz5s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hp.net/" TargetMode="External"/><Relationship Id="rId2" Type="http://schemas.openxmlformats.org/officeDocument/2006/relationships/hyperlink" Target="http://httpd.apache.org/" TargetMode="External"/><Relationship Id="rId1" Type="http://schemas.openxmlformats.org/officeDocument/2006/relationships/slideLayout" Target="../slideLayouts/slideLayout2.xml"/><Relationship Id="rId4" Type="http://schemas.openxmlformats.org/officeDocument/2006/relationships/hyperlink" Target="https://www.mysq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1785257"/>
            <a:ext cx="7845423" cy="2211010"/>
          </a:xfrm>
        </p:spPr>
        <p:txBody>
          <a:bodyPr>
            <a:normAutofit/>
          </a:bodyPr>
          <a:lstStyle/>
          <a:p>
            <a:r>
              <a:rPr lang="de-DE" dirty="0" smtClean="0"/>
              <a:t>CÀI ĐẶT &amp; </a:t>
            </a:r>
            <a:br>
              <a:rPr lang="de-DE" dirty="0" smtClean="0"/>
            </a:br>
            <a:r>
              <a:rPr lang="de-DE" dirty="0" smtClean="0"/>
              <a:t>CẤU HÌNH WEBSERVER</a:t>
            </a:r>
            <a:endParaRPr lang="en-US" dirty="0">
              <a:solidFill>
                <a:srgbClr val="002060"/>
              </a:solidFill>
            </a:endParaRPr>
          </a:p>
        </p:txBody>
      </p:sp>
      <p:sp>
        <p:nvSpPr>
          <p:cNvPr id="3" name="Subtitle 2"/>
          <p:cNvSpPr>
            <a:spLocks noGrp="1"/>
          </p:cNvSpPr>
          <p:nvPr>
            <p:ph type="subTitle" idx="1"/>
          </p:nvPr>
        </p:nvSpPr>
        <p:spPr/>
        <p:txBody>
          <a:bodyPr/>
          <a:lstStyle/>
          <a:p>
            <a:r>
              <a:rPr lang="en-US" dirty="0" err="1" smtClean="0">
                <a:solidFill>
                  <a:srgbClr val="002060"/>
                </a:solidFill>
              </a:rPr>
              <a:t>Giảng</a:t>
            </a:r>
            <a:r>
              <a:rPr lang="en-US" dirty="0" smtClean="0">
                <a:solidFill>
                  <a:srgbClr val="002060"/>
                </a:solidFill>
              </a:rPr>
              <a:t> </a:t>
            </a:r>
            <a:r>
              <a:rPr lang="en-US" dirty="0" err="1" smtClean="0">
                <a:solidFill>
                  <a:srgbClr val="002060"/>
                </a:solidFill>
              </a:rPr>
              <a:t>viên</a:t>
            </a:r>
            <a:r>
              <a:rPr lang="en-US" dirty="0" smtClean="0">
                <a:solidFill>
                  <a:srgbClr val="002060"/>
                </a:solidFill>
              </a:rPr>
              <a:t>: </a:t>
            </a:r>
            <a:r>
              <a:rPr lang="en-US" dirty="0" err="1" smtClean="0">
                <a:solidFill>
                  <a:srgbClr val="002060"/>
                </a:solidFill>
              </a:rPr>
              <a:t>Huỳnh</a:t>
            </a:r>
            <a:r>
              <a:rPr lang="en-US" dirty="0" smtClean="0">
                <a:solidFill>
                  <a:srgbClr val="002060"/>
                </a:solidFill>
              </a:rPr>
              <a:t> </a:t>
            </a:r>
            <a:r>
              <a:rPr lang="en-US" dirty="0" err="1" smtClean="0">
                <a:solidFill>
                  <a:srgbClr val="002060"/>
                </a:solidFill>
              </a:rPr>
              <a:t>Bảo</a:t>
            </a:r>
            <a:r>
              <a:rPr lang="en-US" dirty="0" smtClean="0">
                <a:solidFill>
                  <a:srgbClr val="002060"/>
                </a:solidFill>
              </a:rPr>
              <a:t> </a:t>
            </a:r>
            <a:r>
              <a:rPr lang="en-US" dirty="0" err="1" smtClean="0">
                <a:solidFill>
                  <a:srgbClr val="002060"/>
                </a:solidFill>
              </a:rPr>
              <a:t>Quốc</a:t>
            </a:r>
            <a:r>
              <a:rPr lang="en-US" dirty="0" smtClean="0">
                <a:solidFill>
                  <a:srgbClr val="002060"/>
                </a:solidFill>
              </a:rPr>
              <a:t> </a:t>
            </a:r>
            <a:r>
              <a:rPr lang="en-US" dirty="0" err="1" smtClean="0">
                <a:solidFill>
                  <a:srgbClr val="002060"/>
                </a:solidFill>
              </a:rPr>
              <a:t>Dũng</a:t>
            </a:r>
            <a:endParaRPr lang="en-US" dirty="0">
              <a:solidFill>
                <a:srgbClr val="002060"/>
              </a:solidFill>
            </a:endParaRPr>
          </a:p>
        </p:txBody>
      </p:sp>
      <p:sp>
        <p:nvSpPr>
          <p:cNvPr id="4" name="TextBox 3"/>
          <p:cNvSpPr txBox="1"/>
          <p:nvPr/>
        </p:nvSpPr>
        <p:spPr>
          <a:xfrm>
            <a:off x="2066091" y="1338943"/>
            <a:ext cx="2449286" cy="707886"/>
          </a:xfrm>
          <a:prstGeom prst="rect">
            <a:avLst/>
          </a:prstGeom>
          <a:noFill/>
        </p:spPr>
        <p:txBody>
          <a:bodyPr wrap="square" rtlCol="0">
            <a:spAutoFit/>
          </a:bodyPr>
          <a:lstStyle/>
          <a:p>
            <a:r>
              <a:rPr lang="en-US" sz="4000" b="1" i="1" u="sng" dirty="0" err="1" smtClean="0">
                <a:solidFill>
                  <a:srgbClr val="002060"/>
                </a:solidFill>
              </a:rPr>
              <a:t>Bài</a:t>
            </a:r>
            <a:r>
              <a:rPr lang="en-US" sz="4000" b="1" i="1" u="sng" dirty="0" smtClean="0">
                <a:solidFill>
                  <a:srgbClr val="002060"/>
                </a:solidFill>
              </a:rPr>
              <a:t> </a:t>
            </a:r>
            <a:r>
              <a:rPr lang="en-US" sz="4000" b="1" i="1" u="sng" dirty="0">
                <a:solidFill>
                  <a:srgbClr val="002060"/>
                </a:solidFill>
              </a:rPr>
              <a:t>1.</a:t>
            </a:r>
          </a:p>
        </p:txBody>
      </p:sp>
    </p:spTree>
    <p:extLst>
      <p:ext uri="{BB962C8B-B14F-4D97-AF65-F5344CB8AC3E}">
        <p14:creationId xmlns:p14="http://schemas.microsoft.com/office/powerpoint/2010/main" val="1902780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50"/>
            <a:ext cx="10018713" cy="719208"/>
          </a:xfrm>
        </p:spPr>
        <p:txBody>
          <a:bodyPr>
            <a:normAutofit fontScale="90000"/>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1.2. </a:t>
            </a:r>
            <a:r>
              <a:rPr lang="en-US" sz="2800" b="1" i="1" dirty="0" err="1" smtClean="0">
                <a:solidFill>
                  <a:srgbClr val="002060"/>
                </a:solidFill>
                <a:latin typeface="Corbel" panose="020B0503020204020204" pitchFamily="34" charset="0"/>
                <a:cs typeface="Calibri" panose="020F0502020204030204" pitchFamily="34" charset="0"/>
              </a:rPr>
              <a:t>Cài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đặt</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và</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cấu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hình</a:t>
            </a:r>
            <a:r>
              <a:rPr lang="en-US" sz="2800" b="1" i="1" dirty="0" smtClean="0">
                <a:solidFill>
                  <a:srgbClr val="002060"/>
                </a:solidFill>
                <a:latin typeface="Corbel" panose="020B0503020204020204" pitchFamily="34" charset="0"/>
                <a:cs typeface="Calibri" panose="020F0502020204030204" pitchFamily="34" charset="0"/>
              </a:rPr>
              <a:t> XAMPP</a:t>
            </a:r>
            <a:endParaRPr lang="en-US" sz="2800" b="1" dirty="0"/>
          </a:p>
        </p:txBody>
      </p:sp>
      <p:sp>
        <p:nvSpPr>
          <p:cNvPr id="3" name="Content Placeholder 2"/>
          <p:cNvSpPr>
            <a:spLocks noGrp="1"/>
          </p:cNvSpPr>
          <p:nvPr>
            <p:ph idx="1"/>
          </p:nvPr>
        </p:nvSpPr>
        <p:spPr>
          <a:xfrm>
            <a:off x="1517764" y="769358"/>
            <a:ext cx="10514480" cy="1964594"/>
          </a:xfrm>
        </p:spPr>
        <p:txBody>
          <a:bodyPr>
            <a:normAutofit fontScale="85000" lnSpcReduction="10000"/>
          </a:bodyPr>
          <a:lstStyle/>
          <a:p>
            <a:r>
              <a:rPr lang="en-US" dirty="0" err="1"/>
              <a:t>Bước</a:t>
            </a:r>
            <a:r>
              <a:rPr lang="en-US" dirty="0"/>
              <a:t> 3. </a:t>
            </a:r>
            <a:r>
              <a:rPr lang="en-US" dirty="0" err="1"/>
              <a:t>Bấm</a:t>
            </a:r>
            <a:r>
              <a:rPr lang="en-US" dirty="0"/>
              <a:t> </a:t>
            </a:r>
            <a:r>
              <a:rPr lang="en-US" dirty="0" err="1"/>
              <a:t>đúp</a:t>
            </a:r>
            <a:r>
              <a:rPr lang="en-US" dirty="0"/>
              <a:t> </a:t>
            </a:r>
            <a:r>
              <a:rPr lang="en-US" dirty="0" err="1"/>
              <a:t>chuột</a:t>
            </a:r>
            <a:r>
              <a:rPr lang="en-US" dirty="0"/>
              <a:t> </a:t>
            </a:r>
            <a:r>
              <a:rPr lang="en-US" dirty="0" err="1"/>
              <a:t>vào</a:t>
            </a:r>
            <a:r>
              <a:rPr lang="en-US" dirty="0"/>
              <a:t> </a:t>
            </a:r>
            <a:r>
              <a:rPr lang="en-US" dirty="0" err="1"/>
              <a:t>tệp</a:t>
            </a:r>
            <a:r>
              <a:rPr lang="en-US" dirty="0"/>
              <a:t> </a:t>
            </a:r>
            <a:r>
              <a:rPr lang="en-US" dirty="0" err="1"/>
              <a:t>đã</a:t>
            </a:r>
            <a:r>
              <a:rPr lang="en-US" dirty="0"/>
              <a:t> </a:t>
            </a:r>
            <a:r>
              <a:rPr lang="en-US" dirty="0" err="1"/>
              <a:t>tải</a:t>
            </a:r>
            <a:r>
              <a:rPr lang="en-US" dirty="0"/>
              <a:t> </a:t>
            </a:r>
            <a:r>
              <a:rPr lang="en-US" dirty="0" err="1"/>
              <a:t>xuống</a:t>
            </a:r>
            <a:r>
              <a:rPr lang="en-US" dirty="0"/>
              <a:t> </a:t>
            </a:r>
            <a:r>
              <a:rPr lang="en-US" dirty="0" err="1"/>
              <a:t>để</a:t>
            </a:r>
            <a:r>
              <a:rPr lang="en-US" dirty="0"/>
              <a:t> </a:t>
            </a:r>
            <a:r>
              <a:rPr lang="en-US" dirty="0" err="1"/>
              <a:t>khởi</a:t>
            </a:r>
            <a:r>
              <a:rPr lang="en-US" dirty="0"/>
              <a:t> </a:t>
            </a:r>
            <a:r>
              <a:rPr lang="en-US" dirty="0" err="1"/>
              <a:t>chạy</a:t>
            </a:r>
            <a:r>
              <a:rPr lang="en-US" dirty="0"/>
              <a:t> </a:t>
            </a:r>
            <a:r>
              <a:rPr lang="en-US" dirty="0" err="1"/>
              <a:t>trình</a:t>
            </a:r>
            <a:r>
              <a:rPr lang="en-US" dirty="0"/>
              <a:t> </a:t>
            </a:r>
            <a:r>
              <a:rPr lang="en-US" dirty="0" err="1"/>
              <a:t>cài</a:t>
            </a:r>
            <a:r>
              <a:rPr lang="en-US" dirty="0"/>
              <a:t> </a:t>
            </a:r>
            <a:r>
              <a:rPr lang="en-US" dirty="0" err="1"/>
              <a:t>đặt</a:t>
            </a:r>
            <a:r>
              <a:rPr lang="en-US" dirty="0"/>
              <a:t>.</a:t>
            </a:r>
          </a:p>
          <a:p>
            <a:r>
              <a:rPr lang="en-US" dirty="0" err="1"/>
              <a:t>Bước</a:t>
            </a:r>
            <a:r>
              <a:rPr lang="en-US" dirty="0"/>
              <a:t> 4. </a:t>
            </a:r>
            <a:r>
              <a:rPr lang="en-US" dirty="0" err="1"/>
              <a:t>Nhấp</a:t>
            </a:r>
            <a:r>
              <a:rPr lang="en-US" dirty="0"/>
              <a:t> </a:t>
            </a:r>
            <a:r>
              <a:rPr lang="en-US" dirty="0" err="1"/>
              <a:t>vào</a:t>
            </a:r>
            <a:r>
              <a:rPr lang="en-US" dirty="0"/>
              <a:t> </a:t>
            </a:r>
            <a:r>
              <a:rPr lang="en-US" dirty="0" err="1"/>
              <a:t>nút</a:t>
            </a:r>
            <a:r>
              <a:rPr lang="en-US" dirty="0"/>
              <a:t> OK</a:t>
            </a:r>
            <a:r>
              <a:rPr lang="en-US" dirty="0" smtClean="0"/>
              <a:t>. </a:t>
            </a:r>
            <a:r>
              <a:rPr lang="en-US" dirty="0" err="1" smtClean="0"/>
              <a:t>Trong</a:t>
            </a:r>
            <a:r>
              <a:rPr lang="en-US" dirty="0" smtClean="0"/>
              <a:t> </a:t>
            </a:r>
            <a:r>
              <a:rPr lang="en-US" dirty="0" err="1" smtClean="0"/>
              <a:t>cửa</a:t>
            </a:r>
            <a:r>
              <a:rPr lang="en-US" dirty="0" smtClean="0"/>
              <a:t> </a:t>
            </a:r>
            <a:r>
              <a:rPr lang="en-US" dirty="0" err="1" smtClean="0"/>
              <a:t>sổ</a:t>
            </a:r>
            <a:r>
              <a:rPr lang="en-US" dirty="0" smtClean="0"/>
              <a:t> </a:t>
            </a:r>
            <a:r>
              <a:rPr lang="en-US" dirty="0" err="1" smtClean="0"/>
              <a:t>tiếp</a:t>
            </a:r>
            <a:r>
              <a:rPr lang="en-US" dirty="0" smtClean="0"/>
              <a:t> </a:t>
            </a:r>
            <a:r>
              <a:rPr lang="en-US" dirty="0" err="1" smtClean="0"/>
              <a:t>theo</a:t>
            </a:r>
            <a:r>
              <a:rPr lang="en-US" dirty="0" smtClean="0"/>
              <a:t> </a:t>
            </a:r>
            <a:r>
              <a:rPr lang="en-US" dirty="0" err="1" smtClean="0"/>
              <a:t>chọn</a:t>
            </a:r>
            <a:r>
              <a:rPr lang="en-US" dirty="0" smtClean="0"/>
              <a:t> Next.</a:t>
            </a:r>
          </a:p>
          <a:p>
            <a:r>
              <a:rPr lang="en-US" dirty="0" err="1"/>
              <a:t>Bước</a:t>
            </a:r>
            <a:r>
              <a:rPr lang="en-US" dirty="0"/>
              <a:t> </a:t>
            </a:r>
            <a:r>
              <a:rPr lang="en-US" dirty="0" smtClean="0"/>
              <a:t>5. </a:t>
            </a:r>
            <a:r>
              <a:rPr lang="en-US" dirty="0"/>
              <a:t>XAMPP </a:t>
            </a:r>
            <a:r>
              <a:rPr lang="en-US" dirty="0" err="1"/>
              <a:t>cung</a:t>
            </a:r>
            <a:r>
              <a:rPr lang="en-US" dirty="0"/>
              <a:t> </a:t>
            </a:r>
            <a:r>
              <a:rPr lang="en-US" dirty="0" err="1"/>
              <a:t>cấp</a:t>
            </a:r>
            <a:r>
              <a:rPr lang="en-US" dirty="0"/>
              <a:t> </a:t>
            </a:r>
            <a:r>
              <a:rPr lang="en-US" dirty="0" err="1"/>
              <a:t>một</a:t>
            </a:r>
            <a:r>
              <a:rPr lang="en-US" dirty="0"/>
              <a:t> </a:t>
            </a:r>
            <a:r>
              <a:rPr lang="en-US" dirty="0" err="1"/>
              <a:t>loạt</a:t>
            </a:r>
            <a:r>
              <a:rPr lang="en-US" dirty="0"/>
              <a:t> </a:t>
            </a:r>
            <a:r>
              <a:rPr lang="en-US" dirty="0" err="1"/>
              <a:t>các</a:t>
            </a:r>
            <a:r>
              <a:rPr lang="en-US" dirty="0"/>
              <a:t> </a:t>
            </a:r>
            <a:r>
              <a:rPr lang="en-US" dirty="0" err="1"/>
              <a:t>thành</a:t>
            </a:r>
            <a:r>
              <a:rPr lang="en-US" dirty="0"/>
              <a:t> </a:t>
            </a:r>
            <a:r>
              <a:rPr lang="en-US" dirty="0" err="1"/>
              <a:t>phần</a:t>
            </a:r>
            <a:r>
              <a:rPr lang="en-US" dirty="0"/>
              <a:t> </a:t>
            </a:r>
            <a:r>
              <a:rPr lang="en-US" dirty="0" err="1"/>
              <a:t>mà</a:t>
            </a:r>
            <a:r>
              <a:rPr lang="en-US" dirty="0"/>
              <a:t> </a:t>
            </a:r>
            <a:r>
              <a:rPr lang="en-US" dirty="0" err="1"/>
              <a:t>bạn</a:t>
            </a:r>
            <a:r>
              <a:rPr lang="en-US" dirty="0"/>
              <a:t> </a:t>
            </a:r>
            <a:r>
              <a:rPr lang="en-US" dirty="0" err="1"/>
              <a:t>có</a:t>
            </a:r>
            <a:r>
              <a:rPr lang="en-US" dirty="0"/>
              <a:t> </a:t>
            </a:r>
            <a:r>
              <a:rPr lang="en-US" dirty="0" err="1"/>
              <a:t>thể</a:t>
            </a:r>
            <a:r>
              <a:rPr lang="en-US" dirty="0"/>
              <a:t> </a:t>
            </a:r>
            <a:r>
              <a:rPr lang="en-US" dirty="0" err="1"/>
              <a:t>cài</a:t>
            </a:r>
            <a:r>
              <a:rPr lang="en-US" dirty="0"/>
              <a:t> </a:t>
            </a:r>
            <a:r>
              <a:rPr lang="en-US" dirty="0" err="1"/>
              <a:t>đặt</a:t>
            </a:r>
            <a:r>
              <a:rPr lang="en-US" dirty="0"/>
              <a:t>, </a:t>
            </a:r>
            <a:r>
              <a:rPr lang="en-US" dirty="0" err="1"/>
              <a:t>chẳng</a:t>
            </a:r>
            <a:r>
              <a:rPr lang="en-US" dirty="0"/>
              <a:t> </a:t>
            </a:r>
            <a:r>
              <a:rPr lang="en-US" dirty="0" err="1"/>
              <a:t>hạn</a:t>
            </a:r>
            <a:r>
              <a:rPr lang="en-US" dirty="0"/>
              <a:t> </a:t>
            </a:r>
            <a:r>
              <a:rPr lang="en-US" dirty="0" err="1"/>
              <a:t>như</a:t>
            </a:r>
            <a:r>
              <a:rPr lang="en-US" dirty="0"/>
              <a:t> MySQL, </a:t>
            </a:r>
            <a:r>
              <a:rPr lang="en-US" dirty="0" err="1"/>
              <a:t>phpMyAdmin</a:t>
            </a:r>
            <a:r>
              <a:rPr lang="en-US" dirty="0"/>
              <a:t>, PHP, Apache, v.v. </a:t>
            </a:r>
            <a:r>
              <a:rPr lang="en-US" dirty="0" err="1"/>
              <a:t>Đối</a:t>
            </a:r>
            <a:r>
              <a:rPr lang="en-US" dirty="0"/>
              <a:t> </a:t>
            </a:r>
            <a:r>
              <a:rPr lang="en-US" dirty="0" err="1"/>
              <a:t>với</a:t>
            </a:r>
            <a:r>
              <a:rPr lang="en-US" dirty="0"/>
              <a:t> </a:t>
            </a:r>
            <a:r>
              <a:rPr lang="en-US" dirty="0" err="1"/>
              <a:t>hầu</a:t>
            </a:r>
            <a:r>
              <a:rPr lang="en-US" dirty="0"/>
              <a:t> </a:t>
            </a:r>
            <a:r>
              <a:rPr lang="en-US" dirty="0" err="1"/>
              <a:t>hết</a:t>
            </a:r>
            <a:r>
              <a:rPr lang="en-US" dirty="0"/>
              <a:t> </a:t>
            </a:r>
            <a:r>
              <a:rPr lang="en-US" dirty="0" err="1"/>
              <a:t>các</a:t>
            </a:r>
            <a:r>
              <a:rPr lang="en-US" dirty="0"/>
              <a:t> </a:t>
            </a:r>
            <a:r>
              <a:rPr lang="en-US" dirty="0" err="1"/>
              <a:t>phần</a:t>
            </a:r>
            <a:r>
              <a:rPr lang="en-US" dirty="0"/>
              <a:t>, </a:t>
            </a:r>
            <a:r>
              <a:rPr lang="en-US" dirty="0" err="1"/>
              <a:t>bạn</a:t>
            </a:r>
            <a:r>
              <a:rPr lang="en-US" dirty="0"/>
              <a:t> </a:t>
            </a:r>
            <a:r>
              <a:rPr lang="en-US" dirty="0" err="1"/>
              <a:t>sẽ</a:t>
            </a:r>
            <a:r>
              <a:rPr lang="en-US" dirty="0"/>
              <a:t> </a:t>
            </a:r>
            <a:r>
              <a:rPr lang="en-US" dirty="0" err="1"/>
              <a:t>sử</a:t>
            </a:r>
            <a:r>
              <a:rPr lang="en-US" dirty="0"/>
              <a:t> </a:t>
            </a:r>
            <a:r>
              <a:rPr lang="en-US" dirty="0" err="1"/>
              <a:t>dụng</a:t>
            </a:r>
            <a:r>
              <a:rPr lang="en-US" dirty="0"/>
              <a:t> </a:t>
            </a:r>
            <a:r>
              <a:rPr lang="en-US" dirty="0" err="1"/>
              <a:t>hầu</a:t>
            </a:r>
            <a:r>
              <a:rPr lang="en-US" dirty="0"/>
              <a:t> </a:t>
            </a:r>
            <a:r>
              <a:rPr lang="en-US" dirty="0" err="1"/>
              <a:t>hết</a:t>
            </a:r>
            <a:r>
              <a:rPr lang="en-US" dirty="0"/>
              <a:t> </a:t>
            </a:r>
            <a:r>
              <a:rPr lang="en-US" dirty="0" err="1"/>
              <a:t>các</a:t>
            </a:r>
            <a:r>
              <a:rPr lang="en-US" dirty="0"/>
              <a:t> </a:t>
            </a:r>
            <a:r>
              <a:rPr lang="en-US" dirty="0" err="1"/>
              <a:t>thành</a:t>
            </a:r>
            <a:r>
              <a:rPr lang="en-US" dirty="0"/>
              <a:t> </a:t>
            </a:r>
            <a:r>
              <a:rPr lang="en-US" dirty="0" err="1"/>
              <a:t>phần</a:t>
            </a:r>
            <a:r>
              <a:rPr lang="en-US" dirty="0"/>
              <a:t> </a:t>
            </a:r>
            <a:r>
              <a:rPr lang="en-US" dirty="0" err="1"/>
              <a:t>này</a:t>
            </a:r>
            <a:r>
              <a:rPr lang="en-US" dirty="0"/>
              <a:t>, </a:t>
            </a:r>
            <a:r>
              <a:rPr lang="en-US" dirty="0" err="1"/>
              <a:t>vì</a:t>
            </a:r>
            <a:r>
              <a:rPr lang="en-US" dirty="0"/>
              <a:t> </a:t>
            </a:r>
            <a:r>
              <a:rPr lang="en-US" dirty="0" err="1"/>
              <a:t>vậy</a:t>
            </a:r>
            <a:r>
              <a:rPr lang="en-US" dirty="0"/>
              <a:t> </a:t>
            </a:r>
            <a:r>
              <a:rPr lang="en-US" dirty="0" err="1"/>
              <a:t>nên</a:t>
            </a:r>
            <a:r>
              <a:rPr lang="en-US" dirty="0"/>
              <a:t> </a:t>
            </a:r>
            <a:r>
              <a:rPr lang="en-US" dirty="0" err="1"/>
              <a:t>để</a:t>
            </a:r>
            <a:r>
              <a:rPr lang="en-US" dirty="0"/>
              <a:t> </a:t>
            </a:r>
            <a:r>
              <a:rPr lang="en-US" dirty="0" err="1"/>
              <a:t>các</a:t>
            </a:r>
            <a:r>
              <a:rPr lang="en-US" dirty="0"/>
              <a:t> </a:t>
            </a:r>
            <a:r>
              <a:rPr lang="en-US" dirty="0" err="1"/>
              <a:t>tùy</a:t>
            </a:r>
            <a:r>
              <a:rPr lang="en-US" dirty="0"/>
              <a:t> </a:t>
            </a:r>
            <a:r>
              <a:rPr lang="en-US" dirty="0" err="1"/>
              <a:t>chọn</a:t>
            </a:r>
            <a:r>
              <a:rPr lang="en-US" dirty="0"/>
              <a:t> </a:t>
            </a:r>
            <a:r>
              <a:rPr lang="en-US" dirty="0" err="1"/>
              <a:t>mặc</a:t>
            </a:r>
            <a:r>
              <a:rPr lang="en-US" dirty="0"/>
              <a:t> </a:t>
            </a:r>
            <a:r>
              <a:rPr lang="en-US" dirty="0" err="1"/>
              <a:t>định</a:t>
            </a:r>
            <a:r>
              <a:rPr lang="en-US" dirty="0" smtClean="0"/>
              <a:t>. </a:t>
            </a:r>
            <a:r>
              <a:rPr lang="en-US" dirty="0" err="1" smtClean="0"/>
              <a:t>Tiếp</a:t>
            </a:r>
            <a:r>
              <a:rPr lang="en-US" dirty="0" smtClean="0"/>
              <a:t> </a:t>
            </a:r>
            <a:r>
              <a:rPr lang="en-US" dirty="0" err="1" smtClean="0"/>
              <a:t>đến</a:t>
            </a:r>
            <a:r>
              <a:rPr lang="en-US" dirty="0" smtClean="0"/>
              <a:t> ta </a:t>
            </a:r>
            <a:r>
              <a:rPr lang="en-US" dirty="0" err="1" smtClean="0"/>
              <a:t>chọn</a:t>
            </a:r>
            <a:r>
              <a:rPr lang="en-US" dirty="0" smtClean="0"/>
              <a:t> Next.</a:t>
            </a:r>
          </a:p>
          <a:p>
            <a:endParaRPr lang="en-US" dirty="0"/>
          </a:p>
        </p:txBody>
      </p:sp>
      <p:pic>
        <p:nvPicPr>
          <p:cNvPr id="6" name="Picture 5" descr="xampp windows 10"/>
          <p:cNvPicPr/>
          <p:nvPr/>
        </p:nvPicPr>
        <p:blipFill>
          <a:blip r:embed="rId2">
            <a:extLst>
              <a:ext uri="{28A0092B-C50C-407E-A947-70E740481C1C}">
                <a14:useLocalDpi xmlns:a14="http://schemas.microsoft.com/office/drawing/2010/main" val="0"/>
              </a:ext>
            </a:extLst>
          </a:blip>
          <a:srcRect/>
          <a:stretch>
            <a:fillRect/>
          </a:stretch>
        </p:blipFill>
        <p:spPr bwMode="auto">
          <a:xfrm>
            <a:off x="2886370" y="2457756"/>
            <a:ext cx="7960306" cy="4400244"/>
          </a:xfrm>
          <a:prstGeom prst="rect">
            <a:avLst/>
          </a:prstGeom>
          <a:noFill/>
          <a:ln>
            <a:noFill/>
          </a:ln>
        </p:spPr>
      </p:pic>
    </p:spTree>
    <p:extLst>
      <p:ext uri="{BB962C8B-B14F-4D97-AF65-F5344CB8AC3E}">
        <p14:creationId xmlns:p14="http://schemas.microsoft.com/office/powerpoint/2010/main" val="3650249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50"/>
            <a:ext cx="10018713" cy="719208"/>
          </a:xfrm>
        </p:spPr>
        <p:txBody>
          <a:bodyPr>
            <a:normAutofit fontScale="90000"/>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1.2. </a:t>
            </a:r>
            <a:r>
              <a:rPr lang="en-US" sz="2800" b="1" i="1" dirty="0" err="1" smtClean="0">
                <a:solidFill>
                  <a:srgbClr val="002060"/>
                </a:solidFill>
                <a:latin typeface="Corbel" panose="020B0503020204020204" pitchFamily="34" charset="0"/>
                <a:cs typeface="Calibri" panose="020F0502020204030204" pitchFamily="34" charset="0"/>
              </a:rPr>
              <a:t>Cài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đặt</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và</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cấu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hình</a:t>
            </a:r>
            <a:r>
              <a:rPr lang="en-US" sz="2800" b="1" i="1" dirty="0" smtClean="0">
                <a:solidFill>
                  <a:srgbClr val="002060"/>
                </a:solidFill>
                <a:latin typeface="Corbel" panose="020B0503020204020204" pitchFamily="34" charset="0"/>
                <a:cs typeface="Calibri" panose="020F0502020204030204" pitchFamily="34" charset="0"/>
              </a:rPr>
              <a:t> XAMPP</a:t>
            </a:r>
            <a:endParaRPr lang="en-US" sz="2800" b="1" dirty="0"/>
          </a:p>
        </p:txBody>
      </p:sp>
      <p:sp>
        <p:nvSpPr>
          <p:cNvPr id="3" name="Content Placeholder 2"/>
          <p:cNvSpPr>
            <a:spLocks noGrp="1"/>
          </p:cNvSpPr>
          <p:nvPr>
            <p:ph idx="1"/>
          </p:nvPr>
        </p:nvSpPr>
        <p:spPr>
          <a:xfrm>
            <a:off x="1517764" y="769358"/>
            <a:ext cx="2442534" cy="5019740"/>
          </a:xfrm>
        </p:spPr>
        <p:txBody>
          <a:bodyPr>
            <a:normAutofit/>
          </a:bodyPr>
          <a:lstStyle/>
          <a:p>
            <a:r>
              <a:rPr lang="en-US" dirty="0" err="1"/>
              <a:t>Bước</a:t>
            </a:r>
            <a:r>
              <a:rPr lang="en-US" dirty="0"/>
              <a:t> </a:t>
            </a:r>
            <a:r>
              <a:rPr lang="en-US" dirty="0" smtClean="0"/>
              <a:t>6. </a:t>
            </a:r>
            <a:r>
              <a:rPr lang="en-US" dirty="0" err="1"/>
              <a:t>Sử</a:t>
            </a:r>
            <a:r>
              <a:rPr lang="en-US" dirty="0"/>
              <a:t> </a:t>
            </a:r>
            <a:r>
              <a:rPr lang="en-US" dirty="0" err="1"/>
              <a:t>dụng</a:t>
            </a:r>
            <a:r>
              <a:rPr lang="en-US" dirty="0"/>
              <a:t> </a:t>
            </a:r>
            <a:r>
              <a:rPr lang="en-US" dirty="0" err="1"/>
              <a:t>vị</a:t>
            </a:r>
            <a:r>
              <a:rPr lang="en-US" dirty="0"/>
              <a:t> </a:t>
            </a:r>
            <a:r>
              <a:rPr lang="en-US" dirty="0" err="1"/>
              <a:t>trí</a:t>
            </a:r>
            <a:r>
              <a:rPr lang="en-US" dirty="0"/>
              <a:t> </a:t>
            </a:r>
            <a:r>
              <a:rPr lang="en-US" dirty="0" err="1"/>
              <a:t>cài</a:t>
            </a:r>
            <a:r>
              <a:rPr lang="en-US" dirty="0"/>
              <a:t> </a:t>
            </a:r>
            <a:r>
              <a:rPr lang="en-US" dirty="0" err="1"/>
              <a:t>đặt</a:t>
            </a:r>
            <a:r>
              <a:rPr lang="en-US" dirty="0"/>
              <a:t> </a:t>
            </a:r>
            <a:r>
              <a:rPr lang="en-US" dirty="0" err="1"/>
              <a:t>mặc</a:t>
            </a:r>
            <a:r>
              <a:rPr lang="en-US" dirty="0"/>
              <a:t> </a:t>
            </a:r>
            <a:r>
              <a:rPr lang="en-US" dirty="0" err="1"/>
              <a:t>định</a:t>
            </a:r>
            <a:r>
              <a:rPr lang="en-US" dirty="0"/>
              <a:t> </a:t>
            </a:r>
            <a:r>
              <a:rPr lang="en-US" dirty="0" err="1"/>
              <a:t>hoặc</a:t>
            </a:r>
            <a:r>
              <a:rPr lang="en-US" dirty="0"/>
              <a:t> </a:t>
            </a:r>
            <a:r>
              <a:rPr lang="en-US" dirty="0" err="1"/>
              <a:t>chọn</a:t>
            </a:r>
            <a:r>
              <a:rPr lang="en-US" dirty="0"/>
              <a:t> </a:t>
            </a:r>
            <a:r>
              <a:rPr lang="en-US" dirty="0" err="1"/>
              <a:t>thư</a:t>
            </a:r>
            <a:r>
              <a:rPr lang="en-US" dirty="0"/>
              <a:t> </a:t>
            </a:r>
            <a:r>
              <a:rPr lang="en-US" dirty="0" err="1"/>
              <a:t>mục</a:t>
            </a:r>
            <a:r>
              <a:rPr lang="en-US" dirty="0"/>
              <a:t> </a:t>
            </a:r>
            <a:r>
              <a:rPr lang="en-US" dirty="0" err="1"/>
              <a:t>khác</a:t>
            </a:r>
            <a:r>
              <a:rPr lang="en-US" dirty="0"/>
              <a:t> </a:t>
            </a:r>
            <a:r>
              <a:rPr lang="en-US" dirty="0" err="1"/>
              <a:t>để</a:t>
            </a:r>
            <a:r>
              <a:rPr lang="en-US" dirty="0"/>
              <a:t> </a:t>
            </a:r>
            <a:r>
              <a:rPr lang="en-US" dirty="0" err="1"/>
              <a:t>cài</a:t>
            </a:r>
            <a:r>
              <a:rPr lang="en-US" dirty="0"/>
              <a:t> </a:t>
            </a:r>
            <a:r>
              <a:rPr lang="en-US" dirty="0" err="1"/>
              <a:t>đặt</a:t>
            </a:r>
            <a:r>
              <a:rPr lang="en-US" dirty="0"/>
              <a:t> </a:t>
            </a:r>
            <a:r>
              <a:rPr lang="en-US" dirty="0" err="1"/>
              <a:t>phần</a:t>
            </a:r>
            <a:r>
              <a:rPr lang="en-US" dirty="0"/>
              <a:t> </a:t>
            </a:r>
            <a:r>
              <a:rPr lang="en-US" dirty="0" err="1"/>
              <a:t>mềm</a:t>
            </a:r>
            <a:r>
              <a:rPr lang="en-US" dirty="0"/>
              <a:t> </a:t>
            </a:r>
            <a:r>
              <a:rPr lang="en-US" dirty="0" err="1"/>
              <a:t>trong</a:t>
            </a:r>
            <a:r>
              <a:rPr lang="en-US" dirty="0"/>
              <a:t> </a:t>
            </a:r>
            <a:r>
              <a:rPr lang="en-US" dirty="0" err="1"/>
              <a:t>trường</a:t>
            </a:r>
            <a:r>
              <a:rPr lang="en-US" dirty="0"/>
              <a:t> Select a folder.</a:t>
            </a:r>
          </a:p>
        </p:txBody>
      </p:sp>
      <p:pic>
        <p:nvPicPr>
          <p:cNvPr id="5" name="Picture 4" descr="xampp cài đặt"/>
          <p:cNvPicPr/>
          <p:nvPr/>
        </p:nvPicPr>
        <p:blipFill>
          <a:blip r:embed="rId2">
            <a:extLst>
              <a:ext uri="{28A0092B-C50C-407E-A947-70E740481C1C}">
                <a14:useLocalDpi xmlns:a14="http://schemas.microsoft.com/office/drawing/2010/main" val="0"/>
              </a:ext>
            </a:extLst>
          </a:blip>
          <a:srcRect/>
          <a:stretch>
            <a:fillRect/>
          </a:stretch>
        </p:blipFill>
        <p:spPr bwMode="auto">
          <a:xfrm>
            <a:off x="4136870" y="830756"/>
            <a:ext cx="7882760" cy="5500676"/>
          </a:xfrm>
          <a:prstGeom prst="rect">
            <a:avLst/>
          </a:prstGeom>
          <a:noFill/>
          <a:ln>
            <a:noFill/>
          </a:ln>
        </p:spPr>
      </p:pic>
    </p:spTree>
    <p:extLst>
      <p:ext uri="{BB962C8B-B14F-4D97-AF65-F5344CB8AC3E}">
        <p14:creationId xmlns:p14="http://schemas.microsoft.com/office/powerpoint/2010/main" val="2027440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50"/>
            <a:ext cx="10018713" cy="719208"/>
          </a:xfrm>
        </p:spPr>
        <p:txBody>
          <a:bodyPr>
            <a:normAutofit fontScale="90000"/>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1.2. </a:t>
            </a:r>
            <a:r>
              <a:rPr lang="en-US" sz="2800" b="1" i="1" dirty="0" err="1" smtClean="0">
                <a:solidFill>
                  <a:srgbClr val="002060"/>
                </a:solidFill>
                <a:latin typeface="Corbel" panose="020B0503020204020204" pitchFamily="34" charset="0"/>
                <a:cs typeface="Calibri" panose="020F0502020204030204" pitchFamily="34" charset="0"/>
              </a:rPr>
              <a:t>Cài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đặt</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và</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cấu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hình</a:t>
            </a:r>
            <a:r>
              <a:rPr lang="en-US" sz="2800" b="1" i="1" dirty="0" smtClean="0">
                <a:solidFill>
                  <a:srgbClr val="002060"/>
                </a:solidFill>
                <a:latin typeface="Corbel" panose="020B0503020204020204" pitchFamily="34" charset="0"/>
                <a:cs typeface="Calibri" panose="020F0502020204030204" pitchFamily="34" charset="0"/>
              </a:rPr>
              <a:t> XAMPP</a:t>
            </a:r>
            <a:endParaRPr lang="en-US" sz="2800" b="1" dirty="0"/>
          </a:p>
        </p:txBody>
      </p:sp>
      <p:sp>
        <p:nvSpPr>
          <p:cNvPr id="3" name="Content Placeholder 2"/>
          <p:cNvSpPr>
            <a:spLocks noGrp="1"/>
          </p:cNvSpPr>
          <p:nvPr>
            <p:ph idx="1"/>
          </p:nvPr>
        </p:nvSpPr>
        <p:spPr>
          <a:xfrm>
            <a:off x="1517764" y="769357"/>
            <a:ext cx="3281259" cy="4105341"/>
          </a:xfrm>
        </p:spPr>
        <p:txBody>
          <a:bodyPr>
            <a:normAutofit/>
          </a:bodyPr>
          <a:lstStyle/>
          <a:p>
            <a:r>
              <a:rPr lang="en-US" dirty="0" err="1"/>
              <a:t>Bước</a:t>
            </a:r>
            <a:r>
              <a:rPr lang="en-US" dirty="0"/>
              <a:t> </a:t>
            </a:r>
            <a:r>
              <a:rPr lang="en-US" dirty="0" smtClean="0"/>
              <a:t>7. </a:t>
            </a:r>
            <a:r>
              <a:rPr lang="en-US" dirty="0" err="1"/>
              <a:t>Nhấp</a:t>
            </a:r>
            <a:r>
              <a:rPr lang="en-US" dirty="0"/>
              <a:t> </a:t>
            </a:r>
            <a:r>
              <a:rPr lang="en-US" dirty="0" err="1"/>
              <a:t>vào</a:t>
            </a:r>
            <a:r>
              <a:rPr lang="en-US" dirty="0"/>
              <a:t> </a:t>
            </a:r>
            <a:r>
              <a:rPr lang="en-US" dirty="0" err="1"/>
              <a:t>nút</a:t>
            </a:r>
            <a:r>
              <a:rPr lang="en-US" dirty="0"/>
              <a:t> Next.</a:t>
            </a:r>
          </a:p>
          <a:p>
            <a:r>
              <a:rPr lang="en-US" dirty="0" err="1"/>
              <a:t>Bước</a:t>
            </a:r>
            <a:r>
              <a:rPr lang="en-US" dirty="0"/>
              <a:t> 8</a:t>
            </a:r>
            <a:r>
              <a:rPr lang="en-US" dirty="0" smtClean="0"/>
              <a:t>. </a:t>
            </a:r>
            <a:r>
              <a:rPr lang="en-US" dirty="0" err="1"/>
              <a:t>Tích</a:t>
            </a:r>
            <a:r>
              <a:rPr lang="en-US" dirty="0"/>
              <a:t> </a:t>
            </a:r>
            <a:r>
              <a:rPr lang="en-US" dirty="0" err="1"/>
              <a:t>bỏ</a:t>
            </a:r>
            <a:r>
              <a:rPr lang="en-US" dirty="0"/>
              <a:t> </a:t>
            </a:r>
            <a:r>
              <a:rPr lang="en-US" dirty="0" err="1"/>
              <a:t>tùy</a:t>
            </a:r>
            <a:r>
              <a:rPr lang="en-US" dirty="0"/>
              <a:t> </a:t>
            </a:r>
            <a:r>
              <a:rPr lang="en-US" dirty="0" err="1"/>
              <a:t>chọn</a:t>
            </a:r>
            <a:r>
              <a:rPr lang="en-US" dirty="0"/>
              <a:t> Learn more about </a:t>
            </a:r>
            <a:r>
              <a:rPr lang="en-US" dirty="0" err="1"/>
              <a:t>Bitnami</a:t>
            </a:r>
            <a:r>
              <a:rPr lang="en-US" dirty="0"/>
              <a:t> for XAMPP.</a:t>
            </a:r>
          </a:p>
          <a:p>
            <a:r>
              <a:rPr lang="en-US" dirty="0" err="1"/>
              <a:t>Bước</a:t>
            </a:r>
            <a:r>
              <a:rPr lang="en-US" dirty="0"/>
              <a:t> 9</a:t>
            </a:r>
            <a:r>
              <a:rPr lang="en-US" dirty="0" smtClean="0"/>
              <a:t>. </a:t>
            </a:r>
            <a:r>
              <a:rPr lang="en-US" dirty="0" err="1"/>
              <a:t>Nhấp</a:t>
            </a:r>
            <a:r>
              <a:rPr lang="en-US" dirty="0"/>
              <a:t> </a:t>
            </a:r>
            <a:r>
              <a:rPr lang="en-US" dirty="0" err="1"/>
              <a:t>vào</a:t>
            </a:r>
            <a:r>
              <a:rPr lang="en-US" dirty="0"/>
              <a:t> </a:t>
            </a:r>
            <a:r>
              <a:rPr lang="en-US" dirty="0" err="1"/>
              <a:t>nút</a:t>
            </a:r>
            <a:r>
              <a:rPr lang="en-US" dirty="0"/>
              <a:t> Next.</a:t>
            </a:r>
          </a:p>
        </p:txBody>
      </p:sp>
      <p:pic>
        <p:nvPicPr>
          <p:cNvPr id="6" name="Picture 5" descr="xampp cài đặt"/>
          <p:cNvPicPr/>
          <p:nvPr/>
        </p:nvPicPr>
        <p:blipFill>
          <a:blip r:embed="rId2">
            <a:extLst>
              <a:ext uri="{28A0092B-C50C-407E-A947-70E740481C1C}">
                <a14:useLocalDpi xmlns:a14="http://schemas.microsoft.com/office/drawing/2010/main" val="0"/>
              </a:ext>
            </a:extLst>
          </a:blip>
          <a:srcRect/>
          <a:stretch>
            <a:fillRect/>
          </a:stretch>
        </p:blipFill>
        <p:spPr bwMode="auto">
          <a:xfrm>
            <a:off x="4907148" y="864990"/>
            <a:ext cx="7112482" cy="5365542"/>
          </a:xfrm>
          <a:prstGeom prst="rect">
            <a:avLst/>
          </a:prstGeom>
          <a:noFill/>
          <a:ln>
            <a:noFill/>
          </a:ln>
        </p:spPr>
      </p:pic>
    </p:spTree>
    <p:extLst>
      <p:ext uri="{BB962C8B-B14F-4D97-AF65-F5344CB8AC3E}">
        <p14:creationId xmlns:p14="http://schemas.microsoft.com/office/powerpoint/2010/main" val="3000686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50"/>
            <a:ext cx="10018713" cy="719208"/>
          </a:xfrm>
        </p:spPr>
        <p:txBody>
          <a:bodyPr>
            <a:normAutofit fontScale="90000"/>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1.2. </a:t>
            </a:r>
            <a:r>
              <a:rPr lang="en-US" sz="2800" b="1" i="1" dirty="0" err="1" smtClean="0">
                <a:solidFill>
                  <a:srgbClr val="002060"/>
                </a:solidFill>
                <a:latin typeface="Corbel" panose="020B0503020204020204" pitchFamily="34" charset="0"/>
                <a:cs typeface="Calibri" panose="020F0502020204030204" pitchFamily="34" charset="0"/>
              </a:rPr>
              <a:t>Cài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đặt</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và</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cấu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hình</a:t>
            </a:r>
            <a:r>
              <a:rPr lang="en-US" sz="2800" b="1" i="1" dirty="0" smtClean="0">
                <a:solidFill>
                  <a:srgbClr val="002060"/>
                </a:solidFill>
                <a:latin typeface="Corbel" panose="020B0503020204020204" pitchFamily="34" charset="0"/>
                <a:cs typeface="Calibri" panose="020F0502020204030204" pitchFamily="34" charset="0"/>
              </a:rPr>
              <a:t> XAMPP</a:t>
            </a:r>
            <a:endParaRPr lang="en-US" sz="2800" b="1" dirty="0"/>
          </a:p>
        </p:txBody>
      </p:sp>
      <p:sp>
        <p:nvSpPr>
          <p:cNvPr id="3" name="Content Placeholder 2"/>
          <p:cNvSpPr>
            <a:spLocks noGrp="1"/>
          </p:cNvSpPr>
          <p:nvPr>
            <p:ph idx="1"/>
          </p:nvPr>
        </p:nvSpPr>
        <p:spPr>
          <a:xfrm>
            <a:off x="1517765" y="769357"/>
            <a:ext cx="2537126" cy="4723349"/>
          </a:xfrm>
        </p:spPr>
        <p:txBody>
          <a:bodyPr>
            <a:normAutofit/>
          </a:bodyPr>
          <a:lstStyle/>
          <a:p>
            <a:r>
              <a:rPr lang="en-US" dirty="0" err="1"/>
              <a:t>Bước</a:t>
            </a:r>
            <a:r>
              <a:rPr lang="en-US" dirty="0"/>
              <a:t> </a:t>
            </a:r>
            <a:r>
              <a:rPr lang="en-US" dirty="0" smtClean="0"/>
              <a:t>10. </a:t>
            </a:r>
            <a:r>
              <a:rPr lang="en-US" dirty="0" err="1"/>
              <a:t>Nhấp</a:t>
            </a:r>
            <a:r>
              <a:rPr lang="en-US" dirty="0"/>
              <a:t> </a:t>
            </a:r>
            <a:r>
              <a:rPr lang="en-US" dirty="0" err="1"/>
              <a:t>vào</a:t>
            </a:r>
            <a:r>
              <a:rPr lang="en-US" dirty="0"/>
              <a:t> </a:t>
            </a:r>
            <a:r>
              <a:rPr lang="en-US" dirty="0" err="1"/>
              <a:t>nút</a:t>
            </a:r>
            <a:r>
              <a:rPr lang="en-US" dirty="0"/>
              <a:t> Allow access </a:t>
            </a:r>
            <a:r>
              <a:rPr lang="en-US" dirty="0" err="1"/>
              <a:t>để</a:t>
            </a:r>
            <a:r>
              <a:rPr lang="en-US" dirty="0"/>
              <a:t> </a:t>
            </a:r>
            <a:r>
              <a:rPr lang="en-US" dirty="0" err="1"/>
              <a:t>cho</a:t>
            </a:r>
            <a:r>
              <a:rPr lang="en-US" dirty="0"/>
              <a:t> </a:t>
            </a:r>
            <a:r>
              <a:rPr lang="en-US" dirty="0" err="1"/>
              <a:t>phép</a:t>
            </a:r>
            <a:r>
              <a:rPr lang="en-US" dirty="0"/>
              <a:t> </a:t>
            </a:r>
            <a:r>
              <a:rPr lang="en-US" dirty="0" err="1"/>
              <a:t>ứng</a:t>
            </a:r>
            <a:r>
              <a:rPr lang="en-US" dirty="0"/>
              <a:t> </a:t>
            </a:r>
            <a:r>
              <a:rPr lang="en-US" dirty="0" err="1"/>
              <a:t>dụng</a:t>
            </a:r>
            <a:r>
              <a:rPr lang="en-US" dirty="0"/>
              <a:t> </a:t>
            </a:r>
            <a:r>
              <a:rPr lang="en-US" dirty="0" err="1"/>
              <a:t>thông</a:t>
            </a:r>
            <a:r>
              <a:rPr lang="en-US" dirty="0"/>
              <a:t> qua </a:t>
            </a:r>
            <a:r>
              <a:rPr lang="en-US" dirty="0" err="1"/>
              <a:t>tường</a:t>
            </a:r>
            <a:r>
              <a:rPr lang="en-US" dirty="0"/>
              <a:t> </a:t>
            </a:r>
            <a:r>
              <a:rPr lang="en-US" dirty="0" err="1"/>
              <a:t>lửa</a:t>
            </a:r>
            <a:r>
              <a:rPr lang="en-US" dirty="0"/>
              <a:t> (</a:t>
            </a:r>
            <a:r>
              <a:rPr lang="en-US" dirty="0" err="1"/>
              <a:t>nếu</a:t>
            </a:r>
            <a:r>
              <a:rPr lang="en-US" dirty="0"/>
              <a:t> </a:t>
            </a:r>
            <a:r>
              <a:rPr lang="en-US" dirty="0" err="1"/>
              <a:t>có</a:t>
            </a:r>
            <a:r>
              <a:rPr lang="en-US" dirty="0"/>
              <a:t>).</a:t>
            </a:r>
          </a:p>
        </p:txBody>
      </p:sp>
      <p:pic>
        <p:nvPicPr>
          <p:cNvPr id="5" name="Picture 4" descr="xampp windows"/>
          <p:cNvPicPr/>
          <p:nvPr/>
        </p:nvPicPr>
        <p:blipFill>
          <a:blip r:embed="rId2">
            <a:extLst>
              <a:ext uri="{28A0092B-C50C-407E-A947-70E740481C1C}">
                <a14:useLocalDpi xmlns:a14="http://schemas.microsoft.com/office/drawing/2010/main" val="0"/>
              </a:ext>
            </a:extLst>
          </a:blip>
          <a:srcRect/>
          <a:stretch>
            <a:fillRect/>
          </a:stretch>
        </p:blipFill>
        <p:spPr bwMode="auto">
          <a:xfrm>
            <a:off x="4354435" y="911411"/>
            <a:ext cx="7614745" cy="4732645"/>
          </a:xfrm>
          <a:prstGeom prst="rect">
            <a:avLst/>
          </a:prstGeom>
          <a:noFill/>
          <a:ln>
            <a:noFill/>
          </a:ln>
        </p:spPr>
      </p:pic>
    </p:spTree>
    <p:extLst>
      <p:ext uri="{BB962C8B-B14F-4D97-AF65-F5344CB8AC3E}">
        <p14:creationId xmlns:p14="http://schemas.microsoft.com/office/powerpoint/2010/main" val="2541948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50"/>
            <a:ext cx="10018713" cy="719208"/>
          </a:xfrm>
        </p:spPr>
        <p:txBody>
          <a:bodyPr>
            <a:normAutofit fontScale="90000"/>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1.2. </a:t>
            </a:r>
            <a:r>
              <a:rPr lang="en-US" sz="2800" b="1" i="1" dirty="0" err="1" smtClean="0">
                <a:solidFill>
                  <a:srgbClr val="002060"/>
                </a:solidFill>
                <a:latin typeface="Corbel" panose="020B0503020204020204" pitchFamily="34" charset="0"/>
                <a:cs typeface="Calibri" panose="020F0502020204030204" pitchFamily="34" charset="0"/>
              </a:rPr>
              <a:t>Cài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đặt</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và</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cấu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hình</a:t>
            </a:r>
            <a:r>
              <a:rPr lang="en-US" sz="2800" b="1" i="1" dirty="0" smtClean="0">
                <a:solidFill>
                  <a:srgbClr val="002060"/>
                </a:solidFill>
                <a:latin typeface="Corbel" panose="020B0503020204020204" pitchFamily="34" charset="0"/>
                <a:cs typeface="Calibri" panose="020F0502020204030204" pitchFamily="34" charset="0"/>
              </a:rPr>
              <a:t> XAMPP</a:t>
            </a:r>
            <a:endParaRPr lang="en-US" sz="2800" b="1" dirty="0"/>
          </a:p>
        </p:txBody>
      </p:sp>
      <p:sp>
        <p:nvSpPr>
          <p:cNvPr id="3" name="Content Placeholder 2"/>
          <p:cNvSpPr>
            <a:spLocks noGrp="1"/>
          </p:cNvSpPr>
          <p:nvPr>
            <p:ph idx="1"/>
          </p:nvPr>
        </p:nvSpPr>
        <p:spPr>
          <a:xfrm>
            <a:off x="1517765" y="769357"/>
            <a:ext cx="2537126" cy="4723349"/>
          </a:xfrm>
        </p:spPr>
        <p:txBody>
          <a:bodyPr>
            <a:normAutofit/>
          </a:bodyPr>
          <a:lstStyle/>
          <a:p>
            <a:r>
              <a:rPr lang="en-US" dirty="0" err="1"/>
              <a:t>Bước</a:t>
            </a:r>
            <a:r>
              <a:rPr lang="en-US" dirty="0"/>
              <a:t> </a:t>
            </a:r>
            <a:r>
              <a:rPr lang="en-US" dirty="0" smtClean="0"/>
              <a:t>11. </a:t>
            </a:r>
            <a:r>
              <a:rPr lang="en-US" dirty="0" err="1"/>
              <a:t>Nhấp</a:t>
            </a:r>
            <a:r>
              <a:rPr lang="en-US" dirty="0"/>
              <a:t> </a:t>
            </a:r>
            <a:r>
              <a:rPr lang="en-US" dirty="0" err="1"/>
              <a:t>vào</a:t>
            </a:r>
            <a:r>
              <a:rPr lang="en-US" dirty="0"/>
              <a:t> </a:t>
            </a:r>
            <a:r>
              <a:rPr lang="en-US" dirty="0" err="1"/>
              <a:t>nút</a:t>
            </a:r>
            <a:r>
              <a:rPr lang="en-US" dirty="0"/>
              <a:t> Finish</a:t>
            </a:r>
            <a:r>
              <a:rPr lang="en-US" dirty="0" smtClean="0"/>
              <a:t>.</a:t>
            </a:r>
          </a:p>
          <a:p>
            <a:r>
              <a:rPr lang="en-US" dirty="0" err="1"/>
              <a:t>Bước</a:t>
            </a:r>
            <a:r>
              <a:rPr lang="en-US" dirty="0"/>
              <a:t> </a:t>
            </a:r>
            <a:r>
              <a:rPr lang="en-US" dirty="0" smtClean="0"/>
              <a:t>12. </a:t>
            </a:r>
            <a:r>
              <a:rPr lang="en-US" dirty="0" err="1"/>
              <a:t>Chọn</a:t>
            </a:r>
            <a:r>
              <a:rPr lang="en-US" dirty="0"/>
              <a:t> </a:t>
            </a:r>
            <a:r>
              <a:rPr lang="en-US" dirty="0" err="1"/>
              <a:t>ngôn</a:t>
            </a:r>
            <a:r>
              <a:rPr lang="en-US" dirty="0"/>
              <a:t> </a:t>
            </a:r>
            <a:r>
              <a:rPr lang="en-US" dirty="0" err="1"/>
              <a:t>ngữ</a:t>
            </a:r>
            <a:r>
              <a:rPr lang="en-US" dirty="0"/>
              <a:t> (</a:t>
            </a:r>
            <a:r>
              <a:rPr lang="en-US" dirty="0" err="1"/>
              <a:t>tiếng</a:t>
            </a:r>
            <a:r>
              <a:rPr lang="en-US" dirty="0"/>
              <a:t> </a:t>
            </a:r>
            <a:r>
              <a:rPr lang="en-US" dirty="0" err="1"/>
              <a:t>Anh</a:t>
            </a:r>
            <a:r>
              <a:rPr lang="en-US" dirty="0"/>
              <a:t> </a:t>
            </a:r>
            <a:r>
              <a:rPr lang="en-US" dirty="0" err="1"/>
              <a:t>hoặc</a:t>
            </a:r>
            <a:r>
              <a:rPr lang="en-US" dirty="0"/>
              <a:t> </a:t>
            </a:r>
            <a:r>
              <a:rPr lang="en-US" dirty="0" err="1"/>
              <a:t>tiếng</a:t>
            </a:r>
            <a:r>
              <a:rPr lang="en-US" dirty="0"/>
              <a:t> </a:t>
            </a:r>
            <a:r>
              <a:rPr lang="en-US" dirty="0" err="1"/>
              <a:t>Đức</a:t>
            </a:r>
            <a:r>
              <a:rPr lang="en-US" dirty="0"/>
              <a:t>).</a:t>
            </a:r>
          </a:p>
          <a:p>
            <a:r>
              <a:rPr lang="en-US" dirty="0" err="1"/>
              <a:t>Bước</a:t>
            </a:r>
            <a:r>
              <a:rPr lang="en-US" dirty="0"/>
              <a:t> </a:t>
            </a:r>
            <a:r>
              <a:rPr lang="en-US" dirty="0" smtClean="0"/>
              <a:t>13. </a:t>
            </a:r>
            <a:r>
              <a:rPr lang="en-US" dirty="0" err="1"/>
              <a:t>Nhấp</a:t>
            </a:r>
            <a:r>
              <a:rPr lang="en-US" dirty="0"/>
              <a:t> </a:t>
            </a:r>
            <a:r>
              <a:rPr lang="en-US" dirty="0" err="1"/>
              <a:t>vào</a:t>
            </a:r>
            <a:r>
              <a:rPr lang="en-US" dirty="0"/>
              <a:t> </a:t>
            </a:r>
            <a:r>
              <a:rPr lang="en-US" dirty="0" err="1"/>
              <a:t>nút</a:t>
            </a:r>
            <a:r>
              <a:rPr lang="en-US" dirty="0"/>
              <a:t> Save.</a:t>
            </a:r>
          </a:p>
        </p:txBody>
      </p:sp>
      <p:pic>
        <p:nvPicPr>
          <p:cNvPr id="6" name="Picture 5" descr="xampp control"/>
          <p:cNvPicPr/>
          <p:nvPr/>
        </p:nvPicPr>
        <p:blipFill>
          <a:blip r:embed="rId2">
            <a:extLst>
              <a:ext uri="{28A0092B-C50C-407E-A947-70E740481C1C}">
                <a14:useLocalDpi xmlns:a14="http://schemas.microsoft.com/office/drawing/2010/main" val="0"/>
              </a:ext>
            </a:extLst>
          </a:blip>
          <a:srcRect/>
          <a:stretch>
            <a:fillRect/>
          </a:stretch>
        </p:blipFill>
        <p:spPr bwMode="auto">
          <a:xfrm>
            <a:off x="4143692" y="769355"/>
            <a:ext cx="7629996" cy="5726037"/>
          </a:xfrm>
          <a:prstGeom prst="rect">
            <a:avLst/>
          </a:prstGeom>
          <a:noFill/>
          <a:ln>
            <a:noFill/>
          </a:ln>
        </p:spPr>
      </p:pic>
    </p:spTree>
    <p:extLst>
      <p:ext uri="{BB962C8B-B14F-4D97-AF65-F5344CB8AC3E}">
        <p14:creationId xmlns:p14="http://schemas.microsoft.com/office/powerpoint/2010/main" val="2272133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50"/>
            <a:ext cx="10018713" cy="643534"/>
          </a:xfrm>
        </p:spPr>
        <p:txBody>
          <a:bodyPr>
            <a:normAutofit fontScale="90000"/>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1.2. </a:t>
            </a:r>
            <a:r>
              <a:rPr lang="en-US" sz="2800" b="1" i="1" dirty="0" err="1" smtClean="0">
                <a:solidFill>
                  <a:srgbClr val="002060"/>
                </a:solidFill>
                <a:latin typeface="Corbel" panose="020B0503020204020204" pitchFamily="34" charset="0"/>
                <a:cs typeface="Calibri" panose="020F0502020204030204" pitchFamily="34" charset="0"/>
              </a:rPr>
              <a:t>Cài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đặt</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và</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cấu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hình</a:t>
            </a:r>
            <a:r>
              <a:rPr lang="en-US" sz="2800" b="1" i="1" dirty="0" smtClean="0">
                <a:solidFill>
                  <a:srgbClr val="002060"/>
                </a:solidFill>
                <a:latin typeface="Corbel" panose="020B0503020204020204" pitchFamily="34" charset="0"/>
                <a:cs typeface="Calibri" panose="020F0502020204030204" pitchFamily="34" charset="0"/>
              </a:rPr>
              <a:t> XAMPP</a:t>
            </a:r>
            <a:endParaRPr lang="en-US" sz="2800" b="1" dirty="0"/>
          </a:p>
        </p:txBody>
      </p:sp>
      <p:sp>
        <p:nvSpPr>
          <p:cNvPr id="3" name="Content Placeholder 2"/>
          <p:cNvSpPr>
            <a:spLocks noGrp="1"/>
          </p:cNvSpPr>
          <p:nvPr>
            <p:ph idx="1"/>
          </p:nvPr>
        </p:nvSpPr>
        <p:spPr>
          <a:xfrm>
            <a:off x="1568213" y="538970"/>
            <a:ext cx="3602877" cy="5369946"/>
          </a:xfrm>
        </p:spPr>
        <p:txBody>
          <a:bodyPr>
            <a:normAutofit fontScale="92500" lnSpcReduction="20000"/>
          </a:bodyPr>
          <a:lstStyle/>
          <a:p>
            <a:pPr marL="0" indent="0">
              <a:lnSpc>
                <a:spcPct val="160000"/>
              </a:lnSpc>
              <a:buNone/>
            </a:pPr>
            <a:r>
              <a:rPr lang="en-US" b="1" dirty="0" smtClean="0">
                <a:cs typeface="Arial" panose="020B0604020202020204" pitchFamily="34" charset="0"/>
              </a:rPr>
              <a:t>1.2.3. </a:t>
            </a:r>
            <a:r>
              <a:rPr lang="en-US" b="1" dirty="0" err="1" smtClean="0">
                <a:cs typeface="Arial" panose="020B0604020202020204" pitchFamily="34" charset="0"/>
              </a:rPr>
              <a:t>Cấu</a:t>
            </a:r>
            <a:r>
              <a:rPr lang="en-US" b="1" dirty="0" smtClean="0">
                <a:cs typeface="Arial" panose="020B0604020202020204" pitchFamily="34" charset="0"/>
              </a:rPr>
              <a:t> </a:t>
            </a:r>
            <a:r>
              <a:rPr lang="en-US" b="1" dirty="0" err="1" smtClean="0">
                <a:cs typeface="Arial" panose="020B0604020202020204" pitchFamily="34" charset="0"/>
              </a:rPr>
              <a:t>hình</a:t>
            </a:r>
            <a:r>
              <a:rPr lang="en-US" b="1" dirty="0" smtClean="0">
                <a:cs typeface="Arial" panose="020B0604020202020204" pitchFamily="34" charset="0"/>
              </a:rPr>
              <a:t> XAMPP </a:t>
            </a:r>
            <a:r>
              <a:rPr lang="en-US" b="1" dirty="0" err="1" smtClean="0">
                <a:cs typeface="Arial" panose="020B0604020202020204" pitchFamily="34" charset="0"/>
              </a:rPr>
              <a:t>trên</a:t>
            </a:r>
            <a:r>
              <a:rPr lang="en-US" b="1" dirty="0" smtClean="0">
                <a:cs typeface="Arial" panose="020B0604020202020204" pitchFamily="34" charset="0"/>
              </a:rPr>
              <a:t> Windows 10</a:t>
            </a:r>
          </a:p>
          <a:p>
            <a:r>
              <a:rPr lang="vi-VN" sz="2000" dirty="0"/>
              <a:t>Khi </a:t>
            </a:r>
            <a:r>
              <a:rPr lang="vi-VN" sz="2000" dirty="0" smtClean="0"/>
              <a:t>bắt </a:t>
            </a:r>
            <a:r>
              <a:rPr lang="vi-VN" sz="2000" dirty="0"/>
              <a:t>đầu một số dịch vụ, bao gồm cả Apache và MySQL, ở phía bên phải, </a:t>
            </a:r>
            <a:r>
              <a:rPr lang="en-US" sz="2000" dirty="0" smtClean="0"/>
              <a:t>ta</a:t>
            </a:r>
            <a:r>
              <a:rPr lang="vi-VN" sz="2000" dirty="0" smtClean="0"/>
              <a:t> </a:t>
            </a:r>
            <a:r>
              <a:rPr lang="vi-VN" sz="2000" dirty="0"/>
              <a:t>sẽ thấy số ID quá trình (PID) và số cổng TCP/IP (Cổng) mà mỗi dịch vụ đang sử dụng. Ví dụ, theo mặc định, Apache sử dụng cổng TCP/IP 80 và 443, trong khi MySQL sử dụng cổng TCP/IP 3306 </a:t>
            </a:r>
            <a:endParaRPr lang="en-US" sz="2000" dirty="0"/>
          </a:p>
          <a:p>
            <a:r>
              <a:rPr lang="en-US" sz="2000" dirty="0" smtClean="0"/>
              <a:t>Ta</a:t>
            </a:r>
            <a:r>
              <a:rPr lang="vi-VN" sz="2000" dirty="0" smtClean="0"/>
              <a:t> </a:t>
            </a:r>
            <a:r>
              <a:rPr lang="vi-VN" sz="2000" dirty="0"/>
              <a:t>có thể nhấp vào nút Admin để có quyền truy cập vào bảng điều khiển quản trị cho từng dịch vụ và xác minh rằng mọi thứ đều hoạt động chính xác.</a:t>
            </a:r>
            <a:endParaRPr lang="en-US" dirty="0"/>
          </a:p>
        </p:txBody>
      </p:sp>
      <p:pic>
        <p:nvPicPr>
          <p:cNvPr id="6" name="Picture 5" descr="xampp control panel"/>
          <p:cNvPicPr/>
          <p:nvPr/>
        </p:nvPicPr>
        <p:blipFill>
          <a:blip r:embed="rId2">
            <a:extLst>
              <a:ext uri="{28A0092B-C50C-407E-A947-70E740481C1C}">
                <a14:useLocalDpi xmlns:a14="http://schemas.microsoft.com/office/drawing/2010/main" val="0"/>
              </a:ext>
            </a:extLst>
          </a:blip>
          <a:srcRect/>
          <a:stretch>
            <a:fillRect/>
          </a:stretch>
        </p:blipFill>
        <p:spPr bwMode="auto">
          <a:xfrm>
            <a:off x="5423338" y="1119877"/>
            <a:ext cx="6716110" cy="4694446"/>
          </a:xfrm>
          <a:prstGeom prst="rect">
            <a:avLst/>
          </a:prstGeom>
          <a:noFill/>
          <a:ln>
            <a:noFill/>
          </a:ln>
        </p:spPr>
      </p:pic>
    </p:spTree>
    <p:extLst>
      <p:ext uri="{BB962C8B-B14F-4D97-AF65-F5344CB8AC3E}">
        <p14:creationId xmlns:p14="http://schemas.microsoft.com/office/powerpoint/2010/main" val="4291952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50"/>
            <a:ext cx="10018713" cy="643534"/>
          </a:xfrm>
        </p:spPr>
        <p:txBody>
          <a:bodyPr>
            <a:normAutofit fontScale="90000"/>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1.3. </a:t>
            </a:r>
            <a:r>
              <a:rPr lang="en-US" sz="2800" b="1" i="1" dirty="0" err="1" smtClean="0">
                <a:solidFill>
                  <a:srgbClr val="002060"/>
                </a:solidFill>
                <a:latin typeface="Corbel" panose="020B0503020204020204" pitchFamily="34" charset="0"/>
                <a:cs typeface="Calibri" panose="020F0502020204030204" pitchFamily="34" charset="0"/>
              </a:rPr>
              <a:t>Xây</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dựng</a:t>
            </a:r>
            <a:r>
              <a:rPr lang="en-US" sz="2800" b="1" i="1" dirty="0" smtClean="0">
                <a:solidFill>
                  <a:srgbClr val="002060"/>
                </a:solidFill>
                <a:latin typeface="Corbel" panose="020B0503020204020204" pitchFamily="34" charset="0"/>
                <a:cs typeface="Calibri" panose="020F0502020204030204" pitchFamily="34" charset="0"/>
              </a:rPr>
              <a:t> website </a:t>
            </a:r>
            <a:r>
              <a:rPr lang="en-US" sz="2800" b="1" i="1" dirty="0" err="1" smtClean="0">
                <a:solidFill>
                  <a:srgbClr val="002060"/>
                </a:solidFill>
                <a:latin typeface="Corbel" panose="020B0503020204020204" pitchFamily="34" charset="0"/>
                <a:cs typeface="Calibri" panose="020F0502020204030204" pitchFamily="34" charset="0"/>
              </a:rPr>
              <a:t>đầu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tiên</a:t>
            </a:r>
            <a:endParaRPr lang="en-US" sz="2800" b="1" dirty="0"/>
          </a:p>
        </p:txBody>
      </p:sp>
      <p:sp>
        <p:nvSpPr>
          <p:cNvPr id="3" name="Content Placeholder 2"/>
          <p:cNvSpPr>
            <a:spLocks noGrp="1"/>
          </p:cNvSpPr>
          <p:nvPr>
            <p:ph idx="1"/>
          </p:nvPr>
        </p:nvSpPr>
        <p:spPr>
          <a:xfrm>
            <a:off x="1568214" y="538970"/>
            <a:ext cx="9751428" cy="1958288"/>
          </a:xfrm>
        </p:spPr>
        <p:txBody>
          <a:bodyPr>
            <a:normAutofit/>
          </a:bodyPr>
          <a:lstStyle/>
          <a:p>
            <a:pPr marL="0" indent="0">
              <a:buNone/>
            </a:pPr>
            <a:r>
              <a:rPr lang="en-US" sz="2000" dirty="0" err="1" smtClean="0"/>
              <a:t>Hãy</a:t>
            </a:r>
            <a:r>
              <a:rPr lang="en-US" sz="2000" dirty="0" smtClean="0"/>
              <a:t> </a:t>
            </a:r>
            <a:r>
              <a:rPr lang="en-US" sz="2000" dirty="0" err="1" smtClean="0"/>
              <a:t>thực</a:t>
            </a:r>
            <a:r>
              <a:rPr lang="en-US" sz="2000" dirty="0" smtClean="0"/>
              <a:t> </a:t>
            </a:r>
            <a:r>
              <a:rPr lang="en-US" sz="2000" dirty="0" err="1" smtClean="0"/>
              <a:t>hiện</a:t>
            </a:r>
            <a:r>
              <a:rPr lang="en-US" sz="2000" dirty="0" smtClean="0"/>
              <a:t> </a:t>
            </a:r>
            <a:r>
              <a:rPr lang="en-US" sz="2000" dirty="0" err="1" smtClean="0"/>
              <a:t>các</a:t>
            </a:r>
            <a:r>
              <a:rPr lang="en-US" sz="2000" dirty="0" smtClean="0"/>
              <a:t> </a:t>
            </a:r>
            <a:r>
              <a:rPr lang="en-US" sz="2000" dirty="0" err="1" smtClean="0"/>
              <a:t>công</a:t>
            </a:r>
            <a:r>
              <a:rPr lang="en-US" sz="2000" dirty="0" smtClean="0"/>
              <a:t> </a:t>
            </a:r>
            <a:r>
              <a:rPr lang="en-US" sz="2000" dirty="0" err="1" smtClean="0"/>
              <a:t>việc</a:t>
            </a:r>
            <a:r>
              <a:rPr lang="en-US" sz="2000" dirty="0" smtClean="0"/>
              <a:t> </a:t>
            </a:r>
            <a:r>
              <a:rPr lang="en-US" sz="2000" dirty="0" err="1" smtClean="0"/>
              <a:t>sau</a:t>
            </a:r>
            <a:r>
              <a:rPr lang="en-US" sz="2000" dirty="0" smtClean="0"/>
              <a:t>: </a:t>
            </a:r>
          </a:p>
          <a:p>
            <a:pPr marL="0" indent="0">
              <a:buNone/>
            </a:pPr>
            <a:r>
              <a:rPr lang="en-US" sz="2000" dirty="0" smtClean="0"/>
              <a:t>a. </a:t>
            </a:r>
            <a:r>
              <a:rPr lang="en-US" sz="2000" dirty="0" err="1" smtClean="0"/>
              <a:t>Hãy</a:t>
            </a:r>
            <a:r>
              <a:rPr lang="en-US" sz="2000" dirty="0" smtClean="0"/>
              <a:t> </a:t>
            </a:r>
            <a:r>
              <a:rPr lang="en-US" sz="2000" dirty="0" err="1" smtClean="0"/>
              <a:t>tạo</a:t>
            </a:r>
            <a:r>
              <a:rPr lang="en-US" sz="2000" dirty="0" smtClean="0"/>
              <a:t> </a:t>
            </a:r>
            <a:r>
              <a:rPr lang="en-US" sz="2000" dirty="0" err="1" smtClean="0"/>
              <a:t>dự</a:t>
            </a:r>
            <a:r>
              <a:rPr lang="en-US" sz="2000" dirty="0" smtClean="0"/>
              <a:t> </a:t>
            </a:r>
            <a:r>
              <a:rPr lang="en-US" sz="2000" dirty="0" err="1" smtClean="0"/>
              <a:t>án</a:t>
            </a:r>
            <a:r>
              <a:rPr lang="en-US" sz="2000" dirty="0" smtClean="0"/>
              <a:t> website </a:t>
            </a:r>
            <a:r>
              <a:rPr lang="en-US" sz="2000" dirty="0" err="1" smtClean="0"/>
              <a:t>có</a:t>
            </a:r>
            <a:r>
              <a:rPr lang="en-US" sz="2000" dirty="0" smtClean="0"/>
              <a:t> </a:t>
            </a:r>
            <a:r>
              <a:rPr lang="en-US" sz="2000" dirty="0" err="1" smtClean="0"/>
              <a:t>tên</a:t>
            </a:r>
            <a:r>
              <a:rPr lang="en-US" sz="2000" dirty="0" smtClean="0"/>
              <a:t> </a:t>
            </a:r>
            <a:r>
              <a:rPr lang="en-US" sz="2000" dirty="0" err="1" smtClean="0"/>
              <a:t>là</a:t>
            </a:r>
            <a:r>
              <a:rPr lang="en-US" sz="2000" dirty="0" smtClean="0"/>
              <a:t> </a:t>
            </a:r>
            <a:r>
              <a:rPr lang="en-US" sz="2000" dirty="0" err="1" smtClean="0"/>
              <a:t>mytest</a:t>
            </a:r>
            <a:r>
              <a:rPr lang="en-US" sz="2000" dirty="0" smtClean="0"/>
              <a:t> </a:t>
            </a:r>
            <a:r>
              <a:rPr lang="en-US" sz="2000" dirty="0" err="1" smtClean="0"/>
              <a:t>trong</a:t>
            </a:r>
            <a:r>
              <a:rPr lang="en-US" sz="2000" dirty="0" smtClean="0"/>
              <a:t> </a:t>
            </a:r>
            <a:r>
              <a:rPr lang="en-US" sz="2000" dirty="0" err="1" smtClean="0"/>
              <a:t>thư</a:t>
            </a:r>
            <a:r>
              <a:rPr lang="en-US" sz="2000" dirty="0" smtClean="0"/>
              <a:t> </a:t>
            </a:r>
            <a:r>
              <a:rPr lang="en-US" sz="2000" dirty="0" err="1" smtClean="0"/>
              <a:t>mục</a:t>
            </a:r>
            <a:r>
              <a:rPr lang="en-US" sz="2000" dirty="0" smtClean="0"/>
              <a:t> </a:t>
            </a:r>
            <a:r>
              <a:rPr lang="en-US" sz="2000" dirty="0" err="1" smtClean="0"/>
              <a:t>Xampp</a:t>
            </a:r>
            <a:r>
              <a:rPr lang="en-US" sz="2000" dirty="0" smtClean="0"/>
              <a:t>/</a:t>
            </a:r>
            <a:r>
              <a:rPr lang="en-US" sz="2000" dirty="0" err="1" smtClean="0"/>
              <a:t>htdocs</a:t>
            </a:r>
            <a:endParaRPr lang="en-US" sz="2000" dirty="0" smtClean="0"/>
          </a:p>
          <a:p>
            <a:pPr marL="0" indent="0">
              <a:buNone/>
            </a:pPr>
            <a:r>
              <a:rPr lang="en-US" sz="2000" dirty="0" smtClean="0"/>
              <a:t>b. </a:t>
            </a:r>
            <a:r>
              <a:rPr lang="en-US" sz="2000" dirty="0" err="1" smtClean="0"/>
              <a:t>Khởi</a:t>
            </a:r>
            <a:r>
              <a:rPr lang="en-US" sz="2000" dirty="0" smtClean="0"/>
              <a:t> </a:t>
            </a:r>
            <a:r>
              <a:rPr lang="en-US" sz="2000" dirty="0" err="1" smtClean="0"/>
              <a:t>động</a:t>
            </a:r>
            <a:r>
              <a:rPr lang="en-US" sz="2000" dirty="0" smtClean="0"/>
              <a:t> VS Code, </a:t>
            </a:r>
            <a:r>
              <a:rPr lang="en-US" sz="2000" dirty="0" err="1" smtClean="0"/>
              <a:t>sau</a:t>
            </a:r>
            <a:r>
              <a:rPr lang="en-US" sz="2000" dirty="0" smtClean="0"/>
              <a:t> </a:t>
            </a:r>
            <a:r>
              <a:rPr lang="en-US" sz="2000" dirty="0" err="1" smtClean="0"/>
              <a:t>đó</a:t>
            </a:r>
            <a:r>
              <a:rPr lang="en-US" sz="2000" dirty="0" smtClean="0"/>
              <a:t> </a:t>
            </a:r>
            <a:r>
              <a:rPr lang="en-US" sz="2000" dirty="0" err="1" smtClean="0"/>
              <a:t>mở</a:t>
            </a:r>
            <a:r>
              <a:rPr lang="en-US" sz="2000" dirty="0" smtClean="0"/>
              <a:t> </a:t>
            </a:r>
            <a:r>
              <a:rPr lang="en-US" sz="2000" dirty="0" err="1" smtClean="0"/>
              <a:t>thư</a:t>
            </a:r>
            <a:r>
              <a:rPr lang="en-US" sz="2000" dirty="0" smtClean="0"/>
              <a:t> </a:t>
            </a:r>
            <a:r>
              <a:rPr lang="en-US" sz="2000" dirty="0" err="1" smtClean="0"/>
              <a:t>mục</a:t>
            </a:r>
            <a:r>
              <a:rPr lang="en-US" sz="2000" dirty="0" smtClean="0"/>
              <a:t> </a:t>
            </a:r>
            <a:r>
              <a:rPr lang="en-US" sz="2000" dirty="0" err="1" smtClean="0"/>
              <a:t>mytest</a:t>
            </a:r>
            <a:r>
              <a:rPr lang="en-US" sz="2000" dirty="0" smtClean="0"/>
              <a:t> </a:t>
            </a:r>
            <a:r>
              <a:rPr lang="en-US" sz="2000" dirty="0" err="1" smtClean="0"/>
              <a:t>vừa</a:t>
            </a:r>
            <a:r>
              <a:rPr lang="en-US" sz="2000" dirty="0" smtClean="0"/>
              <a:t> </a:t>
            </a:r>
            <a:r>
              <a:rPr lang="en-US" sz="2000" dirty="0" err="1" smtClean="0"/>
              <a:t>tạo</a:t>
            </a:r>
            <a:r>
              <a:rPr lang="en-US" sz="2000" dirty="0" smtClean="0"/>
              <a:t>, </a:t>
            </a:r>
            <a:r>
              <a:rPr lang="en-US" sz="2000" dirty="0" err="1" smtClean="0"/>
              <a:t>bổ</a:t>
            </a:r>
            <a:r>
              <a:rPr lang="en-US" sz="2000" dirty="0" smtClean="0"/>
              <a:t> sung </a:t>
            </a:r>
            <a:r>
              <a:rPr lang="en-US" sz="2000" dirty="0" err="1" smtClean="0"/>
              <a:t>vào</a:t>
            </a:r>
            <a:r>
              <a:rPr lang="en-US" sz="2000" dirty="0" smtClean="0"/>
              <a:t> file index.html </a:t>
            </a:r>
          </a:p>
          <a:p>
            <a:pPr marL="0" indent="0">
              <a:buNone/>
            </a:pPr>
            <a:r>
              <a:rPr lang="en-US" sz="2000" dirty="0" smtClean="0"/>
              <a:t>c. </a:t>
            </a:r>
            <a:r>
              <a:rPr lang="en-US" sz="2000" dirty="0" err="1" smtClean="0"/>
              <a:t>Trong</a:t>
            </a:r>
            <a:r>
              <a:rPr lang="en-US" sz="2000" dirty="0" smtClean="0"/>
              <a:t> file index.html, </a:t>
            </a:r>
            <a:r>
              <a:rPr lang="en-US" sz="2000" dirty="0" err="1" smtClean="0"/>
              <a:t>soạn</a:t>
            </a:r>
            <a:r>
              <a:rPr lang="en-US" sz="2000" dirty="0" smtClean="0"/>
              <a:t> </a:t>
            </a:r>
            <a:r>
              <a:rPr lang="en-US" sz="2000" dirty="0" err="1" smtClean="0"/>
              <a:t>thảo</a:t>
            </a:r>
            <a:r>
              <a:rPr lang="en-US" sz="2000" dirty="0" smtClean="0"/>
              <a:t> </a:t>
            </a:r>
            <a:r>
              <a:rPr lang="en-US" sz="2000" dirty="0" err="1" smtClean="0"/>
              <a:t>đoạn</a:t>
            </a:r>
            <a:r>
              <a:rPr lang="en-US" sz="2000" dirty="0" smtClean="0"/>
              <a:t> code </a:t>
            </a:r>
            <a:r>
              <a:rPr lang="en-US" sz="2000" dirty="0" err="1" smtClean="0"/>
              <a:t>để</a:t>
            </a:r>
            <a:r>
              <a:rPr lang="en-US" sz="2000" dirty="0" smtClean="0"/>
              <a:t> </a:t>
            </a:r>
            <a:r>
              <a:rPr lang="en-US" sz="2000" dirty="0" err="1" smtClean="0"/>
              <a:t>hiển</a:t>
            </a:r>
            <a:r>
              <a:rPr lang="en-US" sz="2000" dirty="0" smtClean="0"/>
              <a:t> </a:t>
            </a:r>
            <a:r>
              <a:rPr lang="en-US" sz="2000" dirty="0" err="1" smtClean="0"/>
              <a:t>thị</a:t>
            </a:r>
            <a:r>
              <a:rPr lang="en-US" sz="2000" dirty="0" smtClean="0"/>
              <a:t> </a:t>
            </a:r>
            <a:r>
              <a:rPr lang="en-US" sz="2000" dirty="0" err="1" smtClean="0"/>
              <a:t>dòng</a:t>
            </a:r>
            <a:r>
              <a:rPr lang="en-US" sz="2000" dirty="0" smtClean="0"/>
              <a:t> Hello The World!!!</a:t>
            </a:r>
            <a:endParaRPr lang="en-US" sz="2000" dirty="0"/>
          </a:p>
        </p:txBody>
      </p:sp>
      <p:pic>
        <p:nvPicPr>
          <p:cNvPr id="4" name="Picture 3"/>
          <p:cNvPicPr>
            <a:picLocks noChangeAspect="1"/>
          </p:cNvPicPr>
          <p:nvPr/>
        </p:nvPicPr>
        <p:blipFill rotWithShape="1">
          <a:blip r:embed="rId2"/>
          <a:srcRect r="59583" b="46825"/>
          <a:stretch/>
        </p:blipFill>
        <p:spPr>
          <a:xfrm>
            <a:off x="239486" y="2495639"/>
            <a:ext cx="11789229" cy="4362361"/>
          </a:xfrm>
          <a:prstGeom prst="rect">
            <a:avLst/>
          </a:prstGeom>
        </p:spPr>
      </p:pic>
    </p:spTree>
    <p:extLst>
      <p:ext uri="{BB962C8B-B14F-4D97-AF65-F5344CB8AC3E}">
        <p14:creationId xmlns:p14="http://schemas.microsoft.com/office/powerpoint/2010/main" val="997383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50"/>
            <a:ext cx="10018713" cy="643534"/>
          </a:xfrm>
        </p:spPr>
        <p:txBody>
          <a:bodyPr>
            <a:normAutofit fontScale="90000"/>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1.3. </a:t>
            </a:r>
            <a:r>
              <a:rPr lang="en-US" sz="2800" b="1" i="1" dirty="0" err="1" smtClean="0">
                <a:solidFill>
                  <a:srgbClr val="002060"/>
                </a:solidFill>
                <a:latin typeface="Corbel" panose="020B0503020204020204" pitchFamily="34" charset="0"/>
                <a:cs typeface="Calibri" panose="020F0502020204030204" pitchFamily="34" charset="0"/>
              </a:rPr>
              <a:t>Xây</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dựng</a:t>
            </a:r>
            <a:r>
              <a:rPr lang="en-US" sz="2800" b="1" i="1" dirty="0" smtClean="0">
                <a:solidFill>
                  <a:srgbClr val="002060"/>
                </a:solidFill>
                <a:latin typeface="Corbel" panose="020B0503020204020204" pitchFamily="34" charset="0"/>
                <a:cs typeface="Calibri" panose="020F0502020204030204" pitchFamily="34" charset="0"/>
              </a:rPr>
              <a:t> website </a:t>
            </a:r>
            <a:r>
              <a:rPr lang="en-US" sz="2800" b="1" i="1" dirty="0" err="1" smtClean="0">
                <a:solidFill>
                  <a:srgbClr val="002060"/>
                </a:solidFill>
                <a:latin typeface="Corbel" panose="020B0503020204020204" pitchFamily="34" charset="0"/>
                <a:cs typeface="Calibri" panose="020F0502020204030204" pitchFamily="34" charset="0"/>
              </a:rPr>
              <a:t>đầu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tiên</a:t>
            </a:r>
            <a:endParaRPr lang="en-US" sz="2800" b="1" dirty="0"/>
          </a:p>
        </p:txBody>
      </p:sp>
      <p:sp>
        <p:nvSpPr>
          <p:cNvPr id="3" name="Content Placeholder 2"/>
          <p:cNvSpPr>
            <a:spLocks noGrp="1"/>
          </p:cNvSpPr>
          <p:nvPr>
            <p:ph idx="1"/>
          </p:nvPr>
        </p:nvSpPr>
        <p:spPr>
          <a:xfrm>
            <a:off x="1568214" y="538970"/>
            <a:ext cx="9751428" cy="978680"/>
          </a:xfrm>
        </p:spPr>
        <p:txBody>
          <a:bodyPr>
            <a:normAutofit/>
          </a:bodyPr>
          <a:lstStyle/>
          <a:p>
            <a:pPr marL="0" indent="0">
              <a:buNone/>
            </a:pPr>
            <a:r>
              <a:rPr lang="en-US" sz="2000" dirty="0" err="1" smtClean="0"/>
              <a:t>Khởi</a:t>
            </a:r>
            <a:r>
              <a:rPr lang="en-US" sz="2000" dirty="0" smtClean="0"/>
              <a:t> </a:t>
            </a:r>
            <a:r>
              <a:rPr lang="en-US" sz="2000" dirty="0" err="1" smtClean="0"/>
              <a:t>động</a:t>
            </a:r>
            <a:r>
              <a:rPr lang="en-US" sz="2000" dirty="0" smtClean="0"/>
              <a:t> XAMPP, </a:t>
            </a:r>
            <a:r>
              <a:rPr lang="en-US" sz="2000" dirty="0" err="1" smtClean="0"/>
              <a:t>sau</a:t>
            </a:r>
            <a:r>
              <a:rPr lang="en-US" sz="2000" dirty="0" smtClean="0"/>
              <a:t> </a:t>
            </a:r>
            <a:r>
              <a:rPr lang="en-US" sz="2000" dirty="0" err="1" smtClean="0"/>
              <a:t>đó</a:t>
            </a:r>
            <a:r>
              <a:rPr lang="en-US" sz="2000" dirty="0" smtClean="0"/>
              <a:t> </a:t>
            </a:r>
            <a:r>
              <a:rPr lang="en-US" sz="2000" dirty="0" err="1" smtClean="0"/>
              <a:t>tại</a:t>
            </a:r>
            <a:r>
              <a:rPr lang="en-US" sz="2000" dirty="0" smtClean="0"/>
              <a:t> Apache </a:t>
            </a:r>
            <a:r>
              <a:rPr lang="en-US" sz="2000" dirty="0" err="1" smtClean="0"/>
              <a:t>kích</a:t>
            </a:r>
            <a:r>
              <a:rPr lang="en-US" sz="2000" dirty="0" smtClean="0"/>
              <a:t> </a:t>
            </a:r>
            <a:r>
              <a:rPr lang="en-US" sz="2000" dirty="0" err="1" smtClean="0"/>
              <a:t>chọn</a:t>
            </a:r>
            <a:r>
              <a:rPr lang="en-US" sz="2000" dirty="0" smtClean="0"/>
              <a:t> </a:t>
            </a:r>
            <a:r>
              <a:rPr lang="en-US" sz="2000" dirty="0" err="1" smtClean="0"/>
              <a:t>nút</a:t>
            </a:r>
            <a:r>
              <a:rPr lang="en-US" sz="2000" dirty="0" smtClean="0"/>
              <a:t> Start</a:t>
            </a:r>
            <a:endParaRPr lang="en-US" sz="2000" dirty="0"/>
          </a:p>
        </p:txBody>
      </p:sp>
      <p:pic>
        <p:nvPicPr>
          <p:cNvPr id="6" name="Picture 5"/>
          <p:cNvPicPr>
            <a:picLocks noChangeAspect="1"/>
          </p:cNvPicPr>
          <p:nvPr/>
        </p:nvPicPr>
        <p:blipFill rotWithShape="1">
          <a:blip r:embed="rId3"/>
          <a:srcRect l="50397" t="10193" r="32307" b="49742"/>
          <a:stretch/>
        </p:blipFill>
        <p:spPr>
          <a:xfrm>
            <a:off x="2105245" y="1574800"/>
            <a:ext cx="6900842" cy="4495800"/>
          </a:xfrm>
          <a:prstGeom prst="rect">
            <a:avLst/>
          </a:prstGeom>
        </p:spPr>
      </p:pic>
    </p:spTree>
    <p:extLst>
      <p:ext uri="{BB962C8B-B14F-4D97-AF65-F5344CB8AC3E}">
        <p14:creationId xmlns:p14="http://schemas.microsoft.com/office/powerpoint/2010/main" val="2009332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50"/>
            <a:ext cx="10018713" cy="643534"/>
          </a:xfrm>
        </p:spPr>
        <p:txBody>
          <a:bodyPr>
            <a:normAutofit fontScale="90000"/>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1.3. </a:t>
            </a:r>
            <a:r>
              <a:rPr lang="en-US" sz="2800" b="1" i="1" dirty="0" err="1" smtClean="0">
                <a:solidFill>
                  <a:srgbClr val="002060"/>
                </a:solidFill>
                <a:latin typeface="Corbel" panose="020B0503020204020204" pitchFamily="34" charset="0"/>
                <a:cs typeface="Calibri" panose="020F0502020204030204" pitchFamily="34" charset="0"/>
              </a:rPr>
              <a:t>Xây</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dựng</a:t>
            </a:r>
            <a:r>
              <a:rPr lang="en-US" sz="2800" b="1" i="1" dirty="0" smtClean="0">
                <a:solidFill>
                  <a:srgbClr val="002060"/>
                </a:solidFill>
                <a:latin typeface="Corbel" panose="020B0503020204020204" pitchFamily="34" charset="0"/>
                <a:cs typeface="Calibri" panose="020F0502020204030204" pitchFamily="34" charset="0"/>
              </a:rPr>
              <a:t> website </a:t>
            </a:r>
            <a:r>
              <a:rPr lang="en-US" sz="2800" b="1" i="1" dirty="0" err="1" smtClean="0">
                <a:solidFill>
                  <a:srgbClr val="002060"/>
                </a:solidFill>
                <a:latin typeface="Corbel" panose="020B0503020204020204" pitchFamily="34" charset="0"/>
                <a:cs typeface="Calibri" panose="020F0502020204030204" pitchFamily="34" charset="0"/>
              </a:rPr>
              <a:t>đầu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tiên</a:t>
            </a:r>
            <a:endParaRPr lang="en-US" sz="2800" b="1" dirty="0"/>
          </a:p>
        </p:txBody>
      </p:sp>
      <p:sp>
        <p:nvSpPr>
          <p:cNvPr id="3" name="Content Placeholder 2"/>
          <p:cNvSpPr>
            <a:spLocks noGrp="1"/>
          </p:cNvSpPr>
          <p:nvPr>
            <p:ph idx="1"/>
          </p:nvPr>
        </p:nvSpPr>
        <p:spPr>
          <a:xfrm>
            <a:off x="1568214" y="538970"/>
            <a:ext cx="9751428" cy="978680"/>
          </a:xfrm>
        </p:spPr>
        <p:txBody>
          <a:bodyPr>
            <a:normAutofit/>
          </a:bodyPr>
          <a:lstStyle/>
          <a:p>
            <a:pPr marL="0" indent="0">
              <a:buNone/>
            </a:pPr>
            <a:r>
              <a:rPr lang="en-US" sz="2000" dirty="0" err="1" smtClean="0"/>
              <a:t>Tiếp</a:t>
            </a:r>
            <a:r>
              <a:rPr lang="en-US" sz="2000" dirty="0" smtClean="0"/>
              <a:t> </a:t>
            </a:r>
            <a:r>
              <a:rPr lang="en-US" sz="2000" dirty="0" err="1" smtClean="0"/>
              <a:t>đến</a:t>
            </a:r>
            <a:r>
              <a:rPr lang="en-US" sz="2000" dirty="0" smtClean="0"/>
              <a:t> </a:t>
            </a:r>
            <a:r>
              <a:rPr lang="en-US" sz="2000" dirty="0" err="1" smtClean="0"/>
              <a:t>chọn</a:t>
            </a:r>
            <a:r>
              <a:rPr lang="en-US" sz="2000" dirty="0" smtClean="0"/>
              <a:t> </a:t>
            </a:r>
            <a:r>
              <a:rPr lang="en-US" sz="2000" dirty="0" err="1" smtClean="0"/>
              <a:t>nút</a:t>
            </a:r>
            <a:r>
              <a:rPr lang="en-US" sz="2000" dirty="0" smtClean="0"/>
              <a:t> Admin</a:t>
            </a:r>
            <a:endParaRPr lang="en-US" sz="2000" dirty="0"/>
          </a:p>
        </p:txBody>
      </p:sp>
      <p:pic>
        <p:nvPicPr>
          <p:cNvPr id="5" name="Picture 4"/>
          <p:cNvPicPr>
            <a:picLocks noChangeAspect="1"/>
          </p:cNvPicPr>
          <p:nvPr/>
        </p:nvPicPr>
        <p:blipFill rotWithShape="1">
          <a:blip r:embed="rId3"/>
          <a:srcRect l="67838" t="9639" r="651" b="22454"/>
          <a:stretch/>
        </p:blipFill>
        <p:spPr>
          <a:xfrm>
            <a:off x="1750384" y="1402317"/>
            <a:ext cx="9343066" cy="5433172"/>
          </a:xfrm>
          <a:prstGeom prst="rect">
            <a:avLst/>
          </a:prstGeom>
        </p:spPr>
      </p:pic>
    </p:spTree>
    <p:extLst>
      <p:ext uri="{BB962C8B-B14F-4D97-AF65-F5344CB8AC3E}">
        <p14:creationId xmlns:p14="http://schemas.microsoft.com/office/powerpoint/2010/main" val="3395609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50"/>
            <a:ext cx="10018713" cy="643534"/>
          </a:xfrm>
        </p:spPr>
        <p:txBody>
          <a:bodyPr>
            <a:normAutofit fontScale="90000"/>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1.3. </a:t>
            </a:r>
            <a:r>
              <a:rPr lang="en-US" sz="2800" b="1" i="1" dirty="0" err="1" smtClean="0">
                <a:solidFill>
                  <a:srgbClr val="002060"/>
                </a:solidFill>
                <a:latin typeface="Corbel" panose="020B0503020204020204" pitchFamily="34" charset="0"/>
                <a:cs typeface="Calibri" panose="020F0502020204030204" pitchFamily="34" charset="0"/>
              </a:rPr>
              <a:t>Xây</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dựng</a:t>
            </a:r>
            <a:r>
              <a:rPr lang="en-US" sz="2800" b="1" i="1" dirty="0" smtClean="0">
                <a:solidFill>
                  <a:srgbClr val="002060"/>
                </a:solidFill>
                <a:latin typeface="Corbel" panose="020B0503020204020204" pitchFamily="34" charset="0"/>
                <a:cs typeface="Calibri" panose="020F0502020204030204" pitchFamily="34" charset="0"/>
              </a:rPr>
              <a:t> website </a:t>
            </a:r>
            <a:r>
              <a:rPr lang="en-US" sz="2800" b="1" i="1" dirty="0" err="1" smtClean="0">
                <a:solidFill>
                  <a:srgbClr val="002060"/>
                </a:solidFill>
                <a:latin typeface="Corbel" panose="020B0503020204020204" pitchFamily="34" charset="0"/>
                <a:cs typeface="Calibri" panose="020F0502020204030204" pitchFamily="34" charset="0"/>
              </a:rPr>
              <a:t>đầu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tiên</a:t>
            </a:r>
            <a:endParaRPr lang="en-US" sz="2800" b="1" dirty="0"/>
          </a:p>
        </p:txBody>
      </p:sp>
      <p:sp>
        <p:nvSpPr>
          <p:cNvPr id="3" name="Content Placeholder 2"/>
          <p:cNvSpPr>
            <a:spLocks noGrp="1"/>
          </p:cNvSpPr>
          <p:nvPr>
            <p:ph idx="1"/>
          </p:nvPr>
        </p:nvSpPr>
        <p:spPr>
          <a:xfrm>
            <a:off x="1568213" y="538970"/>
            <a:ext cx="10309361" cy="978680"/>
          </a:xfrm>
        </p:spPr>
        <p:txBody>
          <a:bodyPr>
            <a:normAutofit/>
          </a:bodyPr>
          <a:lstStyle/>
          <a:p>
            <a:pPr marL="0" indent="0">
              <a:buNone/>
            </a:pPr>
            <a:r>
              <a:rPr lang="en-US" sz="2000" dirty="0" err="1" smtClean="0"/>
              <a:t>Chỉnh</a:t>
            </a:r>
            <a:r>
              <a:rPr lang="en-US" sz="2000" dirty="0" smtClean="0"/>
              <a:t> </a:t>
            </a:r>
            <a:r>
              <a:rPr lang="en-US" sz="2000" dirty="0" err="1" smtClean="0"/>
              <a:t>sửa</a:t>
            </a:r>
            <a:r>
              <a:rPr lang="en-US" sz="2000" dirty="0" smtClean="0"/>
              <a:t> </a:t>
            </a:r>
            <a:r>
              <a:rPr lang="en-US" sz="2000" dirty="0" err="1" smtClean="0"/>
              <a:t>đường</a:t>
            </a:r>
            <a:r>
              <a:rPr lang="en-US" sz="2000" dirty="0" smtClean="0"/>
              <a:t> </a:t>
            </a:r>
            <a:r>
              <a:rPr lang="en-US" sz="2000" dirty="0" err="1" smtClean="0"/>
              <a:t>dẫn</a:t>
            </a:r>
            <a:r>
              <a:rPr lang="en-US" sz="2000" dirty="0" smtClean="0"/>
              <a:t> </a:t>
            </a:r>
            <a:r>
              <a:rPr lang="en-US" sz="2000" dirty="0" err="1" smtClean="0"/>
              <a:t>trên</a:t>
            </a:r>
            <a:r>
              <a:rPr lang="en-US" sz="2000" dirty="0" smtClean="0"/>
              <a:t> </a:t>
            </a:r>
            <a:r>
              <a:rPr lang="en-US" sz="2000" dirty="0" err="1" smtClean="0"/>
              <a:t>trình</a:t>
            </a:r>
            <a:r>
              <a:rPr lang="en-US" sz="2000" dirty="0" smtClean="0"/>
              <a:t> </a:t>
            </a:r>
            <a:r>
              <a:rPr lang="en-US" sz="2000" dirty="0" err="1" smtClean="0"/>
              <a:t>duyệt</a:t>
            </a:r>
            <a:r>
              <a:rPr lang="en-US" sz="2000" dirty="0" smtClean="0"/>
              <a:t>, </a:t>
            </a:r>
            <a:r>
              <a:rPr lang="en-US" sz="2000" dirty="0" err="1" smtClean="0"/>
              <a:t>bằng</a:t>
            </a:r>
            <a:r>
              <a:rPr lang="en-US" sz="2000" dirty="0" smtClean="0"/>
              <a:t> </a:t>
            </a:r>
            <a:r>
              <a:rPr lang="en-US" sz="2000" dirty="0" err="1" smtClean="0"/>
              <a:t>cách</a:t>
            </a:r>
            <a:r>
              <a:rPr lang="en-US" sz="2000" dirty="0" smtClean="0"/>
              <a:t> </a:t>
            </a:r>
            <a:r>
              <a:rPr lang="en-US" sz="2000" dirty="0" err="1" smtClean="0"/>
              <a:t>thay</a:t>
            </a:r>
            <a:r>
              <a:rPr lang="en-US" sz="2000" dirty="0" smtClean="0"/>
              <a:t> dashboard </a:t>
            </a:r>
            <a:r>
              <a:rPr lang="en-US" sz="2000" dirty="0" err="1" smtClean="0"/>
              <a:t>bằng</a:t>
            </a:r>
            <a:r>
              <a:rPr lang="en-US" sz="2000" dirty="0" smtClean="0"/>
              <a:t> </a:t>
            </a:r>
            <a:r>
              <a:rPr lang="en-US" sz="2000" dirty="0" err="1" smtClean="0"/>
              <a:t>mytest</a:t>
            </a:r>
            <a:r>
              <a:rPr lang="en-US" sz="2000" dirty="0" smtClean="0"/>
              <a:t>, ta </a:t>
            </a:r>
            <a:r>
              <a:rPr lang="en-US" sz="2000" dirty="0" err="1" smtClean="0"/>
              <a:t>có</a:t>
            </a:r>
            <a:r>
              <a:rPr lang="en-US" sz="2000" dirty="0" smtClean="0"/>
              <a:t> </a:t>
            </a:r>
            <a:r>
              <a:rPr lang="en-US" sz="2000" dirty="0" err="1" smtClean="0"/>
              <a:t>kết</a:t>
            </a:r>
            <a:r>
              <a:rPr lang="en-US" sz="2000" dirty="0" smtClean="0"/>
              <a:t> </a:t>
            </a:r>
            <a:r>
              <a:rPr lang="en-US" sz="2000" dirty="0" err="1" smtClean="0"/>
              <a:t>quả</a:t>
            </a:r>
            <a:endParaRPr lang="en-US" sz="2000" dirty="0"/>
          </a:p>
        </p:txBody>
      </p:sp>
      <p:pic>
        <p:nvPicPr>
          <p:cNvPr id="6" name="Picture 5"/>
          <p:cNvPicPr>
            <a:picLocks noChangeAspect="1"/>
          </p:cNvPicPr>
          <p:nvPr/>
        </p:nvPicPr>
        <p:blipFill rotWithShape="1">
          <a:blip r:embed="rId3"/>
          <a:srcRect l="1" r="56754" b="58631"/>
          <a:stretch/>
        </p:blipFill>
        <p:spPr>
          <a:xfrm>
            <a:off x="1517764" y="1702469"/>
            <a:ext cx="7908758" cy="4255569"/>
          </a:xfrm>
          <a:prstGeom prst="rect">
            <a:avLst/>
          </a:prstGeom>
          <a:ln>
            <a:solidFill>
              <a:schemeClr val="accent1"/>
            </a:solidFill>
          </a:ln>
        </p:spPr>
      </p:pic>
    </p:spTree>
    <p:extLst>
      <p:ext uri="{BB962C8B-B14F-4D97-AF65-F5344CB8AC3E}">
        <p14:creationId xmlns:p14="http://schemas.microsoft.com/office/powerpoint/2010/main" val="1023798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26" y="-141515"/>
            <a:ext cx="10018713" cy="1752599"/>
          </a:xfrm>
        </p:spPr>
        <p:txBody>
          <a:bodyPr/>
          <a:lstStyle/>
          <a:p>
            <a:r>
              <a:rPr lang="en-US" b="1" dirty="0" err="1" smtClean="0">
                <a:solidFill>
                  <a:srgbClr val="002060"/>
                </a:solidFill>
              </a:rPr>
              <a:t>Bài</a:t>
            </a:r>
            <a:r>
              <a:rPr lang="en-US" b="1" dirty="0" smtClean="0">
                <a:solidFill>
                  <a:srgbClr val="002060"/>
                </a:solidFill>
              </a:rPr>
              <a:t> 1. </a:t>
            </a:r>
            <a:r>
              <a:rPr lang="en-US" b="1" dirty="0" err="1">
                <a:solidFill>
                  <a:srgbClr val="002060"/>
                </a:solidFill>
              </a:rPr>
              <a:t>Cài</a:t>
            </a:r>
            <a:r>
              <a:rPr lang="en-US" b="1" dirty="0">
                <a:solidFill>
                  <a:srgbClr val="002060"/>
                </a:solidFill>
              </a:rPr>
              <a:t> </a:t>
            </a:r>
            <a:r>
              <a:rPr lang="en-US" b="1" dirty="0" err="1">
                <a:solidFill>
                  <a:srgbClr val="002060"/>
                </a:solidFill>
              </a:rPr>
              <a:t>đặt</a:t>
            </a:r>
            <a:r>
              <a:rPr lang="en-US" b="1" dirty="0">
                <a:solidFill>
                  <a:srgbClr val="002060"/>
                </a:solidFill>
              </a:rPr>
              <a:t> </a:t>
            </a:r>
            <a:r>
              <a:rPr lang="en-US" b="1" dirty="0" err="1">
                <a:solidFill>
                  <a:srgbClr val="002060"/>
                </a:solidFill>
              </a:rPr>
              <a:t>và</a:t>
            </a:r>
            <a:r>
              <a:rPr lang="en-US" b="1" dirty="0">
                <a:solidFill>
                  <a:srgbClr val="002060"/>
                </a:solidFill>
              </a:rPr>
              <a:t> </a:t>
            </a:r>
            <a:r>
              <a:rPr lang="en-US" b="1" dirty="0" err="1">
                <a:solidFill>
                  <a:srgbClr val="002060"/>
                </a:solidFill>
              </a:rPr>
              <a:t>cấu</a:t>
            </a:r>
            <a:r>
              <a:rPr lang="en-US" b="1" dirty="0">
                <a:solidFill>
                  <a:srgbClr val="002060"/>
                </a:solidFill>
              </a:rPr>
              <a:t> </a:t>
            </a:r>
            <a:r>
              <a:rPr lang="en-US" b="1" dirty="0" err="1">
                <a:solidFill>
                  <a:srgbClr val="002060"/>
                </a:solidFill>
              </a:rPr>
              <a:t>hình</a:t>
            </a:r>
            <a:r>
              <a:rPr lang="en-US" b="1" dirty="0">
                <a:solidFill>
                  <a:srgbClr val="002060"/>
                </a:solidFill>
              </a:rPr>
              <a:t> </a:t>
            </a:r>
            <a:r>
              <a:rPr lang="en-US" b="1" dirty="0" err="1">
                <a:solidFill>
                  <a:srgbClr val="002060"/>
                </a:solidFill>
              </a:rPr>
              <a:t>WebServer</a:t>
            </a:r>
            <a:endParaRPr lang="en-US" b="1" dirty="0">
              <a:solidFill>
                <a:srgbClr val="002060"/>
              </a:solidFill>
            </a:endParaRPr>
          </a:p>
        </p:txBody>
      </p:sp>
      <p:sp>
        <p:nvSpPr>
          <p:cNvPr id="3" name="Content Placeholder 2"/>
          <p:cNvSpPr>
            <a:spLocks noGrp="1"/>
          </p:cNvSpPr>
          <p:nvPr>
            <p:ph idx="1"/>
          </p:nvPr>
        </p:nvSpPr>
        <p:spPr>
          <a:xfrm>
            <a:off x="2028595" y="1393372"/>
            <a:ext cx="10018713" cy="4593771"/>
          </a:xfrm>
        </p:spPr>
        <p:txBody>
          <a:bodyPr>
            <a:normAutofit/>
          </a:bodyPr>
          <a:lstStyle/>
          <a:p>
            <a:pPr marL="0" indent="0">
              <a:buNone/>
            </a:pPr>
            <a:r>
              <a:rPr lang="en-US" b="1" i="1" dirty="0" err="1" smtClean="0">
                <a:latin typeface="Calibri (Body)"/>
              </a:rPr>
              <a:t>Tiết</a:t>
            </a:r>
            <a:r>
              <a:rPr lang="en-US" b="1" i="1" dirty="0" smtClean="0">
                <a:latin typeface="Calibri (Body)"/>
              </a:rPr>
              <a:t> 1-5:</a:t>
            </a:r>
          </a:p>
          <a:p>
            <a:pPr marL="0" indent="0">
              <a:buNone/>
            </a:pPr>
            <a:r>
              <a:rPr lang="en-US" dirty="0" smtClean="0">
                <a:latin typeface="Calibri (Body)"/>
              </a:rPr>
              <a:t>	</a:t>
            </a:r>
            <a:r>
              <a:rPr lang="vi-VN" dirty="0" smtClean="0">
                <a:latin typeface="Calibri (Body)"/>
              </a:rPr>
              <a:t>1.1.</a:t>
            </a:r>
            <a:r>
              <a:rPr lang="en-US" dirty="0" smtClean="0">
                <a:latin typeface="Calibri (Body)"/>
              </a:rPr>
              <a:t> </a:t>
            </a:r>
            <a:r>
              <a:rPr lang="vi-VN" dirty="0" smtClean="0">
                <a:latin typeface="Calibri (Body)"/>
              </a:rPr>
              <a:t>Giới </a:t>
            </a:r>
            <a:r>
              <a:rPr lang="vi-VN" dirty="0">
                <a:latin typeface="Calibri (Body)"/>
              </a:rPr>
              <a:t>thiệu về WebServer cho PHP </a:t>
            </a:r>
          </a:p>
          <a:p>
            <a:pPr marL="0" indent="0">
              <a:buNone/>
            </a:pPr>
            <a:r>
              <a:rPr lang="en-US" dirty="0" smtClean="0">
                <a:latin typeface="Calibri (Body)"/>
              </a:rPr>
              <a:t>	</a:t>
            </a:r>
            <a:r>
              <a:rPr lang="vi-VN" dirty="0" smtClean="0">
                <a:latin typeface="Calibri (Body)"/>
              </a:rPr>
              <a:t>1.2.</a:t>
            </a:r>
            <a:r>
              <a:rPr lang="en-US" dirty="0" smtClean="0">
                <a:latin typeface="Calibri (Body)"/>
              </a:rPr>
              <a:t> </a:t>
            </a:r>
            <a:r>
              <a:rPr lang="vi-VN" dirty="0" smtClean="0">
                <a:latin typeface="Calibri (Body)"/>
              </a:rPr>
              <a:t>Cài </a:t>
            </a:r>
            <a:r>
              <a:rPr lang="vi-VN" dirty="0">
                <a:latin typeface="Calibri (Body)"/>
              </a:rPr>
              <a:t>đặt và cấu hình Xampp </a:t>
            </a:r>
          </a:p>
          <a:p>
            <a:pPr marL="0" indent="0">
              <a:buNone/>
            </a:pPr>
            <a:r>
              <a:rPr lang="en-US" dirty="0" smtClean="0">
                <a:latin typeface="Calibri (Body)"/>
              </a:rPr>
              <a:t>	</a:t>
            </a:r>
            <a:r>
              <a:rPr lang="vi-VN" dirty="0" smtClean="0">
                <a:latin typeface="Calibri (Body)"/>
              </a:rPr>
              <a:t>1.3.</a:t>
            </a:r>
            <a:r>
              <a:rPr lang="en-US" dirty="0" smtClean="0">
                <a:latin typeface="Calibri (Body)"/>
              </a:rPr>
              <a:t> </a:t>
            </a:r>
            <a:r>
              <a:rPr lang="en-US" dirty="0" err="1" smtClean="0">
                <a:latin typeface="Calibri (Body)"/>
              </a:rPr>
              <a:t>Xây</a:t>
            </a:r>
            <a:r>
              <a:rPr lang="en-US" dirty="0" smtClean="0">
                <a:latin typeface="Calibri (Body)"/>
              </a:rPr>
              <a:t> </a:t>
            </a:r>
            <a:r>
              <a:rPr lang="en-US" dirty="0" err="1" smtClean="0">
                <a:latin typeface="Calibri (Body)"/>
              </a:rPr>
              <a:t>dựng</a:t>
            </a:r>
            <a:r>
              <a:rPr lang="en-US" dirty="0" smtClean="0">
                <a:latin typeface="Calibri (Body)"/>
              </a:rPr>
              <a:t> website </a:t>
            </a:r>
            <a:r>
              <a:rPr lang="en-US" dirty="0" err="1" smtClean="0">
                <a:latin typeface="Calibri (Body)"/>
              </a:rPr>
              <a:t>đầu</a:t>
            </a:r>
            <a:r>
              <a:rPr lang="en-US" dirty="0" smtClean="0">
                <a:latin typeface="Calibri (Body)"/>
              </a:rPr>
              <a:t> </a:t>
            </a:r>
            <a:r>
              <a:rPr lang="en-US" dirty="0" err="1" smtClean="0">
                <a:latin typeface="Calibri (Body)"/>
              </a:rPr>
              <a:t>tiên</a:t>
            </a:r>
            <a:endParaRPr lang="vi-VN" dirty="0">
              <a:latin typeface="Calibri (Body)"/>
            </a:endParaRPr>
          </a:p>
          <a:p>
            <a:pPr marL="0" indent="0">
              <a:buNone/>
            </a:pPr>
            <a:endParaRPr lang="vi-VN" dirty="0">
              <a:latin typeface="Calibri (Body)"/>
            </a:endParaRPr>
          </a:p>
        </p:txBody>
      </p:sp>
    </p:spTree>
    <p:extLst>
      <p:ext uri="{BB962C8B-B14F-4D97-AF65-F5344CB8AC3E}">
        <p14:creationId xmlns:p14="http://schemas.microsoft.com/office/powerpoint/2010/main" val="171576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50"/>
            <a:ext cx="10018713" cy="643534"/>
          </a:xfrm>
        </p:spPr>
        <p:txBody>
          <a:bodyPr>
            <a:normAutofit fontScale="90000"/>
          </a:bodyPr>
          <a:lstStyle/>
          <a:p>
            <a:pPr algn="l">
              <a:lnSpc>
                <a:spcPct val="150000"/>
              </a:lnSpc>
            </a:pPr>
            <a:r>
              <a:rPr lang="en-US" sz="2800" b="1" i="1" dirty="0" err="1" smtClean="0">
                <a:solidFill>
                  <a:srgbClr val="002060"/>
                </a:solidFill>
                <a:latin typeface="Corbel" panose="020B0503020204020204" pitchFamily="34" charset="0"/>
                <a:cs typeface="Calibri" panose="020F0502020204030204" pitchFamily="34" charset="0"/>
              </a:rPr>
              <a:t>Phần</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a:solidFill>
                  <a:srgbClr val="002060"/>
                </a:solidFill>
                <a:latin typeface="Corbel" panose="020B0503020204020204" pitchFamily="34" charset="0"/>
                <a:cs typeface="Calibri" panose="020F0502020204030204" pitchFamily="34" charset="0"/>
              </a:rPr>
              <a:t>T</a:t>
            </a:r>
            <a:r>
              <a:rPr lang="en-US" sz="2800" b="1" i="1" dirty="0" err="1" smtClean="0">
                <a:solidFill>
                  <a:srgbClr val="002060"/>
                </a:solidFill>
                <a:latin typeface="Corbel" panose="020B0503020204020204" pitchFamily="34" charset="0"/>
                <a:cs typeface="Calibri" panose="020F0502020204030204" pitchFamily="34" charset="0"/>
              </a:rPr>
              <a:t>hực</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a:solidFill>
                  <a:srgbClr val="002060"/>
                </a:solidFill>
                <a:latin typeface="Corbel" panose="020B0503020204020204" pitchFamily="34" charset="0"/>
                <a:cs typeface="Calibri" panose="020F0502020204030204" pitchFamily="34" charset="0"/>
              </a:rPr>
              <a:t>H</a:t>
            </a:r>
            <a:r>
              <a:rPr lang="en-US" sz="2800" b="1" i="1" dirty="0" err="1" smtClean="0">
                <a:solidFill>
                  <a:srgbClr val="002060"/>
                </a:solidFill>
                <a:latin typeface="Corbel" panose="020B0503020204020204" pitchFamily="34" charset="0"/>
                <a:cs typeface="Calibri" panose="020F0502020204030204" pitchFamily="34" charset="0"/>
              </a:rPr>
              <a:t>ành</a:t>
            </a:r>
            <a:endParaRPr lang="en-US" sz="2800" b="1" dirty="0"/>
          </a:p>
        </p:txBody>
      </p:sp>
      <p:sp>
        <p:nvSpPr>
          <p:cNvPr id="3" name="Content Placeholder 2"/>
          <p:cNvSpPr>
            <a:spLocks noGrp="1"/>
          </p:cNvSpPr>
          <p:nvPr>
            <p:ph idx="1"/>
          </p:nvPr>
        </p:nvSpPr>
        <p:spPr>
          <a:xfrm>
            <a:off x="1654840" y="1154987"/>
            <a:ext cx="10309361" cy="2048565"/>
          </a:xfrm>
        </p:spPr>
        <p:txBody>
          <a:bodyPr>
            <a:normAutofit/>
          </a:bodyPr>
          <a:lstStyle/>
          <a:p>
            <a:pPr marL="0" indent="0">
              <a:buNone/>
            </a:pPr>
            <a:r>
              <a:rPr lang="en-US" dirty="0" smtClean="0"/>
              <a:t>1. </a:t>
            </a:r>
            <a:r>
              <a:rPr lang="en-US" dirty="0" err="1" smtClean="0"/>
              <a:t>Cài</a:t>
            </a:r>
            <a:r>
              <a:rPr lang="en-US" dirty="0" smtClean="0"/>
              <a:t> </a:t>
            </a:r>
            <a:r>
              <a:rPr lang="en-US" dirty="0" err="1" smtClean="0"/>
              <a:t>đặt</a:t>
            </a:r>
            <a:r>
              <a:rPr lang="en-US" dirty="0" smtClean="0"/>
              <a:t> XAMPP </a:t>
            </a:r>
            <a:r>
              <a:rPr lang="en-US" dirty="0" err="1" smtClean="0"/>
              <a:t>và</a:t>
            </a:r>
            <a:r>
              <a:rPr lang="en-US" dirty="0" smtClean="0"/>
              <a:t> VS Code</a:t>
            </a:r>
          </a:p>
          <a:p>
            <a:pPr marL="0" indent="0">
              <a:buNone/>
            </a:pPr>
            <a:r>
              <a:rPr lang="en-US" dirty="0" smtClean="0"/>
              <a:t>2. </a:t>
            </a:r>
            <a:r>
              <a:rPr lang="en-US" dirty="0" err="1" smtClean="0"/>
              <a:t>Viết</a:t>
            </a:r>
            <a:r>
              <a:rPr lang="en-US" dirty="0" smtClean="0"/>
              <a:t> </a:t>
            </a:r>
            <a:r>
              <a:rPr lang="en-US" dirty="0" err="1" smtClean="0"/>
              <a:t>dự</a:t>
            </a:r>
            <a:r>
              <a:rPr lang="en-US" dirty="0" smtClean="0"/>
              <a:t> </a:t>
            </a:r>
            <a:r>
              <a:rPr lang="en-US" dirty="0" err="1" smtClean="0"/>
              <a:t>án</a:t>
            </a:r>
            <a:r>
              <a:rPr lang="en-US" dirty="0" smtClean="0"/>
              <a:t> website </a:t>
            </a:r>
            <a:r>
              <a:rPr lang="en-US" dirty="0" err="1" smtClean="0"/>
              <a:t>bằng</a:t>
            </a:r>
            <a:r>
              <a:rPr lang="en-US" dirty="0" smtClean="0"/>
              <a:t> html in </a:t>
            </a:r>
            <a:r>
              <a:rPr lang="en-US" dirty="0" err="1" smtClean="0"/>
              <a:t>ra</a:t>
            </a:r>
            <a:r>
              <a:rPr lang="en-US" dirty="0" smtClean="0"/>
              <a:t> </a:t>
            </a:r>
            <a:r>
              <a:rPr lang="en-US" dirty="0" err="1" smtClean="0"/>
              <a:t>dòng</a:t>
            </a:r>
            <a:r>
              <a:rPr lang="en-US" dirty="0" smtClean="0"/>
              <a:t> </a:t>
            </a:r>
            <a:r>
              <a:rPr lang="en-US" dirty="0" err="1" smtClean="0"/>
              <a:t>chữ</a:t>
            </a:r>
            <a:r>
              <a:rPr lang="en-US" dirty="0" smtClean="0"/>
              <a:t>:</a:t>
            </a:r>
          </a:p>
          <a:p>
            <a:pPr marL="0" indent="0">
              <a:buNone/>
            </a:pPr>
            <a:r>
              <a:rPr lang="en-US" dirty="0" err="1" smtClean="0"/>
              <a:t>Chào</a:t>
            </a:r>
            <a:r>
              <a:rPr lang="en-US" dirty="0" smtClean="0"/>
              <a:t> </a:t>
            </a:r>
            <a:r>
              <a:rPr lang="en-US" dirty="0" err="1" smtClean="0"/>
              <a:t>các</a:t>
            </a:r>
            <a:r>
              <a:rPr lang="en-US" dirty="0" smtClean="0"/>
              <a:t> </a:t>
            </a:r>
            <a:r>
              <a:rPr lang="en-US" dirty="0" err="1" smtClean="0"/>
              <a:t>bạn</a:t>
            </a:r>
            <a:r>
              <a:rPr lang="en-US" dirty="0" smtClean="0"/>
              <a:t>!</a:t>
            </a:r>
          </a:p>
          <a:p>
            <a:pPr marL="0" indent="0">
              <a:buNone/>
            </a:pPr>
            <a:r>
              <a:rPr lang="en-US" dirty="0" smtClean="0"/>
              <a:t>3. </a:t>
            </a:r>
            <a:r>
              <a:rPr lang="en-US" dirty="0" err="1" smtClean="0"/>
              <a:t>Viết</a:t>
            </a:r>
            <a:r>
              <a:rPr lang="en-US" dirty="0" smtClean="0"/>
              <a:t> </a:t>
            </a:r>
            <a:r>
              <a:rPr lang="en-US" dirty="0" err="1" smtClean="0"/>
              <a:t>dự</a:t>
            </a:r>
            <a:r>
              <a:rPr lang="en-US" dirty="0" smtClean="0"/>
              <a:t> </a:t>
            </a:r>
            <a:r>
              <a:rPr lang="en-US" dirty="0" err="1" smtClean="0"/>
              <a:t>án</a:t>
            </a:r>
            <a:r>
              <a:rPr lang="en-US" dirty="0" smtClean="0"/>
              <a:t> website </a:t>
            </a:r>
            <a:r>
              <a:rPr lang="en-US" dirty="0" err="1" smtClean="0"/>
              <a:t>bằng</a:t>
            </a:r>
            <a:r>
              <a:rPr lang="en-US" dirty="0" smtClean="0"/>
              <a:t> html in </a:t>
            </a:r>
            <a:r>
              <a:rPr lang="en-US" dirty="0" err="1" smtClean="0"/>
              <a:t>ra</a:t>
            </a:r>
            <a:r>
              <a:rPr lang="en-US" dirty="0" smtClean="0"/>
              <a:t> </a:t>
            </a:r>
            <a:r>
              <a:rPr lang="en-US" dirty="0" err="1" smtClean="0"/>
              <a:t>bảng</a:t>
            </a:r>
            <a:r>
              <a:rPr lang="en-US" dirty="0" smtClean="0"/>
              <a:t> </a:t>
            </a:r>
            <a:r>
              <a:rPr lang="en-US" dirty="0" err="1" smtClean="0"/>
              <a:t>sau</a:t>
            </a:r>
            <a:r>
              <a:rPr lang="en-US" dirty="0" smtClean="0"/>
              <a:t>:</a:t>
            </a:r>
            <a:endParaRPr lang="en-US" dirty="0"/>
          </a:p>
        </p:txBody>
      </p:sp>
      <p:sp>
        <p:nvSpPr>
          <p:cNvPr id="4" name="Action Button: Custom 3">
            <a:hlinkClick r:id="rId3" highlightClick="1"/>
          </p:cNvPr>
          <p:cNvSpPr/>
          <p:nvPr/>
        </p:nvSpPr>
        <p:spPr>
          <a:xfrm>
            <a:off x="7822351" y="976278"/>
            <a:ext cx="1568918" cy="564749"/>
          </a:xfrm>
          <a:prstGeom prst="actionButtonBlan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Video</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2148406549"/>
              </p:ext>
            </p:extLst>
          </p:nvPr>
        </p:nvGraphicFramePr>
        <p:xfrm>
          <a:off x="2328392" y="3469171"/>
          <a:ext cx="8127999" cy="2225040"/>
        </p:xfrm>
        <a:graphic>
          <a:graphicData uri="http://schemas.openxmlformats.org/drawingml/2006/table">
            <a:tbl>
              <a:tblPr firstRow="1" bandRow="1">
                <a:tableStyleId>{5940675A-B579-460E-94D1-54222C63F5DA}</a:tableStyleId>
              </a:tblPr>
              <a:tblGrid>
                <a:gridCol w="2709333"/>
                <a:gridCol w="2709333"/>
                <a:gridCol w="2709333"/>
              </a:tblGrid>
              <a:tr h="370840">
                <a:tc rowSpan="2">
                  <a:txBody>
                    <a:bodyPr/>
                    <a:lstStyle/>
                    <a:p>
                      <a:pPr algn="ctr"/>
                      <a:r>
                        <a:rPr lang="en-US" b="1" dirty="0" err="1" smtClean="0"/>
                        <a:t>Môn</a:t>
                      </a:r>
                      <a:r>
                        <a:rPr lang="en-US" b="1" baseline="0" dirty="0" smtClean="0"/>
                        <a:t> </a:t>
                      </a:r>
                      <a:r>
                        <a:rPr lang="en-US" b="1" baseline="0" dirty="0" err="1" smtClean="0"/>
                        <a:t>học</a:t>
                      </a:r>
                      <a:endParaRPr lang="en-US" b="1" dirty="0"/>
                    </a:p>
                  </a:txBody>
                  <a:tcPr anchor="ctr"/>
                </a:tc>
                <a:tc gridSpan="2">
                  <a:txBody>
                    <a:bodyPr/>
                    <a:lstStyle/>
                    <a:p>
                      <a:pPr algn="ctr"/>
                      <a:r>
                        <a:rPr lang="en-US" b="1" dirty="0" err="1" smtClean="0"/>
                        <a:t>Điểm</a:t>
                      </a:r>
                      <a:endParaRPr lang="en-US" b="1" dirty="0"/>
                    </a:p>
                  </a:txBody>
                  <a:tcPr/>
                </a:tc>
                <a:tc hMerge="1">
                  <a:txBody>
                    <a:bodyPr/>
                    <a:lstStyle/>
                    <a:p>
                      <a:endParaRPr lang="en-US" dirty="0"/>
                    </a:p>
                  </a:txBody>
                  <a:tcPr/>
                </a:tc>
              </a:tr>
              <a:tr h="370840">
                <a:tc vMerge="1">
                  <a:txBody>
                    <a:bodyPr/>
                    <a:lstStyle/>
                    <a:p>
                      <a:endParaRPr lang="en-US" dirty="0"/>
                    </a:p>
                  </a:txBody>
                  <a:tcPr/>
                </a:tc>
                <a:tc>
                  <a:txBody>
                    <a:bodyPr/>
                    <a:lstStyle/>
                    <a:p>
                      <a:pPr algn="ctr"/>
                      <a:r>
                        <a:rPr lang="en-US" b="1" dirty="0" err="1" smtClean="0"/>
                        <a:t>Số</a:t>
                      </a:r>
                      <a:endParaRPr lang="en-US" b="1" dirty="0"/>
                    </a:p>
                  </a:txBody>
                  <a:tcPr/>
                </a:tc>
                <a:tc>
                  <a:txBody>
                    <a:bodyPr/>
                    <a:lstStyle/>
                    <a:p>
                      <a:pPr algn="ctr"/>
                      <a:r>
                        <a:rPr lang="en-US" b="1" dirty="0" err="1" smtClean="0"/>
                        <a:t>Chữ</a:t>
                      </a:r>
                      <a:endParaRPr lang="en-US" b="1" dirty="0"/>
                    </a:p>
                  </a:txBody>
                  <a:tcPr/>
                </a:tc>
              </a:tr>
              <a:tr h="370840">
                <a:tc>
                  <a:txBody>
                    <a:bodyPr/>
                    <a:lstStyle/>
                    <a:p>
                      <a:r>
                        <a:rPr lang="en-US" dirty="0" err="1" smtClean="0"/>
                        <a:t>Toán</a:t>
                      </a:r>
                      <a:endParaRPr lang="en-US" dirty="0"/>
                    </a:p>
                  </a:txBody>
                  <a:tcPr/>
                </a:tc>
                <a:tc>
                  <a:txBody>
                    <a:bodyPr/>
                    <a:lstStyle/>
                    <a:p>
                      <a:r>
                        <a:rPr lang="en-US" dirty="0" smtClean="0"/>
                        <a:t>6</a:t>
                      </a:r>
                      <a:endParaRPr lang="en-US" dirty="0"/>
                    </a:p>
                  </a:txBody>
                  <a:tcPr/>
                </a:tc>
                <a:tc>
                  <a:txBody>
                    <a:bodyPr/>
                    <a:lstStyle/>
                    <a:p>
                      <a:r>
                        <a:rPr lang="en-US" dirty="0" err="1" smtClean="0"/>
                        <a:t>Sáu</a:t>
                      </a:r>
                      <a:endParaRPr lang="en-US" dirty="0"/>
                    </a:p>
                  </a:txBody>
                  <a:tcPr/>
                </a:tc>
              </a:tr>
              <a:tr h="370840">
                <a:tc>
                  <a:txBody>
                    <a:bodyPr/>
                    <a:lstStyle/>
                    <a:p>
                      <a:r>
                        <a:rPr lang="en-US" dirty="0" err="1" smtClean="0"/>
                        <a:t>Lý</a:t>
                      </a:r>
                      <a:endParaRPr lang="en-US" dirty="0"/>
                    </a:p>
                  </a:txBody>
                  <a:tcPr/>
                </a:tc>
                <a:tc>
                  <a:txBody>
                    <a:bodyPr/>
                    <a:lstStyle/>
                    <a:p>
                      <a:r>
                        <a:rPr lang="en-US" dirty="0" smtClean="0"/>
                        <a:t>7</a:t>
                      </a:r>
                      <a:endParaRPr lang="en-US" dirty="0"/>
                    </a:p>
                  </a:txBody>
                  <a:tcPr/>
                </a:tc>
                <a:tc>
                  <a:txBody>
                    <a:bodyPr/>
                    <a:lstStyle/>
                    <a:p>
                      <a:r>
                        <a:rPr lang="en-US" dirty="0" err="1" smtClean="0"/>
                        <a:t>Bảy</a:t>
                      </a:r>
                      <a:endParaRPr lang="en-US" dirty="0"/>
                    </a:p>
                  </a:txBody>
                  <a:tcPr/>
                </a:tc>
              </a:tr>
              <a:tr h="370840">
                <a:tc>
                  <a:txBody>
                    <a:bodyPr/>
                    <a:lstStyle/>
                    <a:p>
                      <a:r>
                        <a:rPr lang="en-US" dirty="0" err="1" smtClean="0"/>
                        <a:t>Hóa</a:t>
                      </a:r>
                      <a:endParaRPr lang="en-US" dirty="0"/>
                    </a:p>
                  </a:txBody>
                  <a:tcPr/>
                </a:tc>
                <a:tc>
                  <a:txBody>
                    <a:bodyPr/>
                    <a:lstStyle/>
                    <a:p>
                      <a:r>
                        <a:rPr lang="en-US" dirty="0" smtClean="0"/>
                        <a:t>8</a:t>
                      </a:r>
                      <a:endParaRPr lang="en-US" dirty="0"/>
                    </a:p>
                  </a:txBody>
                  <a:tcPr/>
                </a:tc>
                <a:tc>
                  <a:txBody>
                    <a:bodyPr/>
                    <a:lstStyle/>
                    <a:p>
                      <a:r>
                        <a:rPr lang="en-US" dirty="0" err="1" smtClean="0"/>
                        <a:t>Tám</a:t>
                      </a:r>
                      <a:endParaRPr lang="en-US" dirty="0"/>
                    </a:p>
                  </a:txBody>
                  <a:tcPr/>
                </a:tc>
              </a:tr>
              <a:tr h="370840">
                <a:tc>
                  <a:txBody>
                    <a:bodyPr/>
                    <a:lstStyle/>
                    <a:p>
                      <a:r>
                        <a:rPr lang="en-US" dirty="0" err="1" smtClean="0"/>
                        <a:t>Sinh</a:t>
                      </a:r>
                      <a:endParaRPr lang="en-US" dirty="0"/>
                    </a:p>
                  </a:txBody>
                  <a:tcPr/>
                </a:tc>
                <a:tc>
                  <a:txBody>
                    <a:bodyPr/>
                    <a:lstStyle/>
                    <a:p>
                      <a:r>
                        <a:rPr lang="en-US" dirty="0" smtClean="0"/>
                        <a:t>7</a:t>
                      </a:r>
                      <a:endParaRPr lang="en-US" dirty="0"/>
                    </a:p>
                  </a:txBody>
                  <a:tcPr/>
                </a:tc>
                <a:tc>
                  <a:txBody>
                    <a:bodyPr/>
                    <a:lstStyle/>
                    <a:p>
                      <a:r>
                        <a:rPr lang="en-US" dirty="0" err="1" smtClean="0"/>
                        <a:t>Bảy</a:t>
                      </a:r>
                      <a:endParaRPr lang="en-US" dirty="0"/>
                    </a:p>
                  </a:txBody>
                  <a:tcPr/>
                </a:tc>
              </a:tr>
            </a:tbl>
          </a:graphicData>
        </a:graphic>
      </p:graphicFrame>
    </p:spTree>
    <p:extLst>
      <p:ext uri="{BB962C8B-B14F-4D97-AF65-F5344CB8AC3E}">
        <p14:creationId xmlns:p14="http://schemas.microsoft.com/office/powerpoint/2010/main" val="2470182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570" y="2800951"/>
            <a:ext cx="10515600" cy="1325563"/>
          </a:xfrm>
        </p:spPr>
        <p:txBody>
          <a:bodyPr>
            <a:normAutofit/>
          </a:bodyPr>
          <a:lstStyle/>
          <a:p>
            <a:r>
              <a:rPr lang="en-US" sz="4000" b="1" dirty="0" smtClean="0">
                <a:solidFill>
                  <a:schemeClr val="accent4">
                    <a:lumMod val="75000"/>
                  </a:schemeClr>
                </a:solidFill>
                <a:latin typeface="Calibri (Body)"/>
              </a:rPr>
              <a:t>THANKS FOR WATCHING!</a:t>
            </a:r>
            <a:endParaRPr lang="vi-VN" sz="4000" b="1" dirty="0">
              <a:solidFill>
                <a:schemeClr val="accent4">
                  <a:lumMod val="75000"/>
                </a:schemeClr>
              </a:solidFill>
            </a:endParaRPr>
          </a:p>
        </p:txBody>
      </p:sp>
    </p:spTree>
    <p:extLst>
      <p:ext uri="{BB962C8B-B14F-4D97-AF65-F5344CB8AC3E}">
        <p14:creationId xmlns:p14="http://schemas.microsoft.com/office/powerpoint/2010/main" val="4077790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26" y="-141515"/>
            <a:ext cx="10018713" cy="1752599"/>
          </a:xfrm>
        </p:spPr>
        <p:txBody>
          <a:bodyPr/>
          <a:lstStyle/>
          <a:p>
            <a:r>
              <a:rPr lang="en-US" b="1" dirty="0" err="1" smtClean="0">
                <a:solidFill>
                  <a:srgbClr val="002060"/>
                </a:solidFill>
              </a:rPr>
              <a:t>Mục</a:t>
            </a:r>
            <a:r>
              <a:rPr lang="en-US" b="1" dirty="0" smtClean="0">
                <a:solidFill>
                  <a:srgbClr val="002060"/>
                </a:solidFill>
              </a:rPr>
              <a:t> </a:t>
            </a:r>
            <a:r>
              <a:rPr lang="en-US" b="1" dirty="0" err="1" smtClean="0">
                <a:solidFill>
                  <a:srgbClr val="002060"/>
                </a:solidFill>
              </a:rPr>
              <a:t>tiêu</a:t>
            </a:r>
            <a:endParaRPr lang="en-US" b="1" dirty="0">
              <a:solidFill>
                <a:srgbClr val="002060"/>
              </a:solidFill>
            </a:endParaRPr>
          </a:p>
        </p:txBody>
      </p:sp>
      <p:sp>
        <p:nvSpPr>
          <p:cNvPr id="3" name="Content Placeholder 2"/>
          <p:cNvSpPr>
            <a:spLocks noGrp="1"/>
          </p:cNvSpPr>
          <p:nvPr>
            <p:ph idx="1"/>
          </p:nvPr>
        </p:nvSpPr>
        <p:spPr>
          <a:xfrm>
            <a:off x="2028595" y="1393372"/>
            <a:ext cx="10018713" cy="4593771"/>
          </a:xfrm>
        </p:spPr>
        <p:txBody>
          <a:bodyPr>
            <a:normAutofit/>
          </a:bodyPr>
          <a:lstStyle/>
          <a:p>
            <a:pPr marL="0" indent="0">
              <a:buNone/>
            </a:pPr>
            <a:r>
              <a:rPr lang="vi-VN" i="1" dirty="0">
                <a:latin typeface="Calibri (Body)"/>
              </a:rPr>
              <a:t>Học xong bài học này người học có khả năng:</a:t>
            </a:r>
          </a:p>
          <a:p>
            <a:pPr marL="0" indent="0">
              <a:buNone/>
            </a:pPr>
            <a:r>
              <a:rPr lang="vi-VN" b="1" dirty="0">
                <a:latin typeface="Calibri (Body)"/>
              </a:rPr>
              <a:t>1. Về mặt kiến thức: </a:t>
            </a:r>
            <a:r>
              <a:rPr lang="vi-VN" dirty="0">
                <a:latin typeface="Calibri (Body)"/>
              </a:rPr>
              <a:t>Hiểu được </a:t>
            </a:r>
            <a:r>
              <a:rPr lang="en-US" dirty="0" smtClean="0">
                <a:latin typeface="Calibri (Body)"/>
              </a:rPr>
              <a:t>webserver </a:t>
            </a:r>
            <a:r>
              <a:rPr lang="en-US" dirty="0" err="1" smtClean="0">
                <a:latin typeface="Calibri (Body)"/>
              </a:rPr>
              <a:t>sử</a:t>
            </a:r>
            <a:r>
              <a:rPr lang="en-US" dirty="0" smtClean="0">
                <a:latin typeface="Calibri (Body)"/>
              </a:rPr>
              <a:t> </a:t>
            </a:r>
            <a:r>
              <a:rPr lang="en-US" dirty="0" err="1" smtClean="0">
                <a:latin typeface="Calibri (Body)"/>
              </a:rPr>
              <a:t>dụng</a:t>
            </a:r>
            <a:r>
              <a:rPr lang="en-US" dirty="0" smtClean="0">
                <a:latin typeface="Calibri (Body)"/>
              </a:rPr>
              <a:t> </a:t>
            </a:r>
            <a:r>
              <a:rPr lang="en-US" dirty="0" err="1" smtClean="0">
                <a:latin typeface="Calibri (Body)"/>
              </a:rPr>
              <a:t>cho</a:t>
            </a:r>
            <a:r>
              <a:rPr lang="en-US" dirty="0" smtClean="0">
                <a:latin typeface="Calibri (Body)"/>
              </a:rPr>
              <a:t> PHP, </a:t>
            </a:r>
            <a:r>
              <a:rPr lang="en-US" dirty="0" err="1" smtClean="0">
                <a:latin typeface="Calibri (Body)"/>
              </a:rPr>
              <a:t>nắm</a:t>
            </a:r>
            <a:r>
              <a:rPr lang="en-US" dirty="0" smtClean="0">
                <a:latin typeface="Calibri (Body)"/>
              </a:rPr>
              <a:t> </a:t>
            </a:r>
            <a:r>
              <a:rPr lang="en-US" dirty="0" err="1" smtClean="0">
                <a:latin typeface="Calibri (Body)"/>
              </a:rPr>
              <a:t>được</a:t>
            </a:r>
            <a:r>
              <a:rPr lang="en-US" dirty="0" smtClean="0">
                <a:latin typeface="Calibri (Body)"/>
              </a:rPr>
              <a:t> XAMPP, Visual Studio Code; </a:t>
            </a:r>
            <a:r>
              <a:rPr lang="en-US" dirty="0" err="1" smtClean="0">
                <a:latin typeface="Calibri (Body)"/>
              </a:rPr>
              <a:t>biết</a:t>
            </a:r>
            <a:r>
              <a:rPr lang="en-US" dirty="0" smtClean="0">
                <a:latin typeface="Calibri (Body)"/>
              </a:rPr>
              <a:t> </a:t>
            </a:r>
            <a:r>
              <a:rPr lang="en-US" dirty="0" err="1" smtClean="0">
                <a:latin typeface="Calibri (Body)"/>
              </a:rPr>
              <a:t>được</a:t>
            </a:r>
            <a:r>
              <a:rPr lang="en-US" dirty="0" smtClean="0">
                <a:latin typeface="Calibri (Body)"/>
              </a:rPr>
              <a:t> </a:t>
            </a:r>
            <a:r>
              <a:rPr lang="en-US" dirty="0" err="1" smtClean="0">
                <a:latin typeface="Calibri (Body)"/>
              </a:rPr>
              <a:t>cách</a:t>
            </a:r>
            <a:r>
              <a:rPr lang="en-US" dirty="0" smtClean="0">
                <a:latin typeface="Calibri (Body)"/>
              </a:rPr>
              <a:t> </a:t>
            </a:r>
            <a:r>
              <a:rPr lang="en-US" dirty="0" err="1" smtClean="0">
                <a:latin typeface="Calibri (Body)"/>
              </a:rPr>
              <a:t>tạo</a:t>
            </a:r>
            <a:r>
              <a:rPr lang="en-US" dirty="0" smtClean="0">
                <a:latin typeface="Calibri (Body)"/>
              </a:rPr>
              <a:t> </a:t>
            </a:r>
            <a:r>
              <a:rPr lang="en-US" dirty="0" err="1" smtClean="0">
                <a:latin typeface="Calibri (Body)"/>
              </a:rPr>
              <a:t>một</a:t>
            </a:r>
            <a:r>
              <a:rPr lang="en-US" dirty="0" smtClean="0">
                <a:latin typeface="Calibri (Body)"/>
              </a:rPr>
              <a:t> website </a:t>
            </a:r>
            <a:r>
              <a:rPr lang="en-US" dirty="0" err="1" smtClean="0">
                <a:latin typeface="Calibri (Body)"/>
              </a:rPr>
              <a:t>chạy</a:t>
            </a:r>
            <a:r>
              <a:rPr lang="en-US" dirty="0" smtClean="0">
                <a:latin typeface="Calibri (Body)"/>
              </a:rPr>
              <a:t> </a:t>
            </a:r>
            <a:r>
              <a:rPr lang="en-US" dirty="0" err="1" smtClean="0">
                <a:latin typeface="Calibri (Body)"/>
              </a:rPr>
              <a:t>trên</a:t>
            </a:r>
            <a:r>
              <a:rPr lang="en-US" dirty="0" smtClean="0">
                <a:latin typeface="Calibri (Body)"/>
              </a:rPr>
              <a:t> server Apache </a:t>
            </a:r>
            <a:r>
              <a:rPr lang="en-US" dirty="0" err="1" smtClean="0">
                <a:latin typeface="Calibri (Body)"/>
              </a:rPr>
              <a:t>của</a:t>
            </a:r>
            <a:r>
              <a:rPr lang="en-US" dirty="0" smtClean="0">
                <a:latin typeface="Calibri (Body)"/>
              </a:rPr>
              <a:t> XAMPP</a:t>
            </a:r>
            <a:r>
              <a:rPr lang="vi-VN" dirty="0" smtClean="0">
                <a:latin typeface="Calibri (Body)"/>
              </a:rPr>
              <a:t>.</a:t>
            </a:r>
            <a:endParaRPr lang="vi-VN" dirty="0">
              <a:latin typeface="Calibri (Body)"/>
            </a:endParaRPr>
          </a:p>
          <a:p>
            <a:pPr marL="0" indent="0">
              <a:buNone/>
            </a:pPr>
            <a:r>
              <a:rPr lang="vi-VN" b="1" dirty="0">
                <a:latin typeface="Calibri (Body)"/>
              </a:rPr>
              <a:t>2. Về mặt kỹ năng:</a:t>
            </a:r>
            <a:r>
              <a:rPr lang="vi-VN" dirty="0">
                <a:latin typeface="Calibri (Body)"/>
              </a:rPr>
              <a:t> </a:t>
            </a:r>
            <a:r>
              <a:rPr lang="en-US" dirty="0" err="1" smtClean="0">
                <a:latin typeface="Calibri (Body)"/>
              </a:rPr>
              <a:t>Cài</a:t>
            </a:r>
            <a:r>
              <a:rPr lang="en-US" dirty="0" smtClean="0">
                <a:latin typeface="Calibri (Body)"/>
              </a:rPr>
              <a:t> </a:t>
            </a:r>
            <a:r>
              <a:rPr lang="en-US" dirty="0" err="1" smtClean="0">
                <a:latin typeface="Calibri (Body)"/>
              </a:rPr>
              <a:t>đặt</a:t>
            </a:r>
            <a:r>
              <a:rPr lang="en-US" dirty="0" smtClean="0">
                <a:latin typeface="Calibri (Body)"/>
              </a:rPr>
              <a:t> </a:t>
            </a:r>
            <a:r>
              <a:rPr lang="en-US" dirty="0" err="1" smtClean="0">
                <a:latin typeface="Calibri (Body)"/>
              </a:rPr>
              <a:t>được</a:t>
            </a:r>
            <a:r>
              <a:rPr lang="en-US" dirty="0" smtClean="0">
                <a:latin typeface="Calibri (Body)"/>
              </a:rPr>
              <a:t> XAMPP, VS Code; </a:t>
            </a:r>
            <a:r>
              <a:rPr lang="en-US" dirty="0" err="1" smtClean="0">
                <a:latin typeface="Calibri (Body)"/>
              </a:rPr>
              <a:t>tạo</a:t>
            </a:r>
            <a:r>
              <a:rPr lang="en-US" dirty="0" smtClean="0">
                <a:latin typeface="Calibri (Body)"/>
              </a:rPr>
              <a:t> </a:t>
            </a:r>
            <a:r>
              <a:rPr lang="en-US" dirty="0" err="1" smtClean="0">
                <a:latin typeface="Calibri (Body)"/>
              </a:rPr>
              <a:t>được</a:t>
            </a:r>
            <a:r>
              <a:rPr lang="en-US" dirty="0" smtClean="0">
                <a:latin typeface="Calibri (Body)"/>
              </a:rPr>
              <a:t> website </a:t>
            </a:r>
            <a:r>
              <a:rPr lang="en-US" dirty="0" err="1" smtClean="0">
                <a:latin typeface="Calibri (Body)"/>
              </a:rPr>
              <a:t>chạy</a:t>
            </a:r>
            <a:r>
              <a:rPr lang="en-US" dirty="0" smtClean="0">
                <a:latin typeface="Calibri (Body)"/>
              </a:rPr>
              <a:t> </a:t>
            </a:r>
            <a:r>
              <a:rPr lang="en-US" dirty="0" err="1" smtClean="0">
                <a:latin typeface="Calibri (Body)"/>
              </a:rPr>
              <a:t>trên</a:t>
            </a:r>
            <a:r>
              <a:rPr lang="en-US" dirty="0" smtClean="0">
                <a:latin typeface="Calibri (Body)"/>
              </a:rPr>
              <a:t> server Apache</a:t>
            </a:r>
            <a:r>
              <a:rPr lang="vi-VN" dirty="0" smtClean="0">
                <a:latin typeface="Calibri (Body)"/>
              </a:rPr>
              <a:t>.</a:t>
            </a:r>
            <a:endParaRPr lang="vi-VN" dirty="0">
              <a:latin typeface="Calibri (Body)"/>
            </a:endParaRPr>
          </a:p>
          <a:p>
            <a:pPr marL="0" indent="0">
              <a:buNone/>
            </a:pPr>
            <a:r>
              <a:rPr lang="vi-VN" b="1" dirty="0">
                <a:latin typeface="Calibri (Body)"/>
              </a:rPr>
              <a:t>3. Về thái độ: </a:t>
            </a:r>
            <a:r>
              <a:rPr lang="vi-VN" dirty="0">
                <a:latin typeface="Calibri (Body)"/>
              </a:rPr>
              <a:t>phải nghiêm túc trong học tập, chú ý nghe giảng, làm các nhiệm vụ được giáo viên phân công.</a:t>
            </a:r>
          </a:p>
        </p:txBody>
      </p:sp>
    </p:spTree>
    <p:extLst>
      <p:ext uri="{BB962C8B-B14F-4D97-AF65-F5344CB8AC3E}">
        <p14:creationId xmlns:p14="http://schemas.microsoft.com/office/powerpoint/2010/main" val="28274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26" y="-141515"/>
            <a:ext cx="10018713" cy="1752599"/>
          </a:xfrm>
        </p:spPr>
        <p:txBody>
          <a:bodyPr/>
          <a:lstStyle/>
          <a:p>
            <a:r>
              <a:rPr lang="en-US" b="1" dirty="0" err="1" smtClean="0">
                <a:solidFill>
                  <a:srgbClr val="002060"/>
                </a:solidFill>
              </a:rPr>
              <a:t>Đồ</a:t>
            </a:r>
            <a:r>
              <a:rPr lang="en-US" b="1" dirty="0" smtClean="0">
                <a:solidFill>
                  <a:srgbClr val="002060"/>
                </a:solidFill>
              </a:rPr>
              <a:t> </a:t>
            </a:r>
            <a:r>
              <a:rPr lang="en-US" b="1" dirty="0" err="1" smtClean="0">
                <a:solidFill>
                  <a:srgbClr val="002060"/>
                </a:solidFill>
              </a:rPr>
              <a:t>dùng</a:t>
            </a:r>
            <a:r>
              <a:rPr lang="en-US" b="1" dirty="0" smtClean="0">
                <a:solidFill>
                  <a:srgbClr val="002060"/>
                </a:solidFill>
              </a:rPr>
              <a:t> </a:t>
            </a:r>
            <a:r>
              <a:rPr lang="en-US" b="1" dirty="0" err="1" smtClean="0">
                <a:solidFill>
                  <a:srgbClr val="002060"/>
                </a:solidFill>
              </a:rPr>
              <a:t>và</a:t>
            </a:r>
            <a:r>
              <a:rPr lang="en-US" b="1" dirty="0" smtClean="0">
                <a:solidFill>
                  <a:srgbClr val="002060"/>
                </a:solidFill>
              </a:rPr>
              <a:t> </a:t>
            </a:r>
            <a:r>
              <a:rPr lang="en-US" b="1" dirty="0" err="1" smtClean="0">
                <a:solidFill>
                  <a:srgbClr val="002060"/>
                </a:solidFill>
              </a:rPr>
              <a:t>trang</a:t>
            </a:r>
            <a:r>
              <a:rPr lang="en-US" b="1" dirty="0" smtClean="0">
                <a:solidFill>
                  <a:srgbClr val="002060"/>
                </a:solidFill>
              </a:rPr>
              <a:t> </a:t>
            </a:r>
            <a:r>
              <a:rPr lang="en-US" b="1" dirty="0" err="1" smtClean="0">
                <a:solidFill>
                  <a:srgbClr val="002060"/>
                </a:solidFill>
              </a:rPr>
              <a:t>thiết</a:t>
            </a:r>
            <a:r>
              <a:rPr lang="en-US" b="1" dirty="0" smtClean="0">
                <a:solidFill>
                  <a:srgbClr val="002060"/>
                </a:solidFill>
              </a:rPr>
              <a:t> </a:t>
            </a:r>
            <a:r>
              <a:rPr lang="en-US" b="1" dirty="0" err="1" smtClean="0">
                <a:solidFill>
                  <a:srgbClr val="002060"/>
                </a:solidFill>
              </a:rPr>
              <a:t>bị</a:t>
            </a:r>
            <a:r>
              <a:rPr lang="en-US" b="1" dirty="0" smtClean="0">
                <a:solidFill>
                  <a:srgbClr val="002060"/>
                </a:solidFill>
              </a:rPr>
              <a:t> </a:t>
            </a:r>
            <a:r>
              <a:rPr lang="en-US" b="1" dirty="0" err="1" smtClean="0">
                <a:solidFill>
                  <a:srgbClr val="002060"/>
                </a:solidFill>
              </a:rPr>
              <a:t>dạy</a:t>
            </a:r>
            <a:r>
              <a:rPr lang="en-US" b="1" dirty="0" smtClean="0">
                <a:solidFill>
                  <a:srgbClr val="002060"/>
                </a:solidFill>
              </a:rPr>
              <a:t> </a:t>
            </a:r>
            <a:r>
              <a:rPr lang="en-US" b="1" dirty="0" err="1" smtClean="0">
                <a:solidFill>
                  <a:srgbClr val="002060"/>
                </a:solidFill>
              </a:rPr>
              <a:t>học</a:t>
            </a:r>
            <a:endParaRPr lang="en-US" b="1" dirty="0">
              <a:solidFill>
                <a:srgbClr val="002060"/>
              </a:solidFill>
            </a:endParaRPr>
          </a:p>
        </p:txBody>
      </p:sp>
      <p:sp>
        <p:nvSpPr>
          <p:cNvPr id="3" name="Content Placeholder 2"/>
          <p:cNvSpPr>
            <a:spLocks noGrp="1"/>
          </p:cNvSpPr>
          <p:nvPr>
            <p:ph idx="1"/>
          </p:nvPr>
        </p:nvSpPr>
        <p:spPr>
          <a:xfrm>
            <a:off x="2028595" y="1393373"/>
            <a:ext cx="10018713" cy="3483428"/>
          </a:xfrm>
        </p:spPr>
        <p:txBody>
          <a:bodyPr>
            <a:normAutofit/>
          </a:bodyPr>
          <a:lstStyle/>
          <a:p>
            <a:pPr marL="0" indent="0">
              <a:buNone/>
            </a:pPr>
            <a:r>
              <a:rPr lang="en-US" dirty="0">
                <a:latin typeface="Calibri (Body)"/>
              </a:rPr>
              <a:t>- </a:t>
            </a:r>
            <a:r>
              <a:rPr lang="vi-VN" dirty="0">
                <a:latin typeface="Calibri (Body)"/>
              </a:rPr>
              <a:t>Giáo trình </a:t>
            </a:r>
            <a:r>
              <a:rPr lang="en-US" dirty="0" err="1" smtClean="0">
                <a:latin typeface="Calibri (Body)"/>
              </a:rPr>
              <a:t>Lập</a:t>
            </a:r>
            <a:r>
              <a:rPr lang="en-US" dirty="0" smtClean="0">
                <a:latin typeface="Calibri (Body)"/>
              </a:rPr>
              <a:t> </a:t>
            </a:r>
            <a:r>
              <a:rPr lang="en-US" dirty="0" err="1" smtClean="0">
                <a:latin typeface="Calibri (Body)"/>
              </a:rPr>
              <a:t>trình</a:t>
            </a:r>
            <a:r>
              <a:rPr lang="en-US" dirty="0" smtClean="0">
                <a:latin typeface="Calibri (Body)"/>
              </a:rPr>
              <a:t> </a:t>
            </a:r>
            <a:r>
              <a:rPr lang="en-US" dirty="0" err="1" smtClean="0">
                <a:latin typeface="Calibri (Body)"/>
              </a:rPr>
              <a:t>lập</a:t>
            </a:r>
            <a:r>
              <a:rPr lang="en-US" dirty="0" smtClean="0">
                <a:latin typeface="Calibri (Body)"/>
              </a:rPr>
              <a:t> </a:t>
            </a:r>
            <a:r>
              <a:rPr lang="en-US" dirty="0" err="1" smtClean="0">
                <a:latin typeface="Calibri (Body)"/>
              </a:rPr>
              <a:t>trình</a:t>
            </a:r>
            <a:r>
              <a:rPr lang="en-US" dirty="0" smtClean="0">
                <a:latin typeface="Calibri (Body)"/>
              </a:rPr>
              <a:t> Web </a:t>
            </a:r>
            <a:r>
              <a:rPr lang="en-US" dirty="0" err="1" smtClean="0">
                <a:latin typeface="Calibri (Body)"/>
              </a:rPr>
              <a:t>cơ</a:t>
            </a:r>
            <a:r>
              <a:rPr lang="en-US" dirty="0" smtClean="0">
                <a:latin typeface="Calibri (Body)"/>
              </a:rPr>
              <a:t> </a:t>
            </a:r>
            <a:r>
              <a:rPr lang="en-US" dirty="0" err="1" smtClean="0">
                <a:latin typeface="Calibri (Body)"/>
              </a:rPr>
              <a:t>bản</a:t>
            </a:r>
            <a:endParaRPr lang="vi-VN" dirty="0">
              <a:latin typeface="Calibri (Body)"/>
            </a:endParaRPr>
          </a:p>
          <a:p>
            <a:pPr marL="0" indent="0">
              <a:buNone/>
            </a:pPr>
            <a:r>
              <a:rPr lang="en-US" dirty="0" smtClean="0">
                <a:latin typeface="Calibri (Body)"/>
              </a:rPr>
              <a:t>- </a:t>
            </a:r>
            <a:r>
              <a:rPr lang="vi-VN" dirty="0" smtClean="0">
                <a:latin typeface="Calibri (Body)"/>
              </a:rPr>
              <a:t>Phòng </a:t>
            </a:r>
            <a:r>
              <a:rPr lang="vi-VN" dirty="0">
                <a:latin typeface="Calibri (Body)"/>
              </a:rPr>
              <a:t>máy tính cài đặt </a:t>
            </a:r>
            <a:r>
              <a:rPr lang="en-US" dirty="0" smtClean="0">
                <a:latin typeface="Calibri (Body)"/>
              </a:rPr>
              <a:t>XAMPP, </a:t>
            </a:r>
            <a:r>
              <a:rPr lang="en-US" dirty="0" err="1" smtClean="0">
                <a:latin typeface="Calibri (Body)"/>
              </a:rPr>
              <a:t>phần</a:t>
            </a:r>
            <a:r>
              <a:rPr lang="en-US" dirty="0" smtClean="0">
                <a:latin typeface="Calibri (Body)"/>
              </a:rPr>
              <a:t> </a:t>
            </a:r>
            <a:r>
              <a:rPr lang="en-US" dirty="0" err="1" smtClean="0">
                <a:latin typeface="Calibri (Body)"/>
              </a:rPr>
              <a:t>mềm</a:t>
            </a:r>
            <a:r>
              <a:rPr lang="en-US" dirty="0" smtClean="0">
                <a:latin typeface="Calibri (Body)"/>
              </a:rPr>
              <a:t> VS Code</a:t>
            </a:r>
          </a:p>
          <a:p>
            <a:pPr marL="0" indent="0">
              <a:buNone/>
            </a:pPr>
            <a:r>
              <a:rPr lang="en-US" dirty="0" smtClean="0">
                <a:latin typeface="Calibri (Body)"/>
              </a:rPr>
              <a:t>- </a:t>
            </a:r>
            <a:r>
              <a:rPr lang="en-US" dirty="0" err="1" smtClean="0">
                <a:latin typeface="Calibri (Body)"/>
              </a:rPr>
              <a:t>Mạng</a:t>
            </a:r>
            <a:r>
              <a:rPr lang="en-US" dirty="0" smtClean="0">
                <a:latin typeface="Calibri (Body)"/>
              </a:rPr>
              <a:t>, </a:t>
            </a:r>
            <a:r>
              <a:rPr lang="en-US" dirty="0" err="1" smtClean="0">
                <a:latin typeface="Calibri (Body)"/>
              </a:rPr>
              <a:t>các</a:t>
            </a:r>
            <a:r>
              <a:rPr lang="en-US" dirty="0" smtClean="0">
                <a:latin typeface="Calibri (Body)"/>
              </a:rPr>
              <a:t> </a:t>
            </a:r>
            <a:r>
              <a:rPr lang="en-US" dirty="0" err="1" smtClean="0">
                <a:latin typeface="Calibri (Body)"/>
              </a:rPr>
              <a:t>ứng</a:t>
            </a:r>
            <a:r>
              <a:rPr lang="en-US" dirty="0" smtClean="0">
                <a:latin typeface="Calibri (Body)"/>
              </a:rPr>
              <a:t> </a:t>
            </a:r>
            <a:r>
              <a:rPr lang="en-US" dirty="0" err="1" smtClean="0">
                <a:latin typeface="Calibri (Body)"/>
              </a:rPr>
              <a:t>dụng</a:t>
            </a:r>
            <a:r>
              <a:rPr lang="en-US" dirty="0" smtClean="0">
                <a:latin typeface="Calibri (Body)"/>
              </a:rPr>
              <a:t> </a:t>
            </a:r>
            <a:r>
              <a:rPr lang="en-US" dirty="0" err="1" smtClean="0">
                <a:latin typeface="Calibri (Body)"/>
              </a:rPr>
              <a:t>làm</a:t>
            </a:r>
            <a:r>
              <a:rPr lang="en-US" dirty="0" smtClean="0">
                <a:latin typeface="Calibri (Body)"/>
              </a:rPr>
              <a:t> </a:t>
            </a:r>
            <a:r>
              <a:rPr lang="en-US" dirty="0" err="1" smtClean="0">
                <a:latin typeface="Calibri (Body)"/>
              </a:rPr>
              <a:t>việc</a:t>
            </a:r>
            <a:r>
              <a:rPr lang="en-US" dirty="0" smtClean="0">
                <a:latin typeface="Calibri (Body)"/>
              </a:rPr>
              <a:t> </a:t>
            </a:r>
            <a:r>
              <a:rPr lang="en-US" dirty="0" err="1" smtClean="0">
                <a:latin typeface="Calibri (Body)"/>
              </a:rPr>
              <a:t>nhóm</a:t>
            </a:r>
            <a:r>
              <a:rPr lang="en-US" dirty="0" smtClean="0">
                <a:latin typeface="Calibri (Body)"/>
              </a:rPr>
              <a:t> (</a:t>
            </a:r>
            <a:r>
              <a:rPr lang="en-US" dirty="0" err="1" smtClean="0">
                <a:latin typeface="Calibri (Body)"/>
              </a:rPr>
              <a:t>Padlet</a:t>
            </a:r>
            <a:r>
              <a:rPr lang="en-US" dirty="0" smtClean="0">
                <a:latin typeface="Calibri (Body)"/>
              </a:rPr>
              <a:t>, </a:t>
            </a:r>
            <a:r>
              <a:rPr lang="en-US" dirty="0" err="1" smtClean="0">
                <a:latin typeface="Calibri (Body)"/>
              </a:rPr>
              <a:t>Zalo</a:t>
            </a:r>
            <a:r>
              <a:rPr lang="en-US" dirty="0" smtClean="0">
                <a:latin typeface="Calibri (Body)"/>
              </a:rPr>
              <a:t>, FB), website </a:t>
            </a:r>
            <a:r>
              <a:rPr lang="en-US" dirty="0" err="1" smtClean="0">
                <a:latin typeface="Calibri (Body)"/>
              </a:rPr>
              <a:t>làm</a:t>
            </a:r>
            <a:r>
              <a:rPr lang="en-US" dirty="0" smtClean="0">
                <a:latin typeface="Calibri (Body)"/>
              </a:rPr>
              <a:t> </a:t>
            </a:r>
            <a:r>
              <a:rPr lang="en-US" dirty="0" err="1" smtClean="0">
                <a:latin typeface="Calibri (Body)"/>
              </a:rPr>
              <a:t>bài</a:t>
            </a:r>
            <a:r>
              <a:rPr lang="en-US" dirty="0" smtClean="0">
                <a:latin typeface="Calibri (Body)"/>
              </a:rPr>
              <a:t> </a:t>
            </a:r>
            <a:r>
              <a:rPr lang="en-US" dirty="0" err="1" smtClean="0">
                <a:latin typeface="Calibri (Body)"/>
              </a:rPr>
              <a:t>tập</a:t>
            </a:r>
            <a:r>
              <a:rPr lang="en-US" dirty="0" smtClean="0">
                <a:latin typeface="Calibri (Body)"/>
              </a:rPr>
              <a:t> </a:t>
            </a:r>
            <a:r>
              <a:rPr lang="en-US" dirty="0" err="1" smtClean="0">
                <a:latin typeface="Calibri (Body)"/>
              </a:rPr>
              <a:t>trực</a:t>
            </a:r>
            <a:r>
              <a:rPr lang="en-US" dirty="0" smtClean="0">
                <a:latin typeface="Calibri (Body)"/>
              </a:rPr>
              <a:t> </a:t>
            </a:r>
            <a:r>
              <a:rPr lang="en-US" dirty="0" err="1" smtClean="0">
                <a:latin typeface="Calibri (Body)"/>
              </a:rPr>
              <a:t>tuyến</a:t>
            </a:r>
            <a:r>
              <a:rPr lang="en-US" dirty="0" smtClean="0">
                <a:latin typeface="Calibri (Body)"/>
              </a:rPr>
              <a:t> (H5P.org)</a:t>
            </a:r>
            <a:endParaRPr lang="vi-VN" dirty="0">
              <a:latin typeface="Calibri (Body)"/>
            </a:endParaRPr>
          </a:p>
          <a:p>
            <a:pPr marL="0" indent="0">
              <a:buNone/>
            </a:pPr>
            <a:r>
              <a:rPr lang="en-US" dirty="0" smtClean="0">
                <a:latin typeface="Calibri (Body)"/>
              </a:rPr>
              <a:t>- </a:t>
            </a:r>
            <a:r>
              <a:rPr lang="vi-VN" dirty="0" smtClean="0">
                <a:latin typeface="Calibri (Body)"/>
              </a:rPr>
              <a:t>Máy </a:t>
            </a:r>
            <a:r>
              <a:rPr lang="vi-VN" dirty="0">
                <a:latin typeface="Calibri (Body)"/>
              </a:rPr>
              <a:t>chiếu, </a:t>
            </a:r>
            <a:r>
              <a:rPr lang="vi-VN" dirty="0" smtClean="0">
                <a:latin typeface="Calibri (Body)"/>
              </a:rPr>
              <a:t>bảng</a:t>
            </a:r>
            <a:r>
              <a:rPr lang="en-US" dirty="0" smtClean="0">
                <a:latin typeface="Calibri (Body)"/>
              </a:rPr>
              <a:t>, </a:t>
            </a:r>
            <a:r>
              <a:rPr lang="en-US" dirty="0" err="1" smtClean="0">
                <a:latin typeface="Calibri (Body)"/>
              </a:rPr>
              <a:t>bút</a:t>
            </a:r>
            <a:r>
              <a:rPr lang="en-US" dirty="0" smtClean="0">
                <a:latin typeface="Calibri (Body)"/>
              </a:rPr>
              <a:t> </a:t>
            </a:r>
            <a:r>
              <a:rPr lang="en-US" dirty="0" err="1" smtClean="0">
                <a:latin typeface="Calibri (Body)"/>
              </a:rPr>
              <a:t>viết</a:t>
            </a:r>
            <a:r>
              <a:rPr lang="en-US" dirty="0" smtClean="0">
                <a:latin typeface="Calibri (Body)"/>
              </a:rPr>
              <a:t> </a:t>
            </a:r>
            <a:r>
              <a:rPr lang="en-US" dirty="0" err="1" smtClean="0">
                <a:latin typeface="Calibri (Body)"/>
              </a:rPr>
              <a:t>bảng</a:t>
            </a:r>
            <a:endParaRPr lang="vi-VN" dirty="0">
              <a:latin typeface="Calibri (Body)"/>
            </a:endParaRPr>
          </a:p>
        </p:txBody>
      </p:sp>
    </p:spTree>
    <p:extLst>
      <p:ext uri="{BB962C8B-B14F-4D97-AF65-F5344CB8AC3E}">
        <p14:creationId xmlns:p14="http://schemas.microsoft.com/office/powerpoint/2010/main" val="86051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8811" y="1446858"/>
            <a:ext cx="10444805" cy="4922411"/>
          </a:xfrm>
        </p:spPr>
        <p:txBody>
          <a:bodyPr>
            <a:normAutofit lnSpcReduction="10000"/>
          </a:bodyPr>
          <a:lstStyle/>
          <a:p>
            <a:r>
              <a:rPr lang="vi-VN" dirty="0" smtClean="0">
                <a:latin typeface="Arial (Body)"/>
                <a:cs typeface="Arial" panose="020B0604020202020204" pitchFamily="34" charset="0"/>
              </a:rPr>
              <a:t>PHP</a:t>
            </a:r>
            <a:r>
              <a:rPr lang="en-US" dirty="0" smtClean="0">
                <a:latin typeface="Arial (Body)"/>
                <a:cs typeface="Arial" panose="020B0604020202020204" pitchFamily="34" charset="0"/>
              </a:rPr>
              <a:t> (Personal Home Page)</a:t>
            </a:r>
            <a:r>
              <a:rPr lang="vi-VN" dirty="0" smtClean="0">
                <a:latin typeface="Arial (Body)"/>
                <a:cs typeface="Arial" panose="020B0604020202020204" pitchFamily="34" charset="0"/>
              </a:rPr>
              <a:t> </a:t>
            </a:r>
            <a:r>
              <a:rPr lang="vi-VN" dirty="0">
                <a:latin typeface="Arial (Body)"/>
                <a:cs typeface="Arial" panose="020B0604020202020204" pitchFamily="34" charset="0"/>
              </a:rPr>
              <a:t>– Hypertext Preprocessor là một ngôn ngữ lập trình kịch bản được chạy ở phía server nhằm sinh ra mã html trên client. </a:t>
            </a:r>
          </a:p>
          <a:p>
            <a:r>
              <a:rPr lang="vi-VN" dirty="0">
                <a:latin typeface="Arial (Body)"/>
                <a:cs typeface="Arial" panose="020B0604020202020204" pitchFamily="34" charset="0"/>
              </a:rPr>
              <a:t>PHP chạy trên môi trường WebServer và lưu trữ dữ liệu thông qua hệ quản trị cơ sở dữ liệu nên PHP thường đi kèm với Apache, MySQL và hệ điều hành Linux (LAMP).</a:t>
            </a:r>
          </a:p>
          <a:p>
            <a:r>
              <a:rPr lang="vi-VN" dirty="0">
                <a:latin typeface="Arial (Body)"/>
                <a:cs typeface="Arial" panose="020B0604020202020204" pitchFamily="34" charset="0"/>
              </a:rPr>
              <a:t>Apache là một phần mềm web server có nhiệm vụ tiếp nhận request từ trình duyệt người dùng sau đó chuyển giao cho PHP xử lý và gửi trả lại cho trình duyệt.</a:t>
            </a:r>
          </a:p>
          <a:p>
            <a:r>
              <a:rPr lang="vi-VN" dirty="0">
                <a:latin typeface="Arial (Body)"/>
                <a:cs typeface="Arial" panose="020B0604020202020204" pitchFamily="34" charset="0"/>
              </a:rPr>
              <a:t>MySQL cũng tương tự như các hệ quản trị cơ sở dữ liệu khác (PostgreSQL, Oracle, SQL Server…) đóng </a:t>
            </a:r>
            <a:r>
              <a:rPr lang="vi-VN" dirty="0" smtClean="0">
                <a:latin typeface="Arial (Body)"/>
                <a:cs typeface="Arial" panose="020B0604020202020204" pitchFamily="34" charset="0"/>
              </a:rPr>
              <a:t>vai </a:t>
            </a:r>
            <a:r>
              <a:rPr lang="vi-VN" dirty="0">
                <a:latin typeface="Arial (Body)"/>
                <a:cs typeface="Arial" panose="020B0604020202020204" pitchFamily="34" charset="0"/>
              </a:rPr>
              <a:t>trò là nơi lưu trữ và truy vấn dữ liệu</a:t>
            </a:r>
            <a:r>
              <a:rPr lang="vi-VN" dirty="0" smtClean="0">
                <a:latin typeface="Arial (Body)"/>
                <a:cs typeface="Arial" panose="020B0604020202020204" pitchFamily="34" charset="0"/>
              </a:rPr>
              <a:t>.</a:t>
            </a:r>
            <a:endParaRPr lang="vi-VN" dirty="0">
              <a:latin typeface="Arial (Body)"/>
              <a:cs typeface="Arial" panose="020B0604020202020204" pitchFamily="34" charset="0"/>
            </a:endParaRPr>
          </a:p>
        </p:txBody>
      </p:sp>
      <p:sp>
        <p:nvSpPr>
          <p:cNvPr id="2" name="Title 1"/>
          <p:cNvSpPr>
            <a:spLocks noGrp="1"/>
          </p:cNvSpPr>
          <p:nvPr>
            <p:ph type="title"/>
          </p:nvPr>
        </p:nvSpPr>
        <p:spPr>
          <a:xfrm>
            <a:off x="1461057" y="366562"/>
            <a:ext cx="10598832" cy="1008191"/>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1.1. </a:t>
            </a:r>
            <a:r>
              <a:rPr lang="en-US" sz="2800" b="1" i="1" dirty="0" err="1">
                <a:solidFill>
                  <a:srgbClr val="002060"/>
                </a:solidFill>
                <a:latin typeface="Corbel" panose="020B0503020204020204" pitchFamily="34" charset="0"/>
                <a:cs typeface="Calibri" panose="020F0502020204030204" pitchFamily="34" charset="0"/>
              </a:rPr>
              <a:t>Giới</a:t>
            </a:r>
            <a:r>
              <a:rPr lang="en-US" sz="2800" b="1" i="1" dirty="0">
                <a:solidFill>
                  <a:srgbClr val="002060"/>
                </a:solidFill>
                <a:latin typeface="Corbel" panose="020B0503020204020204" pitchFamily="34" charset="0"/>
                <a:cs typeface="Calibri" panose="020F0502020204030204" pitchFamily="34" charset="0"/>
              </a:rPr>
              <a:t> </a:t>
            </a:r>
            <a:r>
              <a:rPr lang="en-US" sz="2800" b="1" i="1" dirty="0" err="1">
                <a:solidFill>
                  <a:srgbClr val="002060"/>
                </a:solidFill>
                <a:latin typeface="Corbel" panose="020B0503020204020204" pitchFamily="34" charset="0"/>
                <a:cs typeface="Calibri" panose="020F0502020204030204" pitchFamily="34" charset="0"/>
              </a:rPr>
              <a:t>thiệu</a:t>
            </a:r>
            <a:r>
              <a:rPr lang="en-US" sz="2800" b="1" i="1" dirty="0">
                <a:solidFill>
                  <a:srgbClr val="002060"/>
                </a:solidFill>
                <a:latin typeface="Corbel" panose="020B0503020204020204" pitchFamily="34" charset="0"/>
                <a:cs typeface="Calibri" panose="020F0502020204030204" pitchFamily="34" charset="0"/>
              </a:rPr>
              <a:t> </a:t>
            </a:r>
            <a:r>
              <a:rPr lang="en-US" sz="2800" b="1" i="1" dirty="0" err="1">
                <a:solidFill>
                  <a:srgbClr val="002060"/>
                </a:solidFill>
                <a:latin typeface="Corbel" panose="020B0503020204020204" pitchFamily="34" charset="0"/>
                <a:cs typeface="Calibri" panose="020F0502020204030204" pitchFamily="34" charset="0"/>
              </a:rPr>
              <a:t>về</a:t>
            </a:r>
            <a:r>
              <a:rPr lang="en-US" sz="2800" b="1" i="1" dirty="0">
                <a:solidFill>
                  <a:srgbClr val="002060"/>
                </a:solidFill>
                <a:latin typeface="Corbel" panose="020B0503020204020204" pitchFamily="34" charset="0"/>
                <a:cs typeface="Calibri" panose="020F0502020204030204" pitchFamily="34" charset="0"/>
              </a:rPr>
              <a:t> </a:t>
            </a:r>
            <a:r>
              <a:rPr lang="en-US" sz="2800" b="1" i="1" dirty="0" err="1">
                <a:solidFill>
                  <a:srgbClr val="002060"/>
                </a:solidFill>
                <a:latin typeface="Corbel" panose="020B0503020204020204" pitchFamily="34" charset="0"/>
                <a:cs typeface="Calibri" panose="020F0502020204030204" pitchFamily="34" charset="0"/>
              </a:rPr>
              <a:t>WebServer</a:t>
            </a:r>
            <a:r>
              <a:rPr lang="en-US" sz="2800" b="1" i="1" dirty="0">
                <a:solidFill>
                  <a:srgbClr val="002060"/>
                </a:solidFill>
                <a:latin typeface="Corbel" panose="020B0503020204020204" pitchFamily="34" charset="0"/>
                <a:cs typeface="Calibri" panose="020F0502020204030204" pitchFamily="34" charset="0"/>
              </a:rPr>
              <a:t> </a:t>
            </a:r>
            <a:r>
              <a:rPr lang="en-US" sz="2800" b="1" i="1" dirty="0" err="1">
                <a:solidFill>
                  <a:srgbClr val="002060"/>
                </a:solidFill>
                <a:latin typeface="Corbel" panose="020B0503020204020204" pitchFamily="34" charset="0"/>
                <a:cs typeface="Calibri" panose="020F0502020204030204" pitchFamily="34" charset="0"/>
              </a:rPr>
              <a:t>cho</a:t>
            </a:r>
            <a:r>
              <a:rPr lang="en-US" sz="2800" b="1" i="1" dirty="0">
                <a:solidFill>
                  <a:srgbClr val="002060"/>
                </a:solidFill>
                <a:latin typeface="Corbel" panose="020B0503020204020204" pitchFamily="34" charset="0"/>
                <a:cs typeface="Calibri" panose="020F0502020204030204" pitchFamily="34" charset="0"/>
              </a:rPr>
              <a:t> PHP</a:t>
            </a:r>
          </a:p>
        </p:txBody>
      </p:sp>
    </p:spTree>
    <p:extLst>
      <p:ext uri="{BB962C8B-B14F-4D97-AF65-F5344CB8AC3E}">
        <p14:creationId xmlns:p14="http://schemas.microsoft.com/office/powerpoint/2010/main" val="276239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49"/>
            <a:ext cx="10018713" cy="864251"/>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1.1</a:t>
            </a:r>
            <a:r>
              <a:rPr lang="en-US" sz="2800" b="1" i="1" dirty="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Giới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thiệu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về</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WebServer</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cho</a:t>
            </a:r>
            <a:r>
              <a:rPr lang="en-US" sz="2800" b="1" i="1" dirty="0" smtClean="0">
                <a:solidFill>
                  <a:srgbClr val="002060"/>
                </a:solidFill>
                <a:latin typeface="Corbel" panose="020B0503020204020204" pitchFamily="34" charset="0"/>
                <a:cs typeface="Calibri" panose="020F0502020204030204" pitchFamily="34" charset="0"/>
              </a:rPr>
              <a:t> PHP</a:t>
            </a:r>
            <a:endParaRPr lang="en-US" sz="2800" b="1" dirty="0"/>
          </a:p>
        </p:txBody>
      </p:sp>
      <p:sp>
        <p:nvSpPr>
          <p:cNvPr id="3" name="Content Placeholder 2"/>
          <p:cNvSpPr>
            <a:spLocks noGrp="1"/>
          </p:cNvSpPr>
          <p:nvPr>
            <p:ph idx="1"/>
          </p:nvPr>
        </p:nvSpPr>
        <p:spPr>
          <a:xfrm>
            <a:off x="1618663" y="1516432"/>
            <a:ext cx="3464140" cy="5212291"/>
          </a:xfrm>
        </p:spPr>
        <p:txBody>
          <a:bodyPr>
            <a:normAutofit fontScale="92500" lnSpcReduction="20000"/>
          </a:bodyPr>
          <a:lstStyle/>
          <a:p>
            <a:pPr marL="0" indent="0">
              <a:lnSpc>
                <a:spcPct val="160000"/>
              </a:lnSpc>
              <a:buNone/>
            </a:pPr>
            <a:r>
              <a:rPr lang="vi-VN" b="1" dirty="0">
                <a:cs typeface="Arial" panose="020B0604020202020204" pitchFamily="34" charset="0"/>
              </a:rPr>
              <a:t>PHP hoạt động như thế nào?</a:t>
            </a:r>
          </a:p>
          <a:p>
            <a:pPr>
              <a:lnSpc>
                <a:spcPct val="160000"/>
              </a:lnSpc>
            </a:pPr>
            <a:r>
              <a:rPr lang="vi-VN" dirty="0">
                <a:cs typeface="Arial" panose="020B0604020202020204" pitchFamily="34" charset="0"/>
              </a:rPr>
              <a:t>Khi người sử dụng gọi trang PHP, Web Server sẽ triệu gọi PHP Engine để thông dịch dịch trang PHP và trả kết quả cho người dùng như hình bên dưới. Mô hình lập trình php</a:t>
            </a:r>
          </a:p>
        </p:txBody>
      </p:sp>
      <p:pic>
        <p:nvPicPr>
          <p:cNvPr id="4" name="Picture 3" descr="https://images.viblo.asia/6a08d6ab-f33e-41f2-a4a8-57530d81a824.jpg"/>
          <p:cNvPicPr/>
          <p:nvPr/>
        </p:nvPicPr>
        <p:blipFill>
          <a:blip r:embed="rId2">
            <a:extLst>
              <a:ext uri="{28A0092B-C50C-407E-A947-70E740481C1C}">
                <a14:useLocalDpi xmlns:a14="http://schemas.microsoft.com/office/drawing/2010/main" val="0"/>
              </a:ext>
            </a:extLst>
          </a:blip>
          <a:srcRect/>
          <a:stretch>
            <a:fillRect/>
          </a:stretch>
        </p:blipFill>
        <p:spPr bwMode="auto">
          <a:xfrm>
            <a:off x="6416827" y="1265663"/>
            <a:ext cx="5119650" cy="4252267"/>
          </a:xfrm>
          <a:prstGeom prst="rect">
            <a:avLst/>
          </a:prstGeom>
          <a:noFill/>
          <a:ln>
            <a:noFill/>
          </a:ln>
        </p:spPr>
      </p:pic>
    </p:spTree>
    <p:extLst>
      <p:ext uri="{BB962C8B-B14F-4D97-AF65-F5344CB8AC3E}">
        <p14:creationId xmlns:p14="http://schemas.microsoft.com/office/powerpoint/2010/main" val="2520626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49"/>
            <a:ext cx="10018713" cy="864251"/>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1.1</a:t>
            </a:r>
            <a:r>
              <a:rPr lang="en-US" sz="2800" b="1" i="1" dirty="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Giới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thiệu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về</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WebServer</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cho</a:t>
            </a:r>
            <a:r>
              <a:rPr lang="en-US" sz="2800" b="1" i="1" dirty="0" smtClean="0">
                <a:solidFill>
                  <a:srgbClr val="002060"/>
                </a:solidFill>
                <a:latin typeface="Corbel" panose="020B0503020204020204" pitchFamily="34" charset="0"/>
                <a:cs typeface="Calibri" panose="020F0502020204030204" pitchFamily="34" charset="0"/>
              </a:rPr>
              <a:t> PHP</a:t>
            </a:r>
            <a:endParaRPr lang="en-US" sz="2800" b="1" dirty="0"/>
          </a:p>
        </p:txBody>
      </p:sp>
      <p:sp>
        <p:nvSpPr>
          <p:cNvPr id="3" name="Content Placeholder 2"/>
          <p:cNvSpPr>
            <a:spLocks noGrp="1"/>
          </p:cNvSpPr>
          <p:nvPr>
            <p:ph idx="1"/>
          </p:nvPr>
        </p:nvSpPr>
        <p:spPr>
          <a:xfrm>
            <a:off x="1669111" y="1005629"/>
            <a:ext cx="10142415" cy="5212291"/>
          </a:xfrm>
        </p:spPr>
        <p:txBody>
          <a:bodyPr>
            <a:normAutofit fontScale="92500" lnSpcReduction="10000"/>
          </a:bodyPr>
          <a:lstStyle/>
          <a:p>
            <a:pPr marL="0" indent="0">
              <a:lnSpc>
                <a:spcPct val="160000"/>
              </a:lnSpc>
              <a:buNone/>
            </a:pPr>
            <a:r>
              <a:rPr lang="vi-VN" b="1" dirty="0">
                <a:cs typeface="Arial" panose="020B0604020202020204" pitchFamily="34" charset="0"/>
              </a:rPr>
              <a:t>Có thể cài đặt và cấu hình từng phần riêng rẽ để cuối cùng có được cả 3 thành phần</a:t>
            </a:r>
            <a:r>
              <a:rPr lang="vi-VN" b="1" dirty="0" smtClean="0">
                <a:cs typeface="Arial" panose="020B0604020202020204" pitchFamily="34" charset="0"/>
              </a:rPr>
              <a:t>:</a:t>
            </a:r>
            <a:endParaRPr lang="en-US" b="1" dirty="0" smtClean="0">
              <a:cs typeface="Arial" panose="020B0604020202020204" pitchFamily="34" charset="0"/>
            </a:endParaRPr>
          </a:p>
          <a:p>
            <a:pPr marL="0" indent="0">
              <a:lnSpc>
                <a:spcPct val="160000"/>
              </a:lnSpc>
              <a:buNone/>
            </a:pPr>
            <a:r>
              <a:rPr lang="vi-VN" dirty="0">
                <a:cs typeface="Arial" panose="020B0604020202020204" pitchFamily="34" charset="0"/>
              </a:rPr>
              <a:t>•	Tải Apache và cài đặt tại: </a:t>
            </a:r>
            <a:r>
              <a:rPr lang="vi-VN" dirty="0">
                <a:cs typeface="Arial" panose="020B0604020202020204" pitchFamily="34" charset="0"/>
                <a:hlinkClick r:id="rId2"/>
              </a:rPr>
              <a:t>http://httpd.apache.org</a:t>
            </a:r>
            <a:r>
              <a:rPr lang="vi-VN" dirty="0" smtClean="0">
                <a:cs typeface="Arial" panose="020B0604020202020204" pitchFamily="34" charset="0"/>
                <a:hlinkClick r:id="rId2"/>
              </a:rPr>
              <a:t>/</a:t>
            </a:r>
            <a:endParaRPr lang="en-US" dirty="0" smtClean="0">
              <a:cs typeface="Arial" panose="020B0604020202020204" pitchFamily="34" charset="0"/>
            </a:endParaRPr>
          </a:p>
          <a:p>
            <a:pPr marL="0" indent="0">
              <a:lnSpc>
                <a:spcPct val="160000"/>
              </a:lnSpc>
              <a:buNone/>
            </a:pPr>
            <a:r>
              <a:rPr lang="vi-VN" dirty="0" smtClean="0">
                <a:cs typeface="Arial" panose="020B0604020202020204" pitchFamily="34" charset="0"/>
              </a:rPr>
              <a:t>•</a:t>
            </a:r>
            <a:r>
              <a:rPr lang="vi-VN" dirty="0">
                <a:cs typeface="Arial" panose="020B0604020202020204" pitchFamily="34" charset="0"/>
              </a:rPr>
              <a:t>	Tải PHP và cài đặt tại: </a:t>
            </a:r>
            <a:r>
              <a:rPr lang="vi-VN" dirty="0">
                <a:cs typeface="Arial" panose="020B0604020202020204" pitchFamily="34" charset="0"/>
                <a:hlinkClick r:id="rId3"/>
              </a:rPr>
              <a:t>http://www.php.net</a:t>
            </a:r>
            <a:r>
              <a:rPr lang="vi-VN" dirty="0" smtClean="0">
                <a:cs typeface="Arial" panose="020B0604020202020204" pitchFamily="34" charset="0"/>
                <a:hlinkClick r:id="rId3"/>
              </a:rPr>
              <a:t>/</a:t>
            </a:r>
            <a:endParaRPr lang="en-US" dirty="0">
              <a:cs typeface="Arial" panose="020B0604020202020204" pitchFamily="34" charset="0"/>
            </a:endParaRPr>
          </a:p>
          <a:p>
            <a:pPr marL="0" indent="0">
              <a:lnSpc>
                <a:spcPct val="160000"/>
              </a:lnSpc>
              <a:buNone/>
            </a:pPr>
            <a:r>
              <a:rPr lang="vi-VN" dirty="0" smtClean="0">
                <a:cs typeface="Arial" panose="020B0604020202020204" pitchFamily="34" charset="0"/>
              </a:rPr>
              <a:t>•</a:t>
            </a:r>
            <a:r>
              <a:rPr lang="vi-VN" dirty="0">
                <a:cs typeface="Arial" panose="020B0604020202020204" pitchFamily="34" charset="0"/>
              </a:rPr>
              <a:t>	Tải MySQL và cài đặt tại: </a:t>
            </a:r>
            <a:r>
              <a:rPr lang="vi-VN" dirty="0">
                <a:cs typeface="Arial" panose="020B0604020202020204" pitchFamily="34" charset="0"/>
                <a:hlinkClick r:id="rId4"/>
              </a:rPr>
              <a:t>https://www.mysql.com</a:t>
            </a:r>
            <a:r>
              <a:rPr lang="vi-VN" dirty="0" smtClean="0">
                <a:cs typeface="Arial" panose="020B0604020202020204" pitchFamily="34" charset="0"/>
                <a:hlinkClick r:id="rId4"/>
              </a:rPr>
              <a:t>/</a:t>
            </a:r>
            <a:endParaRPr lang="en-US" dirty="0" smtClean="0">
              <a:cs typeface="Arial" panose="020B0604020202020204" pitchFamily="34" charset="0"/>
            </a:endParaRPr>
          </a:p>
          <a:p>
            <a:pPr marL="0" indent="0">
              <a:lnSpc>
                <a:spcPct val="160000"/>
              </a:lnSpc>
              <a:buNone/>
            </a:pPr>
            <a:endParaRPr lang="vi-VN" dirty="0">
              <a:cs typeface="Arial" panose="020B0604020202020204" pitchFamily="34" charset="0"/>
            </a:endParaRPr>
          </a:p>
          <a:p>
            <a:pPr marL="0" indent="0">
              <a:lnSpc>
                <a:spcPct val="160000"/>
              </a:lnSpc>
              <a:buNone/>
            </a:pPr>
            <a:r>
              <a:rPr lang="vi-VN" sz="2800" dirty="0" smtClean="0">
                <a:cs typeface="Arial" panose="020B0604020202020204" pitchFamily="34" charset="0"/>
                <a:sym typeface="Wingdings" panose="05000000000000000000" pitchFamily="2" charset="2"/>
              </a:rPr>
              <a:t></a:t>
            </a:r>
            <a:r>
              <a:rPr lang="en-US" sz="2800"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Chỉ</a:t>
            </a:r>
            <a:r>
              <a:rPr lang="en-US" sz="2800" b="1"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cần</a:t>
            </a:r>
            <a:r>
              <a:rPr lang="en-US" sz="2800" b="1"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cài</a:t>
            </a:r>
            <a:r>
              <a:rPr lang="en-US" sz="2800" b="1"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đặt</a:t>
            </a:r>
            <a:r>
              <a:rPr lang="en-US" sz="2800" b="1"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phần</a:t>
            </a:r>
            <a:r>
              <a:rPr lang="en-US" sz="2800" b="1"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mềm</a:t>
            </a:r>
            <a:r>
              <a:rPr lang="en-US" sz="2800" b="1" dirty="0" smtClean="0">
                <a:cs typeface="Arial" panose="020B0604020202020204" pitchFamily="34" charset="0"/>
                <a:sym typeface="Wingdings" panose="05000000000000000000" pitchFamily="2" charset="2"/>
              </a:rPr>
              <a:t> XAMPP, </a:t>
            </a:r>
            <a:r>
              <a:rPr lang="en-US" sz="2800" b="1" dirty="0" err="1" smtClean="0">
                <a:cs typeface="Arial" panose="020B0604020202020204" pitchFamily="34" charset="0"/>
                <a:sym typeface="Wingdings" panose="05000000000000000000" pitchFamily="2" charset="2"/>
              </a:rPr>
              <a:t>phần</a:t>
            </a:r>
            <a:r>
              <a:rPr lang="en-US" sz="2800" b="1"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mềm</a:t>
            </a:r>
            <a:r>
              <a:rPr lang="en-US" sz="2800" b="1"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này</a:t>
            </a:r>
            <a:r>
              <a:rPr lang="en-US" sz="2800" b="1"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tích</a:t>
            </a:r>
            <a:r>
              <a:rPr lang="en-US" sz="2800" b="1"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hợp</a:t>
            </a:r>
            <a:r>
              <a:rPr lang="en-US" sz="2800" b="1"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cả</a:t>
            </a:r>
            <a:r>
              <a:rPr lang="en-US" sz="2800" b="1" dirty="0" smtClean="0">
                <a:cs typeface="Arial" panose="020B0604020202020204" pitchFamily="34" charset="0"/>
                <a:sym typeface="Wingdings" panose="05000000000000000000" pitchFamily="2" charset="2"/>
              </a:rPr>
              <a:t> 3 </a:t>
            </a:r>
            <a:r>
              <a:rPr lang="en-US" sz="2800" b="1" dirty="0" err="1" smtClean="0">
                <a:cs typeface="Arial" panose="020B0604020202020204" pitchFamily="34" charset="0"/>
                <a:sym typeface="Wingdings" panose="05000000000000000000" pitchFamily="2" charset="2"/>
              </a:rPr>
              <a:t>thành</a:t>
            </a:r>
            <a:r>
              <a:rPr lang="en-US" sz="2800" b="1"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phần</a:t>
            </a:r>
            <a:r>
              <a:rPr lang="en-US" sz="2800" b="1"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trên</a:t>
            </a:r>
            <a:r>
              <a:rPr lang="en-US" sz="2800" b="1"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bên</a:t>
            </a:r>
            <a:r>
              <a:rPr lang="en-US" sz="2800" b="1" dirty="0" smtClean="0">
                <a:cs typeface="Arial" panose="020B0604020202020204" pitchFamily="34" charset="0"/>
                <a:sym typeface="Wingdings" panose="05000000000000000000" pitchFamily="2" charset="2"/>
              </a:rPr>
              <a:t> </a:t>
            </a:r>
            <a:r>
              <a:rPr lang="en-US" sz="2800" b="1" dirty="0" err="1" smtClean="0">
                <a:cs typeface="Arial" panose="020B0604020202020204" pitchFamily="34" charset="0"/>
                <a:sym typeface="Wingdings" panose="05000000000000000000" pitchFamily="2" charset="2"/>
              </a:rPr>
              <a:t>trong</a:t>
            </a:r>
            <a:r>
              <a:rPr lang="en-US" sz="2800" b="1" dirty="0" smtClean="0">
                <a:cs typeface="Arial" panose="020B0604020202020204" pitchFamily="34" charset="0"/>
                <a:sym typeface="Wingdings" panose="05000000000000000000" pitchFamily="2" charset="2"/>
              </a:rPr>
              <a:t> XAMPP.</a:t>
            </a:r>
            <a:endParaRPr lang="vi-VN" dirty="0">
              <a:cs typeface="Arial" panose="020B0604020202020204" pitchFamily="34" charset="0"/>
            </a:endParaRPr>
          </a:p>
        </p:txBody>
      </p:sp>
    </p:spTree>
    <p:extLst>
      <p:ext uri="{BB962C8B-B14F-4D97-AF65-F5344CB8AC3E}">
        <p14:creationId xmlns:p14="http://schemas.microsoft.com/office/powerpoint/2010/main" val="3157232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49"/>
            <a:ext cx="10018713" cy="864251"/>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1.2. </a:t>
            </a:r>
            <a:r>
              <a:rPr lang="en-US" sz="2800" b="1" i="1" dirty="0" err="1" smtClean="0">
                <a:solidFill>
                  <a:srgbClr val="002060"/>
                </a:solidFill>
                <a:latin typeface="Corbel" panose="020B0503020204020204" pitchFamily="34" charset="0"/>
                <a:cs typeface="Calibri" panose="020F0502020204030204" pitchFamily="34" charset="0"/>
              </a:rPr>
              <a:t>Cài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đặt</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và</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cấu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hình</a:t>
            </a:r>
            <a:r>
              <a:rPr lang="en-US" sz="2800" b="1" i="1" dirty="0" smtClean="0">
                <a:solidFill>
                  <a:srgbClr val="002060"/>
                </a:solidFill>
                <a:latin typeface="Corbel" panose="020B0503020204020204" pitchFamily="34" charset="0"/>
                <a:cs typeface="Calibri" panose="020F0502020204030204" pitchFamily="34" charset="0"/>
              </a:rPr>
              <a:t> XAMPP</a:t>
            </a:r>
            <a:endParaRPr lang="en-US" sz="2800" b="1" dirty="0"/>
          </a:p>
        </p:txBody>
      </p:sp>
      <p:sp>
        <p:nvSpPr>
          <p:cNvPr id="3" name="Content Placeholder 2"/>
          <p:cNvSpPr>
            <a:spLocks noGrp="1"/>
          </p:cNvSpPr>
          <p:nvPr>
            <p:ph idx="1"/>
          </p:nvPr>
        </p:nvSpPr>
        <p:spPr>
          <a:xfrm>
            <a:off x="1669111" y="1005629"/>
            <a:ext cx="10142415" cy="5212291"/>
          </a:xfrm>
        </p:spPr>
        <p:txBody>
          <a:bodyPr>
            <a:normAutofit/>
          </a:bodyPr>
          <a:lstStyle/>
          <a:p>
            <a:pPr marL="0" indent="0">
              <a:lnSpc>
                <a:spcPct val="160000"/>
              </a:lnSpc>
              <a:buNone/>
            </a:pPr>
            <a:r>
              <a:rPr lang="en-US" sz="2800" b="1" dirty="0" smtClean="0">
                <a:cs typeface="Arial" panose="020B0604020202020204" pitchFamily="34" charset="0"/>
              </a:rPr>
              <a:t>1.2.1. XAMPP </a:t>
            </a:r>
            <a:r>
              <a:rPr lang="en-US" sz="2800" b="1" dirty="0" err="1" smtClean="0">
                <a:cs typeface="Arial" panose="020B0604020202020204" pitchFamily="34" charset="0"/>
              </a:rPr>
              <a:t>là</a:t>
            </a:r>
            <a:r>
              <a:rPr lang="en-US" sz="2800" b="1" dirty="0" smtClean="0">
                <a:cs typeface="Arial" panose="020B0604020202020204" pitchFamily="34" charset="0"/>
              </a:rPr>
              <a:t> </a:t>
            </a:r>
            <a:r>
              <a:rPr lang="en-US" sz="2800" b="1" dirty="0" err="1" smtClean="0">
                <a:cs typeface="Arial" panose="020B0604020202020204" pitchFamily="34" charset="0"/>
              </a:rPr>
              <a:t>gì</a:t>
            </a:r>
            <a:endParaRPr lang="en-US" sz="2800" b="1" dirty="0" smtClean="0">
              <a:cs typeface="Arial" panose="020B0604020202020204" pitchFamily="34" charset="0"/>
            </a:endParaRPr>
          </a:p>
          <a:p>
            <a:pPr>
              <a:lnSpc>
                <a:spcPct val="160000"/>
              </a:lnSpc>
            </a:pPr>
            <a:r>
              <a:rPr lang="vi-VN" dirty="0" smtClean="0">
                <a:cs typeface="Arial" panose="020B0604020202020204" pitchFamily="34" charset="0"/>
              </a:rPr>
              <a:t>XAMPP </a:t>
            </a:r>
            <a:r>
              <a:rPr lang="vi-VN" dirty="0">
                <a:cs typeface="Arial" panose="020B0604020202020204" pitchFamily="34" charset="0"/>
              </a:rPr>
              <a:t>là một phần mềm mã nguồn mở miễn phí, cung cấp một cách dễ dàng cho các nhà thiết kế và phát triển web để cài đặt các thành phần cần thiết để chạy phần mềm dựa trên </a:t>
            </a:r>
            <a:r>
              <a:rPr lang="vi-VN" dirty="0" smtClean="0">
                <a:cs typeface="Arial" panose="020B0604020202020204" pitchFamily="34" charset="0"/>
              </a:rPr>
              <a:t>PHP.</a:t>
            </a:r>
            <a:endParaRPr lang="vi-VN" dirty="0">
              <a:cs typeface="Arial" panose="020B0604020202020204" pitchFamily="34" charset="0"/>
            </a:endParaRPr>
          </a:p>
          <a:p>
            <a:pPr>
              <a:lnSpc>
                <a:spcPct val="160000"/>
              </a:lnSpc>
            </a:pPr>
            <a:r>
              <a:rPr lang="vi-VN" dirty="0" smtClean="0">
                <a:cs typeface="Arial" panose="020B0604020202020204" pitchFamily="34" charset="0"/>
              </a:rPr>
              <a:t>XAMPP </a:t>
            </a:r>
            <a:r>
              <a:rPr lang="en-US" dirty="0" err="1" smtClean="0">
                <a:cs typeface="Arial" panose="020B0604020202020204" pitchFamily="34" charset="0"/>
              </a:rPr>
              <a:t>giúp</a:t>
            </a:r>
            <a:r>
              <a:rPr lang="vi-VN" dirty="0" smtClean="0">
                <a:cs typeface="Arial" panose="020B0604020202020204" pitchFamily="34" charset="0"/>
              </a:rPr>
              <a:t> </a:t>
            </a:r>
            <a:r>
              <a:rPr lang="vi-VN" dirty="0">
                <a:cs typeface="Arial" panose="020B0604020202020204" pitchFamily="34" charset="0"/>
              </a:rPr>
              <a:t>tiết kiệm thời gian cài đặt và cấu hình Apache, MySQL, PHP và Perl trên máy </a:t>
            </a:r>
            <a:r>
              <a:rPr lang="vi-VN" dirty="0" smtClean="0">
                <a:cs typeface="Arial" panose="020B0604020202020204" pitchFamily="34" charset="0"/>
              </a:rPr>
              <a:t>tính để </a:t>
            </a:r>
            <a:r>
              <a:rPr lang="vi-VN" dirty="0">
                <a:cs typeface="Arial" panose="020B0604020202020204" pitchFamily="34" charset="0"/>
              </a:rPr>
              <a:t>tạo môi trường thử nghiệm</a:t>
            </a:r>
            <a:r>
              <a:rPr lang="vi-VN" dirty="0" smtClean="0">
                <a:cs typeface="Arial" panose="020B0604020202020204" pitchFamily="34" charset="0"/>
              </a:rPr>
              <a:t>.</a:t>
            </a:r>
            <a:endParaRPr lang="vi-VN" dirty="0">
              <a:cs typeface="Arial" panose="020B0604020202020204" pitchFamily="34" charset="0"/>
            </a:endParaRPr>
          </a:p>
        </p:txBody>
      </p:sp>
    </p:spTree>
    <p:extLst>
      <p:ext uri="{BB962C8B-B14F-4D97-AF65-F5344CB8AC3E}">
        <p14:creationId xmlns:p14="http://schemas.microsoft.com/office/powerpoint/2010/main" val="3390186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4" y="50150"/>
            <a:ext cx="10018713" cy="643534"/>
          </a:xfrm>
        </p:spPr>
        <p:txBody>
          <a:bodyPr>
            <a:normAutofit fontScale="90000"/>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1.2. </a:t>
            </a:r>
            <a:r>
              <a:rPr lang="en-US" sz="2800" b="1" i="1" dirty="0" err="1" smtClean="0">
                <a:solidFill>
                  <a:srgbClr val="002060"/>
                </a:solidFill>
                <a:latin typeface="Corbel" panose="020B0503020204020204" pitchFamily="34" charset="0"/>
                <a:cs typeface="Calibri" panose="020F0502020204030204" pitchFamily="34" charset="0"/>
              </a:rPr>
              <a:t>Cài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đặt</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và</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cấu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hình</a:t>
            </a:r>
            <a:r>
              <a:rPr lang="en-US" sz="2800" b="1" i="1" dirty="0" smtClean="0">
                <a:solidFill>
                  <a:srgbClr val="002060"/>
                </a:solidFill>
                <a:latin typeface="Corbel" panose="020B0503020204020204" pitchFamily="34" charset="0"/>
                <a:cs typeface="Calibri" panose="020F0502020204030204" pitchFamily="34" charset="0"/>
              </a:rPr>
              <a:t> XAMPP</a:t>
            </a:r>
            <a:endParaRPr lang="en-US" sz="2800" b="1" dirty="0"/>
          </a:p>
        </p:txBody>
      </p:sp>
      <p:sp>
        <p:nvSpPr>
          <p:cNvPr id="3" name="Content Placeholder 2"/>
          <p:cNvSpPr>
            <a:spLocks noGrp="1"/>
          </p:cNvSpPr>
          <p:nvPr>
            <p:ph idx="1"/>
          </p:nvPr>
        </p:nvSpPr>
        <p:spPr>
          <a:xfrm>
            <a:off x="1568212" y="538970"/>
            <a:ext cx="10623788" cy="1945676"/>
          </a:xfrm>
        </p:spPr>
        <p:txBody>
          <a:bodyPr>
            <a:normAutofit/>
          </a:bodyPr>
          <a:lstStyle/>
          <a:p>
            <a:pPr marL="0" indent="0">
              <a:lnSpc>
                <a:spcPct val="160000"/>
              </a:lnSpc>
              <a:buNone/>
            </a:pPr>
            <a:r>
              <a:rPr lang="en-US" b="1" dirty="0" smtClean="0">
                <a:cs typeface="Arial" panose="020B0604020202020204" pitchFamily="34" charset="0"/>
              </a:rPr>
              <a:t>1.2.2. </a:t>
            </a:r>
            <a:r>
              <a:rPr lang="en-US" b="1" dirty="0" err="1" smtClean="0">
                <a:cs typeface="Arial" panose="020B0604020202020204" pitchFamily="34" charset="0"/>
              </a:rPr>
              <a:t>Cách</a:t>
            </a:r>
            <a:r>
              <a:rPr lang="en-US" b="1" dirty="0" smtClean="0">
                <a:cs typeface="Arial" panose="020B0604020202020204" pitchFamily="34" charset="0"/>
              </a:rPr>
              <a:t> </a:t>
            </a:r>
            <a:r>
              <a:rPr lang="en-US" b="1" dirty="0" err="1" smtClean="0">
                <a:cs typeface="Arial" panose="020B0604020202020204" pitchFamily="34" charset="0"/>
              </a:rPr>
              <a:t>cài</a:t>
            </a:r>
            <a:r>
              <a:rPr lang="en-US" b="1" dirty="0" smtClean="0">
                <a:cs typeface="Arial" panose="020B0604020202020204" pitchFamily="34" charset="0"/>
              </a:rPr>
              <a:t> </a:t>
            </a:r>
            <a:r>
              <a:rPr lang="en-US" b="1" dirty="0" err="1" smtClean="0">
                <a:cs typeface="Arial" panose="020B0604020202020204" pitchFamily="34" charset="0"/>
              </a:rPr>
              <a:t>đặt</a:t>
            </a:r>
            <a:r>
              <a:rPr lang="en-US" b="1" dirty="0" smtClean="0">
                <a:cs typeface="Arial" panose="020B0604020202020204" pitchFamily="34" charset="0"/>
              </a:rPr>
              <a:t> XAMPP </a:t>
            </a:r>
            <a:r>
              <a:rPr lang="en-US" b="1" dirty="0" err="1" smtClean="0">
                <a:cs typeface="Arial" panose="020B0604020202020204" pitchFamily="34" charset="0"/>
              </a:rPr>
              <a:t>trên</a:t>
            </a:r>
            <a:r>
              <a:rPr lang="en-US" b="1" dirty="0" smtClean="0">
                <a:cs typeface="Arial" panose="020B0604020202020204" pitchFamily="34" charset="0"/>
              </a:rPr>
              <a:t> Windows 10</a:t>
            </a:r>
          </a:p>
          <a:p>
            <a:r>
              <a:rPr lang="en-US" sz="2000" dirty="0" err="1"/>
              <a:t>Bước</a:t>
            </a:r>
            <a:r>
              <a:rPr lang="en-US" sz="2000" dirty="0"/>
              <a:t> 1. </a:t>
            </a:r>
            <a:r>
              <a:rPr lang="en-US" sz="2000" dirty="0" err="1"/>
              <a:t>Mở</a:t>
            </a:r>
            <a:r>
              <a:rPr lang="en-US" sz="2000" dirty="0"/>
              <a:t> </a:t>
            </a:r>
            <a:r>
              <a:rPr lang="en-US" sz="2000" dirty="0" err="1"/>
              <a:t>trang</a:t>
            </a:r>
            <a:r>
              <a:rPr lang="en-US" sz="2000" dirty="0"/>
              <a:t> web Apache Friends.</a:t>
            </a:r>
          </a:p>
          <a:p>
            <a:r>
              <a:rPr lang="en-US" sz="2000" dirty="0" err="1"/>
              <a:t>Bước</a:t>
            </a:r>
            <a:r>
              <a:rPr lang="en-US" sz="2000" dirty="0"/>
              <a:t> 2. </a:t>
            </a:r>
            <a:r>
              <a:rPr lang="en-US" sz="2000" dirty="0" err="1"/>
              <a:t>Nhấp</a:t>
            </a:r>
            <a:r>
              <a:rPr lang="en-US" sz="2000" dirty="0"/>
              <a:t> </a:t>
            </a:r>
            <a:r>
              <a:rPr lang="en-US" sz="2000" dirty="0" err="1"/>
              <a:t>vào</a:t>
            </a:r>
            <a:r>
              <a:rPr lang="en-US" sz="2000" dirty="0"/>
              <a:t> </a:t>
            </a:r>
            <a:r>
              <a:rPr lang="en-US" sz="2000" dirty="0" err="1"/>
              <a:t>mục</a:t>
            </a:r>
            <a:r>
              <a:rPr lang="en-US" sz="2000" dirty="0"/>
              <a:t> XAMPP for Windows, </a:t>
            </a:r>
            <a:r>
              <a:rPr lang="en-US" sz="2000" dirty="0" err="1"/>
              <a:t>chọn</a:t>
            </a:r>
            <a:r>
              <a:rPr lang="en-US" sz="2000" dirty="0"/>
              <a:t> </a:t>
            </a:r>
            <a:r>
              <a:rPr lang="en-US" sz="2000" dirty="0" err="1"/>
              <a:t>phiên</a:t>
            </a:r>
            <a:r>
              <a:rPr lang="en-US" sz="2000" dirty="0"/>
              <a:t> </a:t>
            </a:r>
            <a:r>
              <a:rPr lang="en-US" sz="2000" dirty="0" err="1"/>
              <a:t>bản</a:t>
            </a:r>
            <a:r>
              <a:rPr lang="en-US" sz="2000" dirty="0"/>
              <a:t> XAMPP </a:t>
            </a:r>
            <a:r>
              <a:rPr lang="en-US" sz="2000" dirty="0" err="1"/>
              <a:t>tương</a:t>
            </a:r>
            <a:r>
              <a:rPr lang="en-US" sz="2000" dirty="0"/>
              <a:t> </a:t>
            </a:r>
            <a:r>
              <a:rPr lang="en-US" sz="2000" dirty="0" err="1"/>
              <a:t>ứng</a:t>
            </a:r>
            <a:r>
              <a:rPr lang="en-US" sz="2000" dirty="0"/>
              <a:t> </a:t>
            </a:r>
            <a:r>
              <a:rPr lang="en-US" sz="2000" dirty="0" err="1"/>
              <a:t>với</a:t>
            </a:r>
            <a:r>
              <a:rPr lang="en-US" sz="2000" dirty="0"/>
              <a:t> </a:t>
            </a:r>
            <a:r>
              <a:rPr lang="en-US" sz="2000" dirty="0" err="1"/>
              <a:t>phiên</a:t>
            </a:r>
            <a:r>
              <a:rPr lang="en-US" sz="2000" dirty="0"/>
              <a:t> </a:t>
            </a:r>
            <a:r>
              <a:rPr lang="en-US" sz="2000" dirty="0" err="1"/>
              <a:t>bản</a:t>
            </a:r>
            <a:r>
              <a:rPr lang="en-US" sz="2000" dirty="0"/>
              <a:t> </a:t>
            </a:r>
            <a:r>
              <a:rPr lang="en-US" sz="2000" dirty="0" smtClean="0"/>
              <a:t>PHP</a:t>
            </a:r>
            <a:endParaRPr lang="en-US" dirty="0"/>
          </a:p>
        </p:txBody>
      </p:sp>
      <p:sp>
        <p:nvSpPr>
          <p:cNvPr id="5" name="Rectangle 4"/>
          <p:cNvSpPr/>
          <p:nvPr/>
        </p:nvSpPr>
        <p:spPr>
          <a:xfrm>
            <a:off x="9391776" y="3250876"/>
            <a:ext cx="2747672" cy="1733808"/>
          </a:xfrm>
          <a:prstGeom prst="rect">
            <a:avLst/>
          </a:prstGeom>
        </p:spPr>
        <p:txBody>
          <a:bodyPr wrap="square">
            <a:spAutoFit/>
          </a:bodyPr>
          <a:lstStyle/>
          <a:p>
            <a:r>
              <a:rPr lang="en-US" sz="3200" baseline="-25000" dirty="0" smtClean="0">
                <a:latin typeface="+mj-lt"/>
                <a:ea typeface="Calibri" panose="020F0502020204030204" pitchFamily="34" charset="0"/>
                <a:sym typeface="Wingdings" panose="05000000000000000000" pitchFamily="2" charset="2"/>
              </a:rPr>
              <a:t> </a:t>
            </a:r>
            <a:r>
              <a:rPr lang="en-US" sz="3200" baseline="-25000" dirty="0" err="1" smtClean="0">
                <a:latin typeface="+mj-lt"/>
                <a:ea typeface="Calibri" panose="020F0502020204030204" pitchFamily="34" charset="0"/>
              </a:rPr>
              <a:t>Nên</a:t>
            </a:r>
            <a:r>
              <a:rPr lang="en-US" sz="3200" baseline="-25000" dirty="0" smtClean="0">
                <a:latin typeface="+mj-lt"/>
                <a:ea typeface="Calibri" panose="020F0502020204030204" pitchFamily="34" charset="0"/>
              </a:rPr>
              <a:t> </a:t>
            </a:r>
            <a:r>
              <a:rPr lang="en-US" sz="3200" baseline="-25000" dirty="0" err="1">
                <a:latin typeface="+mj-lt"/>
                <a:ea typeface="Calibri" panose="020F0502020204030204" pitchFamily="34" charset="0"/>
              </a:rPr>
              <a:t>chọn</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từ</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phiên</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bản</a:t>
            </a:r>
            <a:r>
              <a:rPr lang="en-US" sz="3200" baseline="-25000" dirty="0">
                <a:latin typeface="+mj-lt"/>
                <a:ea typeface="Calibri" panose="020F0502020204030204" pitchFamily="34" charset="0"/>
              </a:rPr>
              <a:t> PHP 7.3 </a:t>
            </a:r>
            <a:r>
              <a:rPr lang="en-US" sz="3200" baseline="-25000" dirty="0" err="1">
                <a:latin typeface="+mj-lt"/>
                <a:ea typeface="Calibri" panose="020F0502020204030204" pitchFamily="34" charset="0"/>
              </a:rPr>
              <a:t>trở</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lên</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và</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tiến</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hành</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tải</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xuống</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để</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lưu</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tệp</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trên</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máy</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tính</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của</a:t>
            </a:r>
            <a:r>
              <a:rPr lang="en-US" sz="3200" baseline="-25000" dirty="0">
                <a:latin typeface="+mj-lt"/>
                <a:ea typeface="Calibri" panose="020F0502020204030204" pitchFamily="34" charset="0"/>
              </a:rPr>
              <a:t> </a:t>
            </a:r>
            <a:r>
              <a:rPr lang="en-US" sz="3200" baseline="-25000" dirty="0" err="1">
                <a:latin typeface="+mj-lt"/>
                <a:ea typeface="Calibri" panose="020F0502020204030204" pitchFamily="34" charset="0"/>
              </a:rPr>
              <a:t>bạn</a:t>
            </a:r>
            <a:r>
              <a:rPr lang="en-US" sz="3200" baseline="-25000" dirty="0">
                <a:latin typeface="+mj-lt"/>
                <a:ea typeface="Calibri" panose="020F0502020204030204" pitchFamily="34" charset="0"/>
              </a:rPr>
              <a:t>.</a:t>
            </a:r>
            <a:endParaRPr lang="en-US" sz="3200" baseline="-25000" dirty="0">
              <a:latin typeface="+mj-lt"/>
            </a:endParaRPr>
          </a:p>
        </p:txBody>
      </p:sp>
      <p:pic>
        <p:nvPicPr>
          <p:cNvPr id="6" name="Picture 5"/>
          <p:cNvPicPr>
            <a:picLocks noChangeAspect="1"/>
          </p:cNvPicPr>
          <p:nvPr/>
        </p:nvPicPr>
        <p:blipFill rotWithShape="1">
          <a:blip r:embed="rId2"/>
          <a:srcRect l="11916" t="32888" r="39208" b="10604"/>
          <a:stretch/>
        </p:blipFill>
        <p:spPr>
          <a:xfrm>
            <a:off x="2068166" y="2484646"/>
            <a:ext cx="6651292" cy="4112097"/>
          </a:xfrm>
          <a:prstGeom prst="rect">
            <a:avLst/>
          </a:prstGeom>
        </p:spPr>
      </p:pic>
    </p:spTree>
    <p:extLst>
      <p:ext uri="{BB962C8B-B14F-4D97-AF65-F5344CB8AC3E}">
        <p14:creationId xmlns:p14="http://schemas.microsoft.com/office/powerpoint/2010/main" val="3708676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8701D945D79141AD443CA199FE3192" ma:contentTypeVersion="17" ma:contentTypeDescription="Create a new document." ma:contentTypeScope="" ma:versionID="47e5905aa2f60415898a2cad63b2042d">
  <xsd:schema xmlns:xsd="http://www.w3.org/2001/XMLSchema" xmlns:xs="http://www.w3.org/2001/XMLSchema" xmlns:p="http://schemas.microsoft.com/office/2006/metadata/properties" xmlns:ns2="7325b1f5-856f-48ad-adac-a067eab08f84" xmlns:ns3="3eda6d75-6b6f-4f21-9830-e766239627b2" targetNamespace="http://schemas.microsoft.com/office/2006/metadata/properties" ma:root="true" ma:fieldsID="c330018fa5c4191df2e1e091f19031da" ns2:_="" ns3:_="">
    <xsd:import namespace="7325b1f5-856f-48ad-adac-a067eab08f84"/>
    <xsd:import namespace="3eda6d75-6b6f-4f21-9830-e766239627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25b1f5-856f-48ad-adac-a067eab08f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5c0023-da1a-46b1-aa34-2fb2ed2446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da6d75-6b6f-4f21-9830-e766239627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f748ef-f79f-47ef-ba7b-aeddd5fd5b14}" ma:internalName="TaxCatchAll" ma:showField="CatchAllData" ma:web="3eda6d75-6b6f-4f21-9830-e766239627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eda6d75-6b6f-4f21-9830-e766239627b2" xsi:nil="true"/>
    <lcf76f155ced4ddcb4097134ff3c332f xmlns="7325b1f5-856f-48ad-adac-a067eab08f8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4BBBAE-6264-47CF-8534-9D394B3707D0}"/>
</file>

<file path=customXml/itemProps2.xml><?xml version="1.0" encoding="utf-8"?>
<ds:datastoreItem xmlns:ds="http://schemas.openxmlformats.org/officeDocument/2006/customXml" ds:itemID="{9D46A42E-C998-428E-95FA-899CE07F814E}"/>
</file>

<file path=customXml/itemProps3.xml><?xml version="1.0" encoding="utf-8"?>
<ds:datastoreItem xmlns:ds="http://schemas.openxmlformats.org/officeDocument/2006/customXml" ds:itemID="{6488729A-846A-43C7-AD17-398747818A56}"/>
</file>

<file path=docProps/app.xml><?xml version="1.0" encoding="utf-8"?>
<Properties xmlns="http://schemas.openxmlformats.org/officeDocument/2006/extended-properties" xmlns:vt="http://schemas.openxmlformats.org/officeDocument/2006/docPropsVTypes">
  <Template>Parallax</Template>
  <TotalTime>1319</TotalTime>
  <Words>1127</Words>
  <Application>Microsoft Office PowerPoint</Application>
  <PresentationFormat>Widescreen</PresentationFormat>
  <Paragraphs>100</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(Body)</vt:lpstr>
      <vt:lpstr>Calibri</vt:lpstr>
      <vt:lpstr>Calibri (Body)</vt:lpstr>
      <vt:lpstr>Corbel</vt:lpstr>
      <vt:lpstr>Wingdings</vt:lpstr>
      <vt:lpstr>Parallax</vt:lpstr>
      <vt:lpstr>CÀI ĐẶT &amp;  CẤU HÌNH WEBSERVER</vt:lpstr>
      <vt:lpstr>Bài 1. Cài đặt và cấu hình WebServer</vt:lpstr>
      <vt:lpstr>Mục tiêu</vt:lpstr>
      <vt:lpstr>Đồ dùng và trang thiết bị dạy học</vt:lpstr>
      <vt:lpstr>1.1. Giới thiệu về WebServer cho PHP</vt:lpstr>
      <vt:lpstr>1.1. Giới thiệu về WebServer cho PHP</vt:lpstr>
      <vt:lpstr>1.1. Giới thiệu về WebServer cho PHP</vt:lpstr>
      <vt:lpstr>1.2. Cài đặt và cấu hình XAMPP</vt:lpstr>
      <vt:lpstr>1.2. Cài đặt và cấu hình XAMPP</vt:lpstr>
      <vt:lpstr>1.2. Cài đặt và cấu hình XAMPP</vt:lpstr>
      <vt:lpstr>1.2. Cài đặt và cấu hình XAMPP</vt:lpstr>
      <vt:lpstr>1.2. Cài đặt và cấu hình XAMPP</vt:lpstr>
      <vt:lpstr>1.2. Cài đặt và cấu hình XAMPP</vt:lpstr>
      <vt:lpstr>1.2. Cài đặt và cấu hình XAMPP</vt:lpstr>
      <vt:lpstr>1.2. Cài đặt và cấu hình XAMPP</vt:lpstr>
      <vt:lpstr>1.3. Xây dựng website đầu tiên</vt:lpstr>
      <vt:lpstr>1.3. Xây dựng website đầu tiên</vt:lpstr>
      <vt:lpstr>1.3. Xây dựng website đầu tiên</vt:lpstr>
      <vt:lpstr>1.3. Xây dựng website đầu tiên</vt:lpstr>
      <vt:lpstr>Phần Thực Hành</vt:lpstr>
      <vt:lpstr>THANKS FOR WATCHING!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HỆ ĐẾM &amp; BIỂU DIỄN THÔNG TIN TRÊN MÁY TÍNH</dc:title>
  <dc:creator>Huynh Bao Quoc Dung</dc:creator>
  <cp:lastModifiedBy>Huynh Bao Quoc Dung</cp:lastModifiedBy>
  <cp:revision>98</cp:revision>
  <dcterms:created xsi:type="dcterms:W3CDTF">2021-09-19T14:25:58Z</dcterms:created>
  <dcterms:modified xsi:type="dcterms:W3CDTF">2022-12-04T08:03:47Z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0x010100CF8701D945D79141AD443CA199FE3192</vt:lpwstr>
  </property>
</Properties>
</file>