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nton" pitchFamily="2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Gordita" panose="020B0604020202020204" charset="0"/>
      <p:regular r:id="rId17"/>
    </p:embeddedFont>
    <p:embeddedFont>
      <p:font typeface="Open Sans" panose="020B0606030504020204" pitchFamily="34" charset="0"/>
      <p:regular r:id="rId18"/>
      <p:bold r:id="rId19"/>
      <p:italic r:id="rId20"/>
      <p:boldItalic r:id="rId21"/>
    </p:embeddedFont>
    <p:embeddedFont>
      <p:font typeface="Open Sans Italics" panose="020B0604020202020204" charset="0"/>
      <p:regular r:id="rId22"/>
    </p:embeddedFont>
    <p:embeddedFont>
      <p:font typeface="Poppins Medium" panose="00000600000000000000" pitchFamily="2" charset="0"/>
      <p:regular r:id="rId23"/>
    </p:embeddedFont>
    <p:embeddedFont>
      <p:font typeface="Poppins Medium Bold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4962" autoAdjust="0"/>
  </p:normalViewPr>
  <p:slideViewPr>
    <p:cSldViewPr>
      <p:cViewPr varScale="1">
        <p:scale>
          <a:sx n="40" d="100"/>
          <a:sy n="40" d="100"/>
        </p:scale>
        <p:origin x="111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 Xuan Vinh - Khoa Dien Tu" userId="0bfcc417-5e49-477c-8874-4fd581e5359d" providerId="ADAL" clId="{5DDB40A2-CC97-4FA5-B3A2-957AA8A1C541}"/>
    <pc:docChg chg="modSld">
      <pc:chgData name="Ha Xuan Vinh - Khoa Dien Tu" userId="0bfcc417-5e49-477c-8874-4fd581e5359d" providerId="ADAL" clId="{5DDB40A2-CC97-4FA5-B3A2-957AA8A1C541}" dt="2023-02-23T02:11:13.201" v="2" actId="1076"/>
      <pc:docMkLst>
        <pc:docMk/>
      </pc:docMkLst>
      <pc:sldChg chg="modSp mod">
        <pc:chgData name="Ha Xuan Vinh - Khoa Dien Tu" userId="0bfcc417-5e49-477c-8874-4fd581e5359d" providerId="ADAL" clId="{5DDB40A2-CC97-4FA5-B3A2-957AA8A1C541}" dt="2023-02-23T02:11:13.201" v="2" actId="1076"/>
        <pc:sldMkLst>
          <pc:docMk/>
          <pc:sldMk cId="0" sldId="264"/>
        </pc:sldMkLst>
        <pc:picChg chg="mod">
          <ac:chgData name="Ha Xuan Vinh - Khoa Dien Tu" userId="0bfcc417-5e49-477c-8874-4fd581e5359d" providerId="ADAL" clId="{5DDB40A2-CC97-4FA5-B3A2-957AA8A1C541}" dt="2023-02-23T02:11:13.201" v="2" actId="1076"/>
          <ac:picMkLst>
            <pc:docMk/>
            <pc:sldMk cId="0" sldId="264"/>
            <ac:picMk id="8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KB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dàn</a:t>
            </a:r>
            <a:r>
              <a:rPr lang="en-US" dirty="0"/>
              <a:t> ý </a:t>
            </a:r>
            <a:r>
              <a:rPr lang="en-US" dirty="0" err="1"/>
              <a:t>nâng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, chi </a:t>
            </a:r>
            <a:r>
              <a:rPr lang="en-US" dirty="0" err="1"/>
              <a:t>tiết</a:t>
            </a:r>
            <a:r>
              <a:rPr lang="en-US" dirty="0"/>
              <a:t> –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bản</a:t>
            </a:r>
            <a:r>
              <a:rPr lang="en-US" dirty="0"/>
              <a:t> </a:t>
            </a:r>
            <a:r>
              <a:rPr lang="en-US" dirty="0" err="1"/>
              <a:t>tóm</a:t>
            </a:r>
            <a:r>
              <a:rPr lang="en-US" dirty="0"/>
              <a:t> 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tất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cảnh</a:t>
            </a:r>
            <a:r>
              <a:rPr lang="en-US" dirty="0"/>
              <a:t>,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thoại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tín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video</a:t>
            </a:r>
          </a:p>
          <a:p>
            <a:pPr lvl="0"/>
            <a:r>
              <a:rPr lang="en-US" dirty="0" err="1"/>
              <a:t>Hình</a:t>
            </a:r>
            <a:r>
              <a:rPr lang="en-US" dirty="0"/>
              <a:t> dung video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sắp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Đưa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bộ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(bao </a:t>
            </a:r>
            <a:r>
              <a:rPr lang="en-US" dirty="0" err="1"/>
              <a:t>gồm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)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luồng</a:t>
            </a:r>
            <a:r>
              <a:rPr lang="en-US" dirty="0"/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3131679" y="1261434"/>
            <a:ext cx="11773013" cy="8635680"/>
            <a:chOff x="0" y="0"/>
            <a:chExt cx="4198620" cy="3079750"/>
          </a:xfrm>
        </p:grpSpPr>
        <p:sp>
          <p:nvSpPr>
            <p:cNvPr id="3" name="Freeform 3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2"/>
              <a:stretch>
                <a:fillRect r="-9693"/>
              </a:stretch>
            </a:blip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459093">
            <a:off x="12036071" y="-3932314"/>
            <a:ext cx="7191965" cy="651383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074161" y="-1496413"/>
            <a:ext cx="5560541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467058" y="4064798"/>
            <a:ext cx="8484827" cy="3392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19"/>
              </a:lnSpc>
            </a:pPr>
            <a:r>
              <a:rPr lang="en-US" sz="10399">
                <a:solidFill>
                  <a:srgbClr val="393939"/>
                </a:solidFill>
                <a:latin typeface="Saira Black Bold"/>
              </a:rPr>
              <a:t>Sản xuất học liệu số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3131679" y="1261434"/>
            <a:ext cx="11773013" cy="8635680"/>
            <a:chOff x="0" y="0"/>
            <a:chExt cx="4198620" cy="3079750"/>
          </a:xfrm>
        </p:grpSpPr>
        <p:sp>
          <p:nvSpPr>
            <p:cNvPr id="3" name="Freeform 3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3"/>
              <a:stretch>
                <a:fillRect r="-9693"/>
              </a:stretch>
            </a:blip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459093">
            <a:off x="12036071" y="-3932314"/>
            <a:ext cx="7191965" cy="651383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2074161" y="-1496413"/>
            <a:ext cx="5560541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467058" y="1876695"/>
            <a:ext cx="7154939" cy="1524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99"/>
              </a:lnSpc>
            </a:pPr>
            <a:r>
              <a:rPr lang="en-US" sz="8999">
                <a:solidFill>
                  <a:srgbClr val="393939"/>
                </a:solidFill>
                <a:latin typeface="Poppins Medium Bold"/>
              </a:rPr>
              <a:t>KỊCH BẢN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014659" y="4449607"/>
            <a:ext cx="7792242" cy="200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93127" lvl="1" indent="-496563">
              <a:lnSpc>
                <a:spcPts val="8279"/>
              </a:lnSpc>
              <a:buFont typeface="Arial"/>
              <a:buChar char="•"/>
            </a:pPr>
            <a:r>
              <a:rPr lang="en-US" sz="4599">
                <a:solidFill>
                  <a:srgbClr val="004AAD">
                    <a:alpha val="60000"/>
                  </a:srgbClr>
                </a:solidFill>
                <a:latin typeface="Open Sans"/>
              </a:rPr>
              <a:t>Khái niệm</a:t>
            </a:r>
          </a:p>
          <a:p>
            <a:pPr marL="993127" lvl="1" indent="-496563">
              <a:lnSpc>
                <a:spcPts val="8279"/>
              </a:lnSpc>
              <a:buFont typeface="Arial"/>
              <a:buChar char="•"/>
            </a:pPr>
            <a:r>
              <a:rPr lang="en-US" sz="4599">
                <a:solidFill>
                  <a:srgbClr val="004AAD">
                    <a:alpha val="60000"/>
                  </a:srgbClr>
                </a:solidFill>
                <a:latin typeface="Open Sans"/>
              </a:rPr>
              <a:t>Tác dụng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14464" y="1255755"/>
            <a:ext cx="9459071" cy="1033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19"/>
              </a:lnSpc>
            </a:pPr>
            <a:r>
              <a:rPr lang="en-US" sz="6399">
                <a:solidFill>
                  <a:srgbClr val="393939"/>
                </a:solidFill>
                <a:latin typeface="Anton"/>
              </a:rPr>
              <a:t>Các dạng kich bản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828852" y="3066687"/>
            <a:ext cx="5811687" cy="5765991"/>
            <a:chOff x="0" y="0"/>
            <a:chExt cx="1581434" cy="15689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81434" cy="1568999"/>
            </a:xfrm>
            <a:custGeom>
              <a:avLst/>
              <a:gdLst/>
              <a:ahLst/>
              <a:cxnLst/>
              <a:rect l="l" t="t" r="r" b="b"/>
              <a:pathLst>
                <a:path w="1581434" h="1568999">
                  <a:moveTo>
                    <a:pt x="1456974" y="1568999"/>
                  </a:moveTo>
                  <a:lnTo>
                    <a:pt x="124460" y="1568999"/>
                  </a:lnTo>
                  <a:cubicBezTo>
                    <a:pt x="55880" y="1568999"/>
                    <a:pt x="0" y="1513119"/>
                    <a:pt x="0" y="144453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56974" y="0"/>
                  </a:lnTo>
                  <a:cubicBezTo>
                    <a:pt x="1525554" y="0"/>
                    <a:pt x="1581434" y="55880"/>
                    <a:pt x="1581434" y="124460"/>
                  </a:cubicBezTo>
                  <a:lnTo>
                    <a:pt x="1581434" y="1444539"/>
                  </a:lnTo>
                  <a:cubicBezTo>
                    <a:pt x="1581434" y="1513119"/>
                    <a:pt x="1525554" y="1568999"/>
                    <a:pt x="1456974" y="1568999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9647461" y="3066687"/>
            <a:ext cx="5811687" cy="5765991"/>
            <a:chOff x="0" y="0"/>
            <a:chExt cx="1581434" cy="15689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81434" cy="1568999"/>
            </a:xfrm>
            <a:custGeom>
              <a:avLst/>
              <a:gdLst/>
              <a:ahLst/>
              <a:cxnLst/>
              <a:rect l="l" t="t" r="r" b="b"/>
              <a:pathLst>
                <a:path w="1581434" h="1568999">
                  <a:moveTo>
                    <a:pt x="1456974" y="1568999"/>
                  </a:moveTo>
                  <a:lnTo>
                    <a:pt x="124460" y="1568999"/>
                  </a:lnTo>
                  <a:cubicBezTo>
                    <a:pt x="55880" y="1568999"/>
                    <a:pt x="0" y="1513119"/>
                    <a:pt x="0" y="144453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56974" y="0"/>
                  </a:lnTo>
                  <a:cubicBezTo>
                    <a:pt x="1525554" y="0"/>
                    <a:pt x="1581434" y="55880"/>
                    <a:pt x="1581434" y="124460"/>
                  </a:cubicBezTo>
                  <a:lnTo>
                    <a:pt x="1581434" y="1444539"/>
                  </a:lnTo>
                  <a:cubicBezTo>
                    <a:pt x="1581434" y="1513119"/>
                    <a:pt x="1525554" y="1568999"/>
                    <a:pt x="1456974" y="1568999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108870" flipH="1" flipV="1">
            <a:off x="14518793" y="-1196071"/>
            <a:ext cx="5481014" cy="405595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246675" y="5042016"/>
            <a:ext cx="4924968" cy="3371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3000">
                <a:solidFill>
                  <a:srgbClr val="FFFFFF"/>
                </a:solidFill>
                <a:latin typeface="Open Sans"/>
              </a:rPr>
              <a:t> Giới thiệu, review sản phẩm: cá nhân, công ty/doanh nghiệp..., phỏng vấn, phim ngắn, phim dài tập, phim chiếu rạp,…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372559" y="3589424"/>
            <a:ext cx="5267979" cy="1243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2"/>
              </a:lnSpc>
            </a:pPr>
            <a:r>
              <a:rPr lang="en-US" sz="3740">
                <a:solidFill>
                  <a:srgbClr val="FFFFFF"/>
                </a:solidFill>
                <a:latin typeface="Poppins Medium Bold"/>
              </a:rPr>
              <a:t>Quay video có lời thoại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999994" y="4984866"/>
            <a:ext cx="5106622" cy="2638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9"/>
              </a:lnSpc>
            </a:pPr>
            <a:r>
              <a:rPr lang="en-US" sz="3999">
                <a:solidFill>
                  <a:srgbClr val="FFFFFF"/>
                </a:solidFill>
                <a:latin typeface="Open Sans"/>
              </a:rPr>
              <a:t>Phóng sự, sự kiện., tiệc tùng, lễ hội,…</a:t>
            </a:r>
          </a:p>
          <a:p>
            <a:pPr algn="ctr">
              <a:lnSpc>
                <a:spcPts val="7199"/>
              </a:lnSpc>
            </a:pPr>
            <a:endParaRPr lang="en-US" sz="3999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408572" y="3769028"/>
            <a:ext cx="3745759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>
                <a:solidFill>
                  <a:srgbClr val="FFFFFF"/>
                </a:solidFill>
                <a:latin typeface="Poppins Medium Bold"/>
              </a:rPr>
              <a:t>Quay video không lời thoại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201828" flipH="1">
            <a:off x="3347888" y="535600"/>
            <a:ext cx="1723975" cy="131962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459093">
            <a:off x="-3398076" y="7405382"/>
            <a:ext cx="9428142" cy="853916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72410">
            <a:off x="-2280753" y="6234760"/>
            <a:ext cx="5082473" cy="51958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1478" y="7951872"/>
            <a:ext cx="3248297" cy="952500"/>
            <a:chOff x="0" y="0"/>
            <a:chExt cx="1292777" cy="3790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2777" cy="379082"/>
            </a:xfrm>
            <a:custGeom>
              <a:avLst/>
              <a:gdLst/>
              <a:ahLst/>
              <a:cxnLst/>
              <a:rect l="l" t="t" r="r" b="b"/>
              <a:pathLst>
                <a:path w="1292777" h="379082">
                  <a:moveTo>
                    <a:pt x="0" y="0"/>
                  </a:moveTo>
                  <a:lnTo>
                    <a:pt x="1292777" y="0"/>
                  </a:lnTo>
                  <a:lnTo>
                    <a:pt x="1292777" y="379082"/>
                  </a:lnTo>
                  <a:lnTo>
                    <a:pt x="0" y="379082"/>
                  </a:lnTo>
                  <a:close/>
                </a:path>
              </a:pathLst>
            </a:custGeom>
            <a:solidFill>
              <a:srgbClr val="D3A29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4269775" y="6999372"/>
            <a:ext cx="3248297" cy="952500"/>
            <a:chOff x="0" y="0"/>
            <a:chExt cx="1292777" cy="3790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92777" cy="379082"/>
            </a:xfrm>
            <a:custGeom>
              <a:avLst/>
              <a:gdLst/>
              <a:ahLst/>
              <a:cxnLst/>
              <a:rect l="l" t="t" r="r" b="b"/>
              <a:pathLst>
                <a:path w="1292777" h="379082">
                  <a:moveTo>
                    <a:pt x="0" y="0"/>
                  </a:moveTo>
                  <a:lnTo>
                    <a:pt x="1292777" y="0"/>
                  </a:lnTo>
                  <a:lnTo>
                    <a:pt x="1292777" y="379082"/>
                  </a:lnTo>
                  <a:lnTo>
                    <a:pt x="0" y="379082"/>
                  </a:lnTo>
                  <a:close/>
                </a:path>
              </a:pathLst>
            </a:custGeom>
            <a:solidFill>
              <a:srgbClr val="BDD1C5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7519852" y="6046872"/>
            <a:ext cx="3248297" cy="952500"/>
            <a:chOff x="0" y="0"/>
            <a:chExt cx="1292777" cy="3790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2777" cy="379082"/>
            </a:xfrm>
            <a:custGeom>
              <a:avLst/>
              <a:gdLst/>
              <a:ahLst/>
              <a:cxnLst/>
              <a:rect l="l" t="t" r="r" b="b"/>
              <a:pathLst>
                <a:path w="1292777" h="379082">
                  <a:moveTo>
                    <a:pt x="0" y="0"/>
                  </a:moveTo>
                  <a:lnTo>
                    <a:pt x="1292777" y="0"/>
                  </a:lnTo>
                  <a:lnTo>
                    <a:pt x="1292777" y="379082"/>
                  </a:lnTo>
                  <a:lnTo>
                    <a:pt x="0" y="379082"/>
                  </a:lnTo>
                  <a:close/>
                </a:path>
              </a:pathLst>
            </a:custGeom>
            <a:solidFill>
              <a:srgbClr val="E8B298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0769928" y="5094372"/>
            <a:ext cx="3248297" cy="952500"/>
            <a:chOff x="0" y="0"/>
            <a:chExt cx="1292777" cy="3790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92777" cy="379082"/>
            </a:xfrm>
            <a:custGeom>
              <a:avLst/>
              <a:gdLst/>
              <a:ahLst/>
              <a:cxnLst/>
              <a:rect l="l" t="t" r="r" b="b"/>
              <a:pathLst>
                <a:path w="1292777" h="379082">
                  <a:moveTo>
                    <a:pt x="0" y="0"/>
                  </a:moveTo>
                  <a:lnTo>
                    <a:pt x="1292777" y="0"/>
                  </a:lnTo>
                  <a:lnTo>
                    <a:pt x="1292777" y="379082"/>
                  </a:lnTo>
                  <a:lnTo>
                    <a:pt x="0" y="379082"/>
                  </a:lnTo>
                  <a:close/>
                </a:path>
              </a:pathLst>
            </a:custGeom>
            <a:solidFill>
              <a:srgbClr val="EECC8C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4018225" y="4141872"/>
            <a:ext cx="3248297" cy="952500"/>
            <a:chOff x="0" y="0"/>
            <a:chExt cx="1292777" cy="37908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92777" cy="379082"/>
            </a:xfrm>
            <a:custGeom>
              <a:avLst/>
              <a:gdLst/>
              <a:ahLst/>
              <a:cxnLst/>
              <a:rect l="l" t="t" r="r" b="b"/>
              <a:pathLst>
                <a:path w="1292777" h="379082">
                  <a:moveTo>
                    <a:pt x="0" y="0"/>
                  </a:moveTo>
                  <a:lnTo>
                    <a:pt x="1292777" y="0"/>
                  </a:lnTo>
                  <a:lnTo>
                    <a:pt x="1292777" y="379082"/>
                  </a:lnTo>
                  <a:lnTo>
                    <a:pt x="0" y="379082"/>
                  </a:lnTo>
                  <a:close/>
                </a:path>
              </a:pathLst>
            </a:custGeom>
            <a:solidFill>
              <a:srgbClr val="9EABA2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232340" y="503322"/>
            <a:ext cx="3531247" cy="411480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304925" y="8201427"/>
            <a:ext cx="2681403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6D4C44"/>
                </a:solidFill>
                <a:latin typeface="Gordita"/>
              </a:rPr>
              <a:t>Step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555002" y="7248927"/>
            <a:ext cx="2681403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6D4C44"/>
                </a:solidFill>
                <a:latin typeface="Gordita"/>
              </a:rPr>
              <a:t>Step 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803299" y="6296427"/>
            <a:ext cx="2681403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6D4C44"/>
                </a:solidFill>
                <a:latin typeface="Gordita"/>
              </a:rPr>
              <a:t>Step 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053375" y="5343927"/>
            <a:ext cx="2681403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6D4C44"/>
                </a:solidFill>
                <a:latin typeface="Gordita"/>
              </a:rPr>
              <a:t>Step 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301672" y="4391427"/>
            <a:ext cx="2681403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6D4C44"/>
                </a:solidFill>
                <a:latin typeface="Gordita"/>
              </a:rPr>
              <a:t>Step 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41961" y="702077"/>
            <a:ext cx="7547503" cy="365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6D4C44"/>
                </a:solidFill>
                <a:latin typeface="Anton Bold"/>
              </a:rPr>
              <a:t>Các bước chuẩn bị xây dựng kịch bản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19175" y="6465972"/>
            <a:ext cx="2964850" cy="196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>
                <a:solidFill>
                  <a:srgbClr val="6D4C44"/>
                </a:solidFill>
                <a:latin typeface="Gordita"/>
              </a:rPr>
              <a:t>Xác định thể loại &amp; chủ đề quay video</a:t>
            </a:r>
          </a:p>
          <a:p>
            <a:pPr>
              <a:lnSpc>
                <a:spcPts val="3919"/>
              </a:lnSpc>
            </a:pPr>
            <a:endParaRPr lang="en-US" sz="2799">
              <a:solidFill>
                <a:srgbClr val="6D4C44"/>
              </a:solidFill>
              <a:latin typeface="Gordita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4167171" y="3529096"/>
            <a:ext cx="2950406" cy="563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19"/>
              </a:lnSpc>
            </a:pPr>
            <a:r>
              <a:rPr lang="en-US" sz="3299">
                <a:solidFill>
                  <a:srgbClr val="6D4C44"/>
                </a:solidFill>
                <a:latin typeface="Gordita"/>
              </a:rPr>
              <a:t>Tiến hành viết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315713" y="5827162"/>
            <a:ext cx="3229662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>
                <a:solidFill>
                  <a:srgbClr val="6D4C44"/>
                </a:solidFill>
                <a:latin typeface="Gordita"/>
              </a:rPr>
              <a:t>Xác định địa điểm quay phim, video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661575" y="4858152"/>
            <a:ext cx="2964850" cy="101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99"/>
              </a:lnSpc>
            </a:pPr>
            <a:r>
              <a:rPr lang="en-US" sz="2999">
                <a:solidFill>
                  <a:srgbClr val="6D4C44"/>
                </a:solidFill>
                <a:latin typeface="Gordita"/>
              </a:rPr>
              <a:t>Tham khảo ý tưởng quay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911652" y="4045352"/>
            <a:ext cx="2964850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>
                <a:solidFill>
                  <a:srgbClr val="6D4C44"/>
                </a:solidFill>
                <a:latin typeface="Gordita"/>
              </a:rPr>
              <a:t>Tìm chọn nhạc và hình ảnh minh họa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2176" y="1425658"/>
            <a:ext cx="15523647" cy="7435684"/>
            <a:chOff x="0" y="0"/>
            <a:chExt cx="4660158" cy="22321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60158" cy="2232173"/>
            </a:xfrm>
            <a:custGeom>
              <a:avLst/>
              <a:gdLst/>
              <a:ahLst/>
              <a:cxnLst/>
              <a:rect l="l" t="t" r="r" b="b"/>
              <a:pathLst>
                <a:path w="4660158" h="2232173">
                  <a:moveTo>
                    <a:pt x="4535698" y="2232173"/>
                  </a:moveTo>
                  <a:lnTo>
                    <a:pt x="124460" y="2232173"/>
                  </a:lnTo>
                  <a:cubicBezTo>
                    <a:pt x="55880" y="2232173"/>
                    <a:pt x="0" y="2176293"/>
                    <a:pt x="0" y="210771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535698" y="0"/>
                  </a:lnTo>
                  <a:cubicBezTo>
                    <a:pt x="4604278" y="0"/>
                    <a:pt x="4660158" y="55880"/>
                    <a:pt x="4660158" y="124460"/>
                  </a:cubicBezTo>
                  <a:lnTo>
                    <a:pt x="4660158" y="2107713"/>
                  </a:lnTo>
                  <a:cubicBezTo>
                    <a:pt x="4660158" y="2176293"/>
                    <a:pt x="4604278" y="2232173"/>
                    <a:pt x="4535698" y="2232173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943937" y="1606660"/>
            <a:ext cx="12400126" cy="1623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0"/>
              </a:lnSpc>
            </a:pPr>
            <a:r>
              <a:rPr lang="en-US" sz="4900">
                <a:solidFill>
                  <a:srgbClr val="FFFFFF"/>
                </a:solidFill>
                <a:latin typeface="Poppins Medium Bold"/>
              </a:rPr>
              <a:t>Quay video dạy học </a:t>
            </a:r>
          </a:p>
          <a:p>
            <a:pPr algn="ctr">
              <a:lnSpc>
                <a:spcPts val="6370"/>
              </a:lnSpc>
            </a:pPr>
            <a:r>
              <a:rPr lang="en-US" sz="4900">
                <a:solidFill>
                  <a:srgbClr val="FFFFFF"/>
                </a:solidFill>
                <a:latin typeface="Poppins Medium Bold"/>
              </a:rPr>
              <a:t>bằng PowerPoint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201828" flipH="1">
            <a:off x="2877304" y="2451800"/>
            <a:ext cx="1723975" cy="131962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718064" y="7822952"/>
            <a:ext cx="5082473" cy="519583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1512536" y="-2084225"/>
            <a:ext cx="5082473" cy="519583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82176" y="4890224"/>
            <a:ext cx="7761824" cy="433257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144000" y="4890224"/>
            <a:ext cx="7761824" cy="43937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30440" y="5710337"/>
            <a:ext cx="5267979" cy="4006672"/>
            <a:chOff x="0" y="0"/>
            <a:chExt cx="1581434" cy="12027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81434" cy="1202793"/>
            </a:xfrm>
            <a:custGeom>
              <a:avLst/>
              <a:gdLst/>
              <a:ahLst/>
              <a:cxnLst/>
              <a:rect l="l" t="t" r="r" b="b"/>
              <a:pathLst>
                <a:path w="1581434" h="1202793">
                  <a:moveTo>
                    <a:pt x="1456974" y="1202792"/>
                  </a:moveTo>
                  <a:lnTo>
                    <a:pt x="124460" y="1202792"/>
                  </a:lnTo>
                  <a:cubicBezTo>
                    <a:pt x="55880" y="1202792"/>
                    <a:pt x="0" y="1146912"/>
                    <a:pt x="0" y="10783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56974" y="0"/>
                  </a:lnTo>
                  <a:cubicBezTo>
                    <a:pt x="1525554" y="0"/>
                    <a:pt x="1581434" y="55880"/>
                    <a:pt x="1581434" y="124460"/>
                  </a:cubicBezTo>
                  <a:lnTo>
                    <a:pt x="1581434" y="1078333"/>
                  </a:lnTo>
                  <a:cubicBezTo>
                    <a:pt x="1581434" y="1146913"/>
                    <a:pt x="1525554" y="1202793"/>
                    <a:pt x="1456974" y="1202793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2975383" y="7167098"/>
            <a:ext cx="3978094" cy="1036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US" sz="2399">
                <a:solidFill>
                  <a:srgbClr val="FFFFFF"/>
                </a:solidFill>
                <a:latin typeface="Open Sans Italics"/>
              </a:rPr>
              <a:t>Nọi dung quay thân thiện với GV</a:t>
            </a:r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2444740" y="3434963"/>
            <a:ext cx="4658495" cy="3417075"/>
            <a:chOff x="0" y="0"/>
            <a:chExt cx="4198620" cy="3079750"/>
          </a:xfrm>
        </p:grpSpPr>
        <p:sp>
          <p:nvSpPr>
            <p:cNvPr id="6" name="Freeform 6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2"/>
              <a:stretch>
                <a:fillRect l="-22716" r="-6776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075023" y="5710337"/>
            <a:ext cx="5267979" cy="4006672"/>
            <a:chOff x="0" y="0"/>
            <a:chExt cx="1581434" cy="120279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81434" cy="1202793"/>
            </a:xfrm>
            <a:custGeom>
              <a:avLst/>
              <a:gdLst/>
              <a:ahLst/>
              <a:cxnLst/>
              <a:rect l="l" t="t" r="r" b="b"/>
              <a:pathLst>
                <a:path w="1581434" h="1202793">
                  <a:moveTo>
                    <a:pt x="1456974" y="1202792"/>
                  </a:moveTo>
                  <a:lnTo>
                    <a:pt x="124460" y="1202792"/>
                  </a:lnTo>
                  <a:cubicBezTo>
                    <a:pt x="55880" y="1202792"/>
                    <a:pt x="0" y="1146912"/>
                    <a:pt x="0" y="10783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56974" y="0"/>
                  </a:lnTo>
                  <a:cubicBezTo>
                    <a:pt x="1525554" y="0"/>
                    <a:pt x="1581434" y="55880"/>
                    <a:pt x="1581434" y="124460"/>
                  </a:cubicBezTo>
                  <a:lnTo>
                    <a:pt x="1581434" y="1078333"/>
                  </a:lnTo>
                  <a:cubicBezTo>
                    <a:pt x="1581434" y="1146913"/>
                    <a:pt x="1525554" y="1202793"/>
                    <a:pt x="1456974" y="1202793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379765" y="3425313"/>
            <a:ext cx="4658495" cy="3417075"/>
            <a:chOff x="0" y="0"/>
            <a:chExt cx="4198620" cy="3079750"/>
          </a:xfrm>
        </p:grpSpPr>
        <p:sp>
          <p:nvSpPr>
            <p:cNvPr id="10" name="Freeform 10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3"/>
              <a:stretch>
                <a:fillRect r="-29346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6700510" y="5710337"/>
            <a:ext cx="5267979" cy="4006672"/>
            <a:chOff x="0" y="0"/>
            <a:chExt cx="1581434" cy="12027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81434" cy="1202793"/>
            </a:xfrm>
            <a:custGeom>
              <a:avLst/>
              <a:gdLst/>
              <a:ahLst/>
              <a:cxnLst/>
              <a:rect l="l" t="t" r="r" b="b"/>
              <a:pathLst>
                <a:path w="1581434" h="1202793">
                  <a:moveTo>
                    <a:pt x="1456974" y="1202792"/>
                  </a:moveTo>
                  <a:lnTo>
                    <a:pt x="124460" y="1202792"/>
                  </a:lnTo>
                  <a:cubicBezTo>
                    <a:pt x="55880" y="1202792"/>
                    <a:pt x="0" y="1146912"/>
                    <a:pt x="0" y="10783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56974" y="0"/>
                  </a:lnTo>
                  <a:cubicBezTo>
                    <a:pt x="1525554" y="0"/>
                    <a:pt x="1581434" y="55880"/>
                    <a:pt x="1581434" y="124460"/>
                  </a:cubicBezTo>
                  <a:lnTo>
                    <a:pt x="1581434" y="1078333"/>
                  </a:lnTo>
                  <a:cubicBezTo>
                    <a:pt x="1581434" y="1146913"/>
                    <a:pt x="1525554" y="1202793"/>
                    <a:pt x="1456974" y="1202793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7345453" y="7148048"/>
            <a:ext cx="3978094" cy="544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2599">
                <a:solidFill>
                  <a:srgbClr val="FFFFFF"/>
                </a:solidFill>
                <a:latin typeface="Open Sans"/>
              </a:rPr>
              <a:t>Ê-kíp hỗ trợ ít</a:t>
            </a:r>
          </a:p>
        </p:txBody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6814753" y="3502373"/>
            <a:ext cx="4658495" cy="3417075"/>
            <a:chOff x="0" y="0"/>
            <a:chExt cx="4198620" cy="3079750"/>
          </a:xfrm>
        </p:grpSpPr>
        <p:sp>
          <p:nvSpPr>
            <p:cNvPr id="15" name="Freeform 15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4"/>
              <a:stretch>
                <a:fillRect l="-31174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5205873" y="696718"/>
            <a:ext cx="12703639" cy="1033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19"/>
              </a:lnSpc>
            </a:pPr>
            <a:r>
              <a:rPr lang="en-US" sz="6399" u="sng">
                <a:solidFill>
                  <a:srgbClr val="393939"/>
                </a:solidFill>
                <a:latin typeface="Anton"/>
              </a:rPr>
              <a:t>Quay video dạy học bằng PowerPoint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75023" y="7138523"/>
            <a:ext cx="4963237" cy="630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9"/>
              </a:lnSpc>
            </a:pPr>
            <a:r>
              <a:rPr lang="en-US" sz="3099">
                <a:solidFill>
                  <a:srgbClr val="FFFFFF"/>
                </a:solidFill>
                <a:latin typeface="Open Sans Italics"/>
              </a:rPr>
              <a:t>Kịch bản đơn giản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093279" flipH="1">
            <a:off x="3271682" y="494772"/>
            <a:ext cx="1723975" cy="1319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30440" y="5710337"/>
            <a:ext cx="5267979" cy="4006672"/>
            <a:chOff x="0" y="0"/>
            <a:chExt cx="1581434" cy="12027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81434" cy="1202793"/>
            </a:xfrm>
            <a:custGeom>
              <a:avLst/>
              <a:gdLst/>
              <a:ahLst/>
              <a:cxnLst/>
              <a:rect l="l" t="t" r="r" b="b"/>
              <a:pathLst>
                <a:path w="1581434" h="1202793">
                  <a:moveTo>
                    <a:pt x="1456974" y="1202792"/>
                  </a:moveTo>
                  <a:lnTo>
                    <a:pt x="124460" y="1202792"/>
                  </a:lnTo>
                  <a:cubicBezTo>
                    <a:pt x="55880" y="1202792"/>
                    <a:pt x="0" y="1146912"/>
                    <a:pt x="0" y="10783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56974" y="0"/>
                  </a:lnTo>
                  <a:cubicBezTo>
                    <a:pt x="1525554" y="0"/>
                    <a:pt x="1581434" y="55880"/>
                    <a:pt x="1581434" y="124460"/>
                  </a:cubicBezTo>
                  <a:lnTo>
                    <a:pt x="1581434" y="1078333"/>
                  </a:lnTo>
                  <a:cubicBezTo>
                    <a:pt x="1581434" y="1146913"/>
                    <a:pt x="1525554" y="1202793"/>
                    <a:pt x="1456974" y="1202793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75023" y="5710337"/>
            <a:ext cx="5267979" cy="4006672"/>
            <a:chOff x="0" y="0"/>
            <a:chExt cx="1581434" cy="120279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81434" cy="1202793"/>
            </a:xfrm>
            <a:custGeom>
              <a:avLst/>
              <a:gdLst/>
              <a:ahLst/>
              <a:cxnLst/>
              <a:rect l="l" t="t" r="r" b="b"/>
              <a:pathLst>
                <a:path w="1581434" h="1202793">
                  <a:moveTo>
                    <a:pt x="1456974" y="1202792"/>
                  </a:moveTo>
                  <a:lnTo>
                    <a:pt x="124460" y="1202792"/>
                  </a:lnTo>
                  <a:cubicBezTo>
                    <a:pt x="55880" y="1202792"/>
                    <a:pt x="0" y="1146912"/>
                    <a:pt x="0" y="10783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56974" y="0"/>
                  </a:lnTo>
                  <a:cubicBezTo>
                    <a:pt x="1525554" y="0"/>
                    <a:pt x="1581434" y="55880"/>
                    <a:pt x="1581434" y="124460"/>
                  </a:cubicBezTo>
                  <a:lnTo>
                    <a:pt x="1581434" y="1078333"/>
                  </a:lnTo>
                  <a:cubicBezTo>
                    <a:pt x="1581434" y="1146913"/>
                    <a:pt x="1525554" y="1202793"/>
                    <a:pt x="1456974" y="1202793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6700510" y="5710337"/>
            <a:ext cx="5267979" cy="4006672"/>
            <a:chOff x="0" y="0"/>
            <a:chExt cx="1581434" cy="120279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81434" cy="1202793"/>
            </a:xfrm>
            <a:custGeom>
              <a:avLst/>
              <a:gdLst/>
              <a:ahLst/>
              <a:cxnLst/>
              <a:rect l="l" t="t" r="r" b="b"/>
              <a:pathLst>
                <a:path w="1581434" h="1202793">
                  <a:moveTo>
                    <a:pt x="1456974" y="1202792"/>
                  </a:moveTo>
                  <a:lnTo>
                    <a:pt x="124460" y="1202792"/>
                  </a:lnTo>
                  <a:cubicBezTo>
                    <a:pt x="55880" y="1202792"/>
                    <a:pt x="0" y="1146912"/>
                    <a:pt x="0" y="10783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56974" y="0"/>
                  </a:lnTo>
                  <a:cubicBezTo>
                    <a:pt x="1525554" y="0"/>
                    <a:pt x="1581434" y="55880"/>
                    <a:pt x="1581434" y="124460"/>
                  </a:cubicBezTo>
                  <a:lnTo>
                    <a:pt x="1581434" y="1078333"/>
                  </a:lnTo>
                  <a:cubicBezTo>
                    <a:pt x="1581434" y="1146913"/>
                    <a:pt x="1525554" y="1202793"/>
                    <a:pt x="1456974" y="1202793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093279" flipH="1">
            <a:off x="3271682" y="494772"/>
            <a:ext cx="1723975" cy="131962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86981" y="3289147"/>
            <a:ext cx="4851580" cy="274617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118650" y="3582559"/>
            <a:ext cx="4431701" cy="245276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 t="34601" b="14680"/>
          <a:stretch>
            <a:fillRect/>
          </a:stretch>
        </p:blipFill>
        <p:spPr>
          <a:xfrm>
            <a:off x="12975383" y="3289147"/>
            <a:ext cx="3978094" cy="2746177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2975383" y="7167098"/>
            <a:ext cx="3978094" cy="493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US" sz="2399">
                <a:solidFill>
                  <a:srgbClr val="FFFFFF"/>
                </a:solidFill>
                <a:latin typeface="Open Sans Italics"/>
              </a:rPr>
              <a:t>File âm thanh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345453" y="7148048"/>
            <a:ext cx="3978094" cy="544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2599">
                <a:solidFill>
                  <a:srgbClr val="FFFFFF"/>
                </a:solidFill>
                <a:latin typeface="Open Sans"/>
              </a:rPr>
              <a:t>File quay GV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205873" y="696718"/>
            <a:ext cx="12703639" cy="1033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19"/>
              </a:lnSpc>
            </a:pPr>
            <a:r>
              <a:rPr lang="en-US" sz="6399">
                <a:solidFill>
                  <a:srgbClr val="393939"/>
                </a:solidFill>
                <a:latin typeface="Anton"/>
              </a:rPr>
              <a:t>Nguyên liệu sản xuất video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75023" y="7138523"/>
            <a:ext cx="4963237" cy="630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9"/>
              </a:lnSpc>
            </a:pPr>
            <a:r>
              <a:rPr lang="en-US" sz="3099">
                <a:solidFill>
                  <a:srgbClr val="FFFFFF"/>
                </a:solidFill>
                <a:latin typeface="Open Sans Italics"/>
              </a:rPr>
              <a:t>File Quay màn hình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8805"/>
          <a:stretch>
            <a:fillRect/>
          </a:stretch>
        </p:blipFill>
        <p:spPr>
          <a:xfrm>
            <a:off x="-1312952" y="3795988"/>
            <a:ext cx="11207860" cy="750497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82176" y="3500406"/>
            <a:ext cx="15523647" cy="7435684"/>
            <a:chOff x="0" y="0"/>
            <a:chExt cx="4660158" cy="223217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60158" cy="2232173"/>
            </a:xfrm>
            <a:custGeom>
              <a:avLst/>
              <a:gdLst/>
              <a:ahLst/>
              <a:cxnLst/>
              <a:rect l="l" t="t" r="r" b="b"/>
              <a:pathLst>
                <a:path w="4660158" h="2232173">
                  <a:moveTo>
                    <a:pt x="4535698" y="2232173"/>
                  </a:moveTo>
                  <a:lnTo>
                    <a:pt x="124460" y="2232173"/>
                  </a:lnTo>
                  <a:cubicBezTo>
                    <a:pt x="55880" y="2232173"/>
                    <a:pt x="0" y="2176293"/>
                    <a:pt x="0" y="210771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535698" y="0"/>
                  </a:lnTo>
                  <a:cubicBezTo>
                    <a:pt x="4604278" y="0"/>
                    <a:pt x="4660158" y="55880"/>
                    <a:pt x="4660158" y="124460"/>
                  </a:cubicBezTo>
                  <a:lnTo>
                    <a:pt x="4660158" y="2107713"/>
                  </a:lnTo>
                  <a:cubicBezTo>
                    <a:pt x="4660158" y="2176293"/>
                    <a:pt x="4604278" y="2232173"/>
                    <a:pt x="4535698" y="2232173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024947" y="832468"/>
            <a:ext cx="11665319" cy="1033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19"/>
              </a:lnSpc>
            </a:pPr>
            <a:r>
              <a:rPr lang="en-US" sz="6399" spc="326">
                <a:solidFill>
                  <a:srgbClr val="393939"/>
                </a:solidFill>
                <a:latin typeface="Anton"/>
              </a:rPr>
              <a:t>Qui cách soạn PP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26587" y="6481687"/>
            <a:ext cx="6166117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u="sng">
                <a:solidFill>
                  <a:srgbClr val="FFFFFF"/>
                </a:solidFill>
                <a:latin typeface="Poppins Medium Bold"/>
              </a:rPr>
              <a:t>Mẫu PP sử dụng trong quay video học liệu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45030" y="5038649"/>
            <a:ext cx="6166117" cy="289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2" lvl="1" indent="-377821">
              <a:lnSpc>
                <a:spcPts val="6299"/>
              </a:lnSpc>
              <a:buFont typeface="Arial"/>
              <a:buChar char="•"/>
            </a:pPr>
            <a:r>
              <a:rPr lang="en-US" sz="3499">
                <a:solidFill>
                  <a:srgbClr val="FFFFFF"/>
                </a:solidFill>
                <a:latin typeface="Open Sans"/>
              </a:rPr>
              <a:t>Hạn chế chữ</a:t>
            </a:r>
          </a:p>
          <a:p>
            <a:pPr marL="755642" lvl="1" indent="-377821">
              <a:lnSpc>
                <a:spcPts val="6299"/>
              </a:lnSpc>
              <a:buFont typeface="Arial"/>
              <a:buChar char="•"/>
            </a:pPr>
            <a:r>
              <a:rPr lang="en-US" sz="3499">
                <a:solidFill>
                  <a:srgbClr val="FFFFFF"/>
                </a:solidFill>
                <a:latin typeface="Open Sans"/>
              </a:rPr>
              <a:t>Chọn template hợp với chủ đề</a:t>
            </a:r>
          </a:p>
          <a:p>
            <a:pPr>
              <a:lnSpc>
                <a:spcPts val="4499"/>
              </a:lnSpc>
            </a:pPr>
            <a:endParaRPr lang="en-US" sz="3499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747679" y="4398570"/>
            <a:ext cx="4613929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FFFFFF"/>
                </a:solidFill>
                <a:latin typeface="Poppins Medium Bold"/>
              </a:rPr>
              <a:t>Các chú ý khi soạn PP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26587" y="5086350"/>
            <a:ext cx="4613929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u="sng">
                <a:solidFill>
                  <a:srgbClr val="FFFFFF"/>
                </a:solidFill>
                <a:latin typeface="Poppins Medium Bold"/>
              </a:rPr>
              <a:t>Xây dựng đề cương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201828" flipH="1">
            <a:off x="1129913" y="455002"/>
            <a:ext cx="1723975" cy="131962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459093">
            <a:off x="12916628" y="-4921040"/>
            <a:ext cx="9428142" cy="8539168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226587" y="7598411"/>
            <a:ext cx="6166117" cy="1329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8486" lvl="1" indent="-329243">
              <a:lnSpc>
                <a:spcPts val="5489"/>
              </a:lnSpc>
              <a:buFont typeface="Arial"/>
              <a:buChar char="•"/>
            </a:pPr>
            <a:r>
              <a:rPr lang="en-US" sz="3049">
                <a:solidFill>
                  <a:srgbClr val="FFFFFF"/>
                </a:solidFill>
                <a:latin typeface="Open Sans"/>
              </a:rPr>
              <a:t>Tỷ lệ khung hình 16:9</a:t>
            </a:r>
          </a:p>
          <a:p>
            <a:pPr marL="658486" lvl="1" indent="-329243">
              <a:lnSpc>
                <a:spcPts val="5489"/>
              </a:lnSpc>
              <a:buFont typeface="Arial"/>
              <a:buChar char="•"/>
            </a:pPr>
            <a:r>
              <a:rPr lang="en-US" sz="3049">
                <a:solidFill>
                  <a:srgbClr val="FFFFFF"/>
                </a:solidFill>
                <a:latin typeface="Open Sans"/>
              </a:rPr>
              <a:t>Sử dụng slide master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118807">
            <a:off x="9843479" y="3878681"/>
            <a:ext cx="8354121" cy="5376967"/>
            <a:chOff x="0" y="0"/>
            <a:chExt cx="5513070" cy="3548380"/>
          </a:xfrm>
        </p:grpSpPr>
        <p:sp>
          <p:nvSpPr>
            <p:cNvPr id="3" name="Freeform 3"/>
            <p:cNvSpPr/>
            <p:nvPr/>
          </p:nvSpPr>
          <p:spPr>
            <a:xfrm>
              <a:off x="-2540" y="-15240"/>
              <a:ext cx="5515610" cy="3563620"/>
            </a:xfrm>
            <a:custGeom>
              <a:avLst/>
              <a:gdLst/>
              <a:ahLst/>
              <a:cxnLst/>
              <a:rect l="l" t="t" r="r" b="b"/>
              <a:pathLst>
                <a:path w="5515610" h="3563620">
                  <a:moveTo>
                    <a:pt x="4991100" y="1559560"/>
                  </a:moveTo>
                  <a:cubicBezTo>
                    <a:pt x="5048250" y="1537970"/>
                    <a:pt x="5124450" y="1548130"/>
                    <a:pt x="5189220" y="1526540"/>
                  </a:cubicBezTo>
                  <a:cubicBezTo>
                    <a:pt x="5326380" y="1479550"/>
                    <a:pt x="5435600" y="1404620"/>
                    <a:pt x="5515610" y="1319530"/>
                  </a:cubicBezTo>
                  <a:cubicBezTo>
                    <a:pt x="5499100" y="1231900"/>
                    <a:pt x="5494020" y="1183640"/>
                    <a:pt x="5505450" y="1109980"/>
                  </a:cubicBezTo>
                  <a:cubicBezTo>
                    <a:pt x="5495290" y="1104900"/>
                    <a:pt x="5473700" y="1118870"/>
                    <a:pt x="5472430" y="1098550"/>
                  </a:cubicBezTo>
                  <a:cubicBezTo>
                    <a:pt x="5469890" y="1040130"/>
                    <a:pt x="5441950" y="1018540"/>
                    <a:pt x="5415280" y="969010"/>
                  </a:cubicBezTo>
                  <a:cubicBezTo>
                    <a:pt x="5210810" y="998220"/>
                    <a:pt x="4838700" y="1158240"/>
                    <a:pt x="4617720" y="1144270"/>
                  </a:cubicBezTo>
                  <a:cubicBezTo>
                    <a:pt x="4753610" y="1047750"/>
                    <a:pt x="4851400" y="939800"/>
                    <a:pt x="4853940" y="797560"/>
                  </a:cubicBezTo>
                  <a:cubicBezTo>
                    <a:pt x="4842510" y="786130"/>
                    <a:pt x="4777740" y="778510"/>
                    <a:pt x="4762500" y="783590"/>
                  </a:cubicBezTo>
                  <a:cubicBezTo>
                    <a:pt x="4710430" y="773430"/>
                    <a:pt x="4657090" y="726440"/>
                    <a:pt x="4634230" y="697230"/>
                  </a:cubicBezTo>
                  <a:cubicBezTo>
                    <a:pt x="4612640" y="711200"/>
                    <a:pt x="4608830" y="695960"/>
                    <a:pt x="4589780" y="706120"/>
                  </a:cubicBezTo>
                  <a:cubicBezTo>
                    <a:pt x="4508500" y="643890"/>
                    <a:pt x="4337050" y="737870"/>
                    <a:pt x="4254500" y="679450"/>
                  </a:cubicBezTo>
                  <a:cubicBezTo>
                    <a:pt x="4292600" y="579120"/>
                    <a:pt x="4215130" y="556260"/>
                    <a:pt x="4163060" y="508000"/>
                  </a:cubicBezTo>
                  <a:cubicBezTo>
                    <a:pt x="4182110" y="429260"/>
                    <a:pt x="4135120" y="387350"/>
                    <a:pt x="4091940" y="313690"/>
                  </a:cubicBezTo>
                  <a:cubicBezTo>
                    <a:pt x="4038600" y="339090"/>
                    <a:pt x="4042410" y="299720"/>
                    <a:pt x="4048760" y="274320"/>
                  </a:cubicBezTo>
                  <a:cubicBezTo>
                    <a:pt x="4009390" y="285750"/>
                    <a:pt x="3985260" y="270510"/>
                    <a:pt x="3963670" y="250190"/>
                  </a:cubicBezTo>
                  <a:cubicBezTo>
                    <a:pt x="3887470" y="279400"/>
                    <a:pt x="3817620" y="280670"/>
                    <a:pt x="3756660" y="287020"/>
                  </a:cubicBezTo>
                  <a:cubicBezTo>
                    <a:pt x="3445510" y="320040"/>
                    <a:pt x="3059430" y="403860"/>
                    <a:pt x="2780030" y="417830"/>
                  </a:cubicBezTo>
                  <a:cubicBezTo>
                    <a:pt x="3036570" y="308610"/>
                    <a:pt x="3333750" y="238760"/>
                    <a:pt x="3522980" y="144780"/>
                  </a:cubicBezTo>
                  <a:cubicBezTo>
                    <a:pt x="3529330" y="91440"/>
                    <a:pt x="3528060" y="67310"/>
                    <a:pt x="3524250" y="17780"/>
                  </a:cubicBezTo>
                  <a:cubicBezTo>
                    <a:pt x="3319780" y="0"/>
                    <a:pt x="3006090" y="97790"/>
                    <a:pt x="2715260" y="189230"/>
                  </a:cubicBezTo>
                  <a:cubicBezTo>
                    <a:pt x="2040890" y="401320"/>
                    <a:pt x="1228090" y="642620"/>
                    <a:pt x="845820" y="1018540"/>
                  </a:cubicBezTo>
                  <a:cubicBezTo>
                    <a:pt x="855980" y="1074420"/>
                    <a:pt x="839470" y="1146810"/>
                    <a:pt x="881380" y="1195070"/>
                  </a:cubicBezTo>
                  <a:cubicBezTo>
                    <a:pt x="741680" y="1271270"/>
                    <a:pt x="581660" y="1339850"/>
                    <a:pt x="445770" y="1418590"/>
                  </a:cubicBezTo>
                  <a:cubicBezTo>
                    <a:pt x="450850" y="1484630"/>
                    <a:pt x="485140" y="1553210"/>
                    <a:pt x="499110" y="1564640"/>
                  </a:cubicBezTo>
                  <a:cubicBezTo>
                    <a:pt x="454660" y="1588770"/>
                    <a:pt x="523240" y="1570990"/>
                    <a:pt x="520700" y="1596390"/>
                  </a:cubicBezTo>
                  <a:cubicBezTo>
                    <a:pt x="501650" y="1605280"/>
                    <a:pt x="514350" y="1626870"/>
                    <a:pt x="486410" y="1633220"/>
                  </a:cubicBezTo>
                  <a:cubicBezTo>
                    <a:pt x="383540" y="1616710"/>
                    <a:pt x="269240" y="1696720"/>
                    <a:pt x="163830" y="1720850"/>
                  </a:cubicBezTo>
                  <a:cubicBezTo>
                    <a:pt x="160020" y="1737360"/>
                    <a:pt x="198120" y="1734820"/>
                    <a:pt x="173990" y="1748790"/>
                  </a:cubicBezTo>
                  <a:cubicBezTo>
                    <a:pt x="104140" y="1765300"/>
                    <a:pt x="96520" y="1802130"/>
                    <a:pt x="26670" y="1818640"/>
                  </a:cubicBezTo>
                  <a:cubicBezTo>
                    <a:pt x="24130" y="1833880"/>
                    <a:pt x="21590" y="1849120"/>
                    <a:pt x="25400" y="1866900"/>
                  </a:cubicBezTo>
                  <a:cubicBezTo>
                    <a:pt x="35560" y="1879600"/>
                    <a:pt x="96520" y="1864360"/>
                    <a:pt x="80010" y="1885950"/>
                  </a:cubicBezTo>
                  <a:cubicBezTo>
                    <a:pt x="43180" y="1898650"/>
                    <a:pt x="0" y="1894840"/>
                    <a:pt x="1270" y="1930400"/>
                  </a:cubicBezTo>
                  <a:cubicBezTo>
                    <a:pt x="21590" y="1953260"/>
                    <a:pt x="63500" y="1938020"/>
                    <a:pt x="74930" y="1974850"/>
                  </a:cubicBezTo>
                  <a:cubicBezTo>
                    <a:pt x="66040" y="1992630"/>
                    <a:pt x="38100" y="2002790"/>
                    <a:pt x="45720" y="2025650"/>
                  </a:cubicBezTo>
                  <a:cubicBezTo>
                    <a:pt x="105410" y="2024380"/>
                    <a:pt x="158750" y="2035810"/>
                    <a:pt x="220980" y="2032000"/>
                  </a:cubicBezTo>
                  <a:cubicBezTo>
                    <a:pt x="201930" y="2042160"/>
                    <a:pt x="236220" y="2065020"/>
                    <a:pt x="287020" y="2054860"/>
                  </a:cubicBezTo>
                  <a:cubicBezTo>
                    <a:pt x="284480" y="2072640"/>
                    <a:pt x="240030" y="2075180"/>
                    <a:pt x="243840" y="2094230"/>
                  </a:cubicBezTo>
                  <a:cubicBezTo>
                    <a:pt x="317500" y="2080260"/>
                    <a:pt x="337820" y="2052320"/>
                    <a:pt x="406400" y="2042160"/>
                  </a:cubicBezTo>
                  <a:cubicBezTo>
                    <a:pt x="360680" y="2078990"/>
                    <a:pt x="302260" y="2136140"/>
                    <a:pt x="245110" y="2148840"/>
                  </a:cubicBezTo>
                  <a:cubicBezTo>
                    <a:pt x="228600" y="2171700"/>
                    <a:pt x="234950" y="2202180"/>
                    <a:pt x="226060" y="2226310"/>
                  </a:cubicBezTo>
                  <a:cubicBezTo>
                    <a:pt x="210820" y="2221230"/>
                    <a:pt x="212090" y="2301240"/>
                    <a:pt x="251460" y="2320290"/>
                  </a:cubicBezTo>
                  <a:cubicBezTo>
                    <a:pt x="300990" y="2307590"/>
                    <a:pt x="412750" y="2313940"/>
                    <a:pt x="485140" y="2329180"/>
                  </a:cubicBezTo>
                  <a:cubicBezTo>
                    <a:pt x="480060" y="2343150"/>
                    <a:pt x="463550" y="2353310"/>
                    <a:pt x="472440" y="2373630"/>
                  </a:cubicBezTo>
                  <a:cubicBezTo>
                    <a:pt x="496570" y="2382520"/>
                    <a:pt x="554990" y="2331720"/>
                    <a:pt x="579120" y="2350770"/>
                  </a:cubicBezTo>
                  <a:cubicBezTo>
                    <a:pt x="614680" y="2363470"/>
                    <a:pt x="551180" y="2376170"/>
                    <a:pt x="568960" y="2401570"/>
                  </a:cubicBezTo>
                  <a:cubicBezTo>
                    <a:pt x="805180" y="2283460"/>
                    <a:pt x="994410" y="2261870"/>
                    <a:pt x="1234440" y="2204720"/>
                  </a:cubicBezTo>
                  <a:cubicBezTo>
                    <a:pt x="966470" y="2321560"/>
                    <a:pt x="604520" y="2636520"/>
                    <a:pt x="598170" y="2739390"/>
                  </a:cubicBezTo>
                  <a:cubicBezTo>
                    <a:pt x="631190" y="2739390"/>
                    <a:pt x="659130" y="2747010"/>
                    <a:pt x="689610" y="2753360"/>
                  </a:cubicBezTo>
                  <a:cubicBezTo>
                    <a:pt x="679450" y="2780030"/>
                    <a:pt x="664210" y="2805430"/>
                    <a:pt x="661670" y="2834640"/>
                  </a:cubicBezTo>
                  <a:cubicBezTo>
                    <a:pt x="678180" y="2805430"/>
                    <a:pt x="736600" y="2791460"/>
                    <a:pt x="741680" y="2844800"/>
                  </a:cubicBezTo>
                  <a:cubicBezTo>
                    <a:pt x="701040" y="2848610"/>
                    <a:pt x="701040" y="2861310"/>
                    <a:pt x="701040" y="2891790"/>
                  </a:cubicBezTo>
                  <a:cubicBezTo>
                    <a:pt x="742950" y="2896870"/>
                    <a:pt x="807720" y="2860040"/>
                    <a:pt x="828040" y="2899410"/>
                  </a:cubicBezTo>
                  <a:cubicBezTo>
                    <a:pt x="801370" y="2915920"/>
                    <a:pt x="791210" y="2900680"/>
                    <a:pt x="765810" y="2914650"/>
                  </a:cubicBezTo>
                  <a:cubicBezTo>
                    <a:pt x="767080" y="2940050"/>
                    <a:pt x="792480" y="2921000"/>
                    <a:pt x="801370" y="2933700"/>
                  </a:cubicBezTo>
                  <a:cubicBezTo>
                    <a:pt x="727710" y="2964180"/>
                    <a:pt x="731520" y="2975610"/>
                    <a:pt x="707390" y="3016250"/>
                  </a:cubicBezTo>
                  <a:cubicBezTo>
                    <a:pt x="687070" y="2983230"/>
                    <a:pt x="633730" y="3195320"/>
                    <a:pt x="676910" y="3192780"/>
                  </a:cubicBezTo>
                  <a:cubicBezTo>
                    <a:pt x="641350" y="3229610"/>
                    <a:pt x="709930" y="3208020"/>
                    <a:pt x="726440" y="3221990"/>
                  </a:cubicBezTo>
                  <a:cubicBezTo>
                    <a:pt x="711200" y="3248660"/>
                    <a:pt x="745490" y="3256280"/>
                    <a:pt x="749300" y="3284220"/>
                  </a:cubicBezTo>
                  <a:cubicBezTo>
                    <a:pt x="768350" y="3289300"/>
                    <a:pt x="805180" y="3262630"/>
                    <a:pt x="803910" y="3303270"/>
                  </a:cubicBezTo>
                  <a:cubicBezTo>
                    <a:pt x="767080" y="3307080"/>
                    <a:pt x="778510" y="3296920"/>
                    <a:pt x="753110" y="3322320"/>
                  </a:cubicBezTo>
                  <a:cubicBezTo>
                    <a:pt x="744220" y="3313430"/>
                    <a:pt x="725170" y="3304540"/>
                    <a:pt x="706120" y="3323590"/>
                  </a:cubicBezTo>
                  <a:cubicBezTo>
                    <a:pt x="720090" y="3350260"/>
                    <a:pt x="715010" y="3370580"/>
                    <a:pt x="712470" y="3392170"/>
                  </a:cubicBezTo>
                  <a:cubicBezTo>
                    <a:pt x="779780" y="3380740"/>
                    <a:pt x="732790" y="3403600"/>
                    <a:pt x="795020" y="3408680"/>
                  </a:cubicBezTo>
                  <a:cubicBezTo>
                    <a:pt x="814070" y="3431540"/>
                    <a:pt x="786130" y="3437890"/>
                    <a:pt x="782320" y="3453130"/>
                  </a:cubicBezTo>
                  <a:cubicBezTo>
                    <a:pt x="904240" y="3456940"/>
                    <a:pt x="967740" y="3507740"/>
                    <a:pt x="1071880" y="3531870"/>
                  </a:cubicBezTo>
                  <a:cubicBezTo>
                    <a:pt x="1071880" y="3554730"/>
                    <a:pt x="1090930" y="3545840"/>
                    <a:pt x="1093470" y="3563620"/>
                  </a:cubicBezTo>
                  <a:cubicBezTo>
                    <a:pt x="1291590" y="3540760"/>
                    <a:pt x="1422400" y="3562350"/>
                    <a:pt x="1651000" y="3492500"/>
                  </a:cubicBezTo>
                  <a:cubicBezTo>
                    <a:pt x="1623060" y="3467100"/>
                    <a:pt x="1544320" y="3487420"/>
                    <a:pt x="1529080" y="3474720"/>
                  </a:cubicBezTo>
                  <a:cubicBezTo>
                    <a:pt x="1684020" y="3409950"/>
                    <a:pt x="1873250" y="3387090"/>
                    <a:pt x="2058670" y="3350260"/>
                  </a:cubicBezTo>
                  <a:cubicBezTo>
                    <a:pt x="2236470" y="3315970"/>
                    <a:pt x="2411730" y="3327400"/>
                    <a:pt x="2586990" y="3249930"/>
                  </a:cubicBezTo>
                  <a:cubicBezTo>
                    <a:pt x="2628900" y="3266440"/>
                    <a:pt x="2661920" y="3234690"/>
                    <a:pt x="2701290" y="3223260"/>
                  </a:cubicBezTo>
                  <a:cubicBezTo>
                    <a:pt x="2907030" y="3161030"/>
                    <a:pt x="3168650" y="3111500"/>
                    <a:pt x="3371850" y="3094990"/>
                  </a:cubicBezTo>
                  <a:cubicBezTo>
                    <a:pt x="3407410" y="3092450"/>
                    <a:pt x="3448050" y="3072130"/>
                    <a:pt x="3464560" y="3060700"/>
                  </a:cubicBezTo>
                  <a:cubicBezTo>
                    <a:pt x="3530600" y="3070860"/>
                    <a:pt x="3644900" y="3027680"/>
                    <a:pt x="3704590" y="3011170"/>
                  </a:cubicBezTo>
                  <a:cubicBezTo>
                    <a:pt x="3702050" y="2999740"/>
                    <a:pt x="3691890" y="2987040"/>
                    <a:pt x="3703320" y="2980690"/>
                  </a:cubicBezTo>
                  <a:cubicBezTo>
                    <a:pt x="3785870" y="2961640"/>
                    <a:pt x="3902710" y="2941320"/>
                    <a:pt x="3978910" y="2895600"/>
                  </a:cubicBezTo>
                  <a:cubicBezTo>
                    <a:pt x="3968750" y="2890520"/>
                    <a:pt x="3947160" y="2904490"/>
                    <a:pt x="3945890" y="2884170"/>
                  </a:cubicBezTo>
                  <a:cubicBezTo>
                    <a:pt x="4018280" y="2866390"/>
                    <a:pt x="4107180" y="2858770"/>
                    <a:pt x="4175760" y="2830830"/>
                  </a:cubicBezTo>
                  <a:cubicBezTo>
                    <a:pt x="4161790" y="2828290"/>
                    <a:pt x="4146550" y="2828290"/>
                    <a:pt x="4133850" y="2821940"/>
                  </a:cubicBezTo>
                  <a:cubicBezTo>
                    <a:pt x="4218940" y="2757170"/>
                    <a:pt x="4254500" y="2725420"/>
                    <a:pt x="4371340" y="2711450"/>
                  </a:cubicBezTo>
                  <a:cubicBezTo>
                    <a:pt x="4362450" y="2673350"/>
                    <a:pt x="4389120" y="2649221"/>
                    <a:pt x="4448810" y="2635250"/>
                  </a:cubicBezTo>
                  <a:cubicBezTo>
                    <a:pt x="4465320" y="2612390"/>
                    <a:pt x="4414520" y="2621280"/>
                    <a:pt x="4433570" y="2593340"/>
                  </a:cubicBezTo>
                  <a:cubicBezTo>
                    <a:pt x="4645660" y="2565400"/>
                    <a:pt x="4704080" y="2374900"/>
                    <a:pt x="4801870" y="2268220"/>
                  </a:cubicBezTo>
                  <a:cubicBezTo>
                    <a:pt x="4805680" y="2264410"/>
                    <a:pt x="4822190" y="2254250"/>
                    <a:pt x="4824730" y="2251710"/>
                  </a:cubicBezTo>
                  <a:cubicBezTo>
                    <a:pt x="4959350" y="2170430"/>
                    <a:pt x="5125720" y="2159000"/>
                    <a:pt x="5228590" y="2047240"/>
                  </a:cubicBezTo>
                  <a:cubicBezTo>
                    <a:pt x="5267960" y="1962150"/>
                    <a:pt x="5372100" y="1854200"/>
                    <a:pt x="5256530" y="1784350"/>
                  </a:cubicBezTo>
                  <a:cubicBezTo>
                    <a:pt x="5269230" y="1766570"/>
                    <a:pt x="5262880" y="1742440"/>
                    <a:pt x="5250180" y="1715770"/>
                  </a:cubicBezTo>
                  <a:cubicBezTo>
                    <a:pt x="5198110" y="1729740"/>
                    <a:pt x="4958080" y="1682750"/>
                    <a:pt x="4904740" y="1661160"/>
                  </a:cubicBezTo>
                  <a:cubicBezTo>
                    <a:pt x="4916170" y="1634490"/>
                    <a:pt x="4892040" y="1607820"/>
                    <a:pt x="4898390" y="1592580"/>
                  </a:cubicBezTo>
                  <a:cubicBezTo>
                    <a:pt x="4947920" y="1590040"/>
                    <a:pt x="4961890" y="1570990"/>
                    <a:pt x="4991100" y="155956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sp>
        <p:nvSpPr>
          <p:cNvPr id="4" name="TextBox 4"/>
          <p:cNvSpPr txBox="1"/>
          <p:nvPr/>
        </p:nvSpPr>
        <p:spPr>
          <a:xfrm>
            <a:off x="5366853" y="2848310"/>
            <a:ext cx="4911463" cy="753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20"/>
              </a:lnSpc>
            </a:pPr>
            <a:r>
              <a:rPr lang="en-US" sz="4400">
                <a:solidFill>
                  <a:srgbClr val="393939"/>
                </a:solidFill>
                <a:latin typeface="Poppins Medium"/>
              </a:rPr>
              <a:t>Điệu bộ cơ thể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902998" y="-1604363"/>
            <a:ext cx="5560541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6396681" y="3893501"/>
            <a:ext cx="2851808" cy="1443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4" lvl="1" indent="-356232">
              <a:lnSpc>
                <a:spcPts val="5939"/>
              </a:lnSpc>
              <a:buFont typeface="Arial"/>
              <a:buChar char="•"/>
            </a:pPr>
            <a:r>
              <a:rPr lang="en-US" sz="3299">
                <a:solidFill>
                  <a:srgbClr val="000000">
                    <a:alpha val="60000"/>
                  </a:srgbClr>
                </a:solidFill>
                <a:latin typeface="Open Sans"/>
              </a:rPr>
              <a:t>Tay</a:t>
            </a:r>
          </a:p>
          <a:p>
            <a:pPr marL="712464" lvl="1" indent="-356232">
              <a:lnSpc>
                <a:spcPts val="5939"/>
              </a:lnSpc>
              <a:buFont typeface="Arial"/>
              <a:buChar char="•"/>
            </a:pPr>
            <a:r>
              <a:rPr lang="en-US" sz="3299">
                <a:solidFill>
                  <a:srgbClr val="000000">
                    <a:alpha val="60000"/>
                  </a:srgbClr>
                </a:solidFill>
                <a:latin typeface="Open Sans"/>
              </a:rPr>
              <a:t>Mắt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201828">
            <a:off x="10051858" y="386065"/>
            <a:ext cx="1723975" cy="131962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72410">
            <a:off x="11726442" y="3883521"/>
            <a:ext cx="5082473" cy="519583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768432" y="2848310"/>
            <a:ext cx="3646932" cy="753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20"/>
              </a:lnSpc>
            </a:pPr>
            <a:r>
              <a:rPr lang="en-US" sz="4400">
                <a:solidFill>
                  <a:srgbClr val="393939"/>
                </a:solidFill>
                <a:latin typeface="Poppins Medium"/>
              </a:rPr>
              <a:t>Trang phục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7247" y="3893501"/>
            <a:ext cx="4649302" cy="2196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4" lvl="1" indent="-356232">
              <a:lnSpc>
                <a:spcPts val="5939"/>
              </a:lnSpc>
              <a:buFont typeface="Arial"/>
              <a:buChar char="•"/>
            </a:pPr>
            <a:r>
              <a:rPr lang="en-US" sz="3299">
                <a:solidFill>
                  <a:srgbClr val="000000">
                    <a:alpha val="60000"/>
                  </a:srgbClr>
                </a:solidFill>
                <a:latin typeface="Open Sans"/>
              </a:rPr>
              <a:t>Không mặc đồ sọc</a:t>
            </a:r>
          </a:p>
          <a:p>
            <a:pPr marL="712464" lvl="1" indent="-356232">
              <a:lnSpc>
                <a:spcPts val="5939"/>
              </a:lnSpc>
              <a:buFont typeface="Arial"/>
              <a:buChar char="•"/>
            </a:pPr>
            <a:r>
              <a:rPr lang="en-US" sz="3299">
                <a:solidFill>
                  <a:srgbClr val="000000">
                    <a:alpha val="60000"/>
                  </a:srgbClr>
                </a:solidFill>
                <a:latin typeface="Open Sans"/>
              </a:rPr>
              <a:t>Tương phản với backround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405412"/>
            <a:ext cx="9950645" cy="165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sz="5100">
                <a:solidFill>
                  <a:srgbClr val="393939"/>
                </a:solidFill>
                <a:latin typeface="Anton"/>
              </a:rPr>
              <a:t>Một số chú ý khi quay </a:t>
            </a:r>
          </a:p>
          <a:p>
            <a:pPr algn="ctr">
              <a:lnSpc>
                <a:spcPts val="6630"/>
              </a:lnSpc>
            </a:pPr>
            <a:r>
              <a:rPr lang="en-US" sz="5100">
                <a:solidFill>
                  <a:srgbClr val="393939"/>
                </a:solidFill>
                <a:latin typeface="Anton"/>
              </a:rPr>
              <a:t>trong studio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80508" y="6481440"/>
            <a:ext cx="5678993" cy="753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20"/>
              </a:lnSpc>
            </a:pPr>
            <a:r>
              <a:rPr lang="en-US" sz="4400">
                <a:solidFill>
                  <a:srgbClr val="393939"/>
                </a:solidFill>
                <a:latin typeface="Poppins Medium"/>
              </a:rPr>
              <a:t>Tương tác khi quay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19548" y="7201905"/>
            <a:ext cx="7158768" cy="2196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4" lvl="1" indent="-356232">
              <a:lnSpc>
                <a:spcPts val="5939"/>
              </a:lnSpc>
              <a:buFont typeface="Arial"/>
              <a:buChar char="•"/>
            </a:pPr>
            <a:r>
              <a:rPr lang="en-US" sz="3299">
                <a:solidFill>
                  <a:srgbClr val="000000">
                    <a:alpha val="60000"/>
                  </a:srgbClr>
                </a:solidFill>
                <a:latin typeface="Open Sans"/>
              </a:rPr>
              <a:t> Bắt đầu &amp; giới thiệu</a:t>
            </a:r>
          </a:p>
          <a:p>
            <a:pPr marL="712464" lvl="1" indent="-356232">
              <a:lnSpc>
                <a:spcPts val="5939"/>
              </a:lnSpc>
              <a:buFont typeface="Arial"/>
              <a:buChar char="•"/>
            </a:pPr>
            <a:r>
              <a:rPr lang="en-US" sz="3299">
                <a:solidFill>
                  <a:srgbClr val="000000">
                    <a:alpha val="60000"/>
                  </a:srgbClr>
                </a:solidFill>
                <a:latin typeface="Open Sans"/>
              </a:rPr>
              <a:t>Ngôn ngữ cơ thể khi giảng bài</a:t>
            </a:r>
          </a:p>
          <a:p>
            <a:pPr marL="712464" lvl="1" indent="-356232">
              <a:lnSpc>
                <a:spcPts val="5939"/>
              </a:lnSpc>
              <a:buFont typeface="Arial"/>
              <a:buChar char="•"/>
            </a:pPr>
            <a:r>
              <a:rPr lang="en-US" sz="3299">
                <a:solidFill>
                  <a:srgbClr val="000000">
                    <a:alpha val="60000"/>
                  </a:srgbClr>
                </a:solidFill>
                <a:latin typeface="Open Sans"/>
              </a:rPr>
              <a:t>Kết thúc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318</Words>
  <Application>Microsoft Office PowerPoint</Application>
  <PresentationFormat>Custom</PresentationFormat>
  <Paragraphs>55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Open Sans</vt:lpstr>
      <vt:lpstr>Anton</vt:lpstr>
      <vt:lpstr>Poppins Medium</vt:lpstr>
      <vt:lpstr>Poppins Medium Bold</vt:lpstr>
      <vt:lpstr>Calibri</vt:lpstr>
      <vt:lpstr>Anton Bold</vt:lpstr>
      <vt:lpstr>Arial</vt:lpstr>
      <vt:lpstr>Saira Black Bold</vt:lpstr>
      <vt:lpstr>Open Sans Italics</vt:lpstr>
      <vt:lpstr>Gordita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Xây dựng kịch bản quay phim</dc:title>
  <cp:lastModifiedBy>Ha Xuan Vinh - Khoa Dien Tu</cp:lastModifiedBy>
  <cp:revision>1</cp:revision>
  <dcterms:created xsi:type="dcterms:W3CDTF">2006-08-16T00:00:00Z</dcterms:created>
  <dcterms:modified xsi:type="dcterms:W3CDTF">2023-02-23T02:16:04Z</dcterms:modified>
  <dc:identifier>DAFEksw3lds</dc:identifier>
</cp:coreProperties>
</file>