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nton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ordita" panose="020B0604020202020204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Italics" panose="020B0604020202020204" charset="0"/>
      <p:regular r:id="rId22"/>
    </p:embeddedFont>
    <p:embeddedFont>
      <p:font typeface="Poppins Medium" panose="00000600000000000000" pitchFamily="2" charset="0"/>
      <p:regular r:id="rId23"/>
    </p:embeddedFont>
    <p:embeddedFont>
      <p:font typeface="Poppins Medium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962" autoAdjust="0"/>
  </p:normalViewPr>
  <p:slideViewPr>
    <p:cSldViewPr>
      <p:cViewPr varScale="1">
        <p:scale>
          <a:sx n="40" d="100"/>
          <a:sy n="40" d="100"/>
        </p:scale>
        <p:origin x="11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Xuan Vinh - Khoa Dien Tu" userId="0bfcc417-5e49-477c-8874-4fd581e5359d" providerId="ADAL" clId="{5DDB40A2-CC97-4FA5-B3A2-957AA8A1C541}"/>
    <pc:docChg chg="modSld">
      <pc:chgData name="Ha Xuan Vinh - Khoa Dien Tu" userId="0bfcc417-5e49-477c-8874-4fd581e5359d" providerId="ADAL" clId="{5DDB40A2-CC97-4FA5-B3A2-957AA8A1C541}" dt="2023-02-23T02:11:13.201" v="2" actId="1076"/>
      <pc:docMkLst>
        <pc:docMk/>
      </pc:docMkLst>
      <pc:sldChg chg="modSp mod">
        <pc:chgData name="Ha Xuan Vinh - Khoa Dien Tu" userId="0bfcc417-5e49-477c-8874-4fd581e5359d" providerId="ADAL" clId="{5DDB40A2-CC97-4FA5-B3A2-957AA8A1C541}" dt="2023-02-23T02:11:13.201" v="2" actId="1076"/>
        <pc:sldMkLst>
          <pc:docMk/>
          <pc:sldMk cId="0" sldId="264"/>
        </pc:sldMkLst>
        <pc:picChg chg="mod">
          <ac:chgData name="Ha Xuan Vinh - Khoa Dien Tu" userId="0bfcc417-5e49-477c-8874-4fd581e5359d" providerId="ADAL" clId="{5DDB40A2-CC97-4FA5-B3A2-957AA8A1C541}" dt="2023-02-23T02:11:13.201" v="2" actId="1076"/>
          <ac:picMkLst>
            <pc:docMk/>
            <pc:sldMk cId="0" sldId="264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KB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dàn</a:t>
            </a:r>
            <a:r>
              <a:rPr lang="en-US" dirty="0"/>
              <a:t> ý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, chi </a:t>
            </a:r>
            <a:r>
              <a:rPr lang="en-US" dirty="0" err="1"/>
              <a:t>tiết</a:t>
            </a:r>
            <a:r>
              <a:rPr lang="en-US" dirty="0"/>
              <a:t> –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tóm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,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video</a:t>
            </a:r>
          </a:p>
          <a:p>
            <a:pPr lvl="0"/>
            <a:r>
              <a:rPr lang="en-US" dirty="0" err="1"/>
              <a:t>Hình</a:t>
            </a:r>
            <a:r>
              <a:rPr lang="en-US" dirty="0"/>
              <a:t> dung video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(bao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)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luồng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131679" y="1261434"/>
            <a:ext cx="11773013" cy="8635680"/>
            <a:chOff x="0" y="0"/>
            <a:chExt cx="4198620" cy="3079750"/>
          </a:xfrm>
        </p:grpSpPr>
        <p:sp>
          <p:nvSpPr>
            <p:cNvPr id="3" name="Freeform 3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2"/>
              <a:stretch>
                <a:fillRect r="-9693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59093">
            <a:off x="12036071" y="-3932314"/>
            <a:ext cx="7191965" cy="65138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074161" y="-1496413"/>
            <a:ext cx="5560541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467058" y="4064798"/>
            <a:ext cx="8484827" cy="3392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19"/>
              </a:lnSpc>
            </a:pPr>
            <a:r>
              <a:rPr lang="en-US" sz="10399">
                <a:solidFill>
                  <a:srgbClr val="393939"/>
                </a:solidFill>
                <a:latin typeface="Saira Black Bold"/>
              </a:rPr>
              <a:t>Sản xuất học liệu số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131679" y="1261434"/>
            <a:ext cx="11773013" cy="8635680"/>
            <a:chOff x="0" y="0"/>
            <a:chExt cx="4198620" cy="3079750"/>
          </a:xfrm>
        </p:grpSpPr>
        <p:sp>
          <p:nvSpPr>
            <p:cNvPr id="3" name="Freeform 3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3"/>
              <a:stretch>
                <a:fillRect r="-9693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59093">
            <a:off x="12036071" y="-3932314"/>
            <a:ext cx="7191965" cy="65138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074161" y="-1496413"/>
            <a:ext cx="5560541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467058" y="1876695"/>
            <a:ext cx="7154939" cy="152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99"/>
              </a:lnSpc>
            </a:pPr>
            <a:r>
              <a:rPr lang="en-US" sz="8999">
                <a:solidFill>
                  <a:srgbClr val="393939"/>
                </a:solidFill>
                <a:latin typeface="Poppins Medium Bold"/>
              </a:rPr>
              <a:t>KỊCH BẢN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14659" y="4449607"/>
            <a:ext cx="7792242" cy="200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27" lvl="1" indent="-496563">
              <a:lnSpc>
                <a:spcPts val="8279"/>
              </a:lnSpc>
              <a:buFont typeface="Arial"/>
              <a:buChar char="•"/>
            </a:pPr>
            <a:r>
              <a:rPr lang="en-US" sz="4599">
                <a:solidFill>
                  <a:srgbClr val="004AAD">
                    <a:alpha val="60000"/>
                  </a:srgbClr>
                </a:solidFill>
                <a:latin typeface="Open Sans"/>
              </a:rPr>
              <a:t>Khái niệm</a:t>
            </a:r>
          </a:p>
          <a:p>
            <a:pPr marL="993127" lvl="1" indent="-496563">
              <a:lnSpc>
                <a:spcPts val="8279"/>
              </a:lnSpc>
              <a:buFont typeface="Arial"/>
              <a:buChar char="•"/>
            </a:pPr>
            <a:r>
              <a:rPr lang="en-US" sz="4599">
                <a:solidFill>
                  <a:srgbClr val="004AAD">
                    <a:alpha val="60000"/>
                  </a:srgbClr>
                </a:solidFill>
                <a:latin typeface="Open Sans"/>
              </a:rPr>
              <a:t>Tác dụng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14464" y="1255755"/>
            <a:ext cx="9459071" cy="103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6399">
                <a:solidFill>
                  <a:srgbClr val="393939"/>
                </a:solidFill>
                <a:latin typeface="Anton"/>
              </a:rPr>
              <a:t>Các dạng kich bản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828852" y="3066687"/>
            <a:ext cx="5811687" cy="5765991"/>
            <a:chOff x="0" y="0"/>
            <a:chExt cx="1581434" cy="15689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81434" cy="1568999"/>
            </a:xfrm>
            <a:custGeom>
              <a:avLst/>
              <a:gdLst/>
              <a:ahLst/>
              <a:cxnLst/>
              <a:rect l="l" t="t" r="r" b="b"/>
              <a:pathLst>
                <a:path w="1581434" h="1568999">
                  <a:moveTo>
                    <a:pt x="1456974" y="1568999"/>
                  </a:moveTo>
                  <a:lnTo>
                    <a:pt x="124460" y="1568999"/>
                  </a:lnTo>
                  <a:cubicBezTo>
                    <a:pt x="55880" y="1568999"/>
                    <a:pt x="0" y="1513119"/>
                    <a:pt x="0" y="14445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6974" y="0"/>
                  </a:lnTo>
                  <a:cubicBezTo>
                    <a:pt x="1525554" y="0"/>
                    <a:pt x="1581434" y="55880"/>
                    <a:pt x="1581434" y="124460"/>
                  </a:cubicBezTo>
                  <a:lnTo>
                    <a:pt x="1581434" y="1444539"/>
                  </a:lnTo>
                  <a:cubicBezTo>
                    <a:pt x="1581434" y="1513119"/>
                    <a:pt x="1525554" y="1568999"/>
                    <a:pt x="1456974" y="1568999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647461" y="3066687"/>
            <a:ext cx="5811687" cy="5765991"/>
            <a:chOff x="0" y="0"/>
            <a:chExt cx="1581434" cy="15689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1434" cy="1568999"/>
            </a:xfrm>
            <a:custGeom>
              <a:avLst/>
              <a:gdLst/>
              <a:ahLst/>
              <a:cxnLst/>
              <a:rect l="l" t="t" r="r" b="b"/>
              <a:pathLst>
                <a:path w="1581434" h="1568999">
                  <a:moveTo>
                    <a:pt x="1456974" y="1568999"/>
                  </a:moveTo>
                  <a:lnTo>
                    <a:pt x="124460" y="1568999"/>
                  </a:lnTo>
                  <a:cubicBezTo>
                    <a:pt x="55880" y="1568999"/>
                    <a:pt x="0" y="1513119"/>
                    <a:pt x="0" y="14445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6974" y="0"/>
                  </a:lnTo>
                  <a:cubicBezTo>
                    <a:pt x="1525554" y="0"/>
                    <a:pt x="1581434" y="55880"/>
                    <a:pt x="1581434" y="124460"/>
                  </a:cubicBezTo>
                  <a:lnTo>
                    <a:pt x="1581434" y="1444539"/>
                  </a:lnTo>
                  <a:cubicBezTo>
                    <a:pt x="1581434" y="1513119"/>
                    <a:pt x="1525554" y="1568999"/>
                    <a:pt x="1456974" y="1568999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108870" flipH="1" flipV="1">
            <a:off x="14518793" y="-1196071"/>
            <a:ext cx="5481014" cy="405595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246675" y="5042016"/>
            <a:ext cx="4924968" cy="337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</a:rPr>
              <a:t> Giới thiệu, review sản phẩm: cá nhân, công ty/doanh nghiệp..., phỏng vấn, phim ngắn, phim dài tập, phim chiếu rạp,…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2559" y="3589424"/>
            <a:ext cx="5267979" cy="1243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740">
                <a:solidFill>
                  <a:srgbClr val="FFFFFF"/>
                </a:solidFill>
                <a:latin typeface="Poppins Medium Bold"/>
              </a:rPr>
              <a:t>Quay video có lời thoại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99994" y="4984866"/>
            <a:ext cx="5106622" cy="263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3999">
                <a:solidFill>
                  <a:srgbClr val="FFFFFF"/>
                </a:solidFill>
                <a:latin typeface="Open Sans"/>
              </a:rPr>
              <a:t>Phóng sự, sự kiện., tiệc tùng, lễ hội,…</a:t>
            </a:r>
          </a:p>
          <a:p>
            <a:pPr algn="ctr">
              <a:lnSpc>
                <a:spcPts val="7199"/>
              </a:lnSpc>
            </a:pPr>
            <a:endParaRPr lang="en-US" sz="3999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08572" y="3769028"/>
            <a:ext cx="3745759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FFFFFF"/>
                </a:solidFill>
                <a:latin typeface="Poppins Medium Bold"/>
              </a:rPr>
              <a:t>Quay video không lời thoại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201828" flipH="1">
            <a:off x="3347888" y="535600"/>
            <a:ext cx="1723975" cy="13196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59093">
            <a:off x="-3398076" y="7405382"/>
            <a:ext cx="9428142" cy="85391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2410">
            <a:off x="-2280753" y="6234760"/>
            <a:ext cx="5082473" cy="51958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1478" y="7951872"/>
            <a:ext cx="3248297" cy="952500"/>
            <a:chOff x="0" y="0"/>
            <a:chExt cx="1292777" cy="3790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2777" cy="379082"/>
            </a:xfrm>
            <a:custGeom>
              <a:avLst/>
              <a:gdLst/>
              <a:ahLst/>
              <a:cxnLst/>
              <a:rect l="l" t="t" r="r" b="b"/>
              <a:pathLst>
                <a:path w="1292777" h="379082">
                  <a:moveTo>
                    <a:pt x="0" y="0"/>
                  </a:moveTo>
                  <a:lnTo>
                    <a:pt x="1292777" y="0"/>
                  </a:lnTo>
                  <a:lnTo>
                    <a:pt x="1292777" y="379082"/>
                  </a:lnTo>
                  <a:lnTo>
                    <a:pt x="0" y="379082"/>
                  </a:lnTo>
                  <a:close/>
                </a:path>
              </a:pathLst>
            </a:custGeom>
            <a:solidFill>
              <a:srgbClr val="D3A2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269775" y="6999372"/>
            <a:ext cx="3248297" cy="952500"/>
            <a:chOff x="0" y="0"/>
            <a:chExt cx="1292777" cy="3790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92777" cy="379082"/>
            </a:xfrm>
            <a:custGeom>
              <a:avLst/>
              <a:gdLst/>
              <a:ahLst/>
              <a:cxnLst/>
              <a:rect l="l" t="t" r="r" b="b"/>
              <a:pathLst>
                <a:path w="1292777" h="379082">
                  <a:moveTo>
                    <a:pt x="0" y="0"/>
                  </a:moveTo>
                  <a:lnTo>
                    <a:pt x="1292777" y="0"/>
                  </a:lnTo>
                  <a:lnTo>
                    <a:pt x="1292777" y="379082"/>
                  </a:lnTo>
                  <a:lnTo>
                    <a:pt x="0" y="379082"/>
                  </a:lnTo>
                  <a:close/>
                </a:path>
              </a:pathLst>
            </a:custGeom>
            <a:solidFill>
              <a:srgbClr val="BDD1C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519852" y="6046872"/>
            <a:ext cx="3248297" cy="952500"/>
            <a:chOff x="0" y="0"/>
            <a:chExt cx="1292777" cy="3790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2777" cy="379082"/>
            </a:xfrm>
            <a:custGeom>
              <a:avLst/>
              <a:gdLst/>
              <a:ahLst/>
              <a:cxnLst/>
              <a:rect l="l" t="t" r="r" b="b"/>
              <a:pathLst>
                <a:path w="1292777" h="379082">
                  <a:moveTo>
                    <a:pt x="0" y="0"/>
                  </a:moveTo>
                  <a:lnTo>
                    <a:pt x="1292777" y="0"/>
                  </a:lnTo>
                  <a:lnTo>
                    <a:pt x="1292777" y="379082"/>
                  </a:lnTo>
                  <a:lnTo>
                    <a:pt x="0" y="379082"/>
                  </a:lnTo>
                  <a:close/>
                </a:path>
              </a:pathLst>
            </a:custGeom>
            <a:solidFill>
              <a:srgbClr val="E8B29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769928" y="5094372"/>
            <a:ext cx="3248297" cy="952500"/>
            <a:chOff x="0" y="0"/>
            <a:chExt cx="1292777" cy="3790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92777" cy="379082"/>
            </a:xfrm>
            <a:custGeom>
              <a:avLst/>
              <a:gdLst/>
              <a:ahLst/>
              <a:cxnLst/>
              <a:rect l="l" t="t" r="r" b="b"/>
              <a:pathLst>
                <a:path w="1292777" h="379082">
                  <a:moveTo>
                    <a:pt x="0" y="0"/>
                  </a:moveTo>
                  <a:lnTo>
                    <a:pt x="1292777" y="0"/>
                  </a:lnTo>
                  <a:lnTo>
                    <a:pt x="1292777" y="379082"/>
                  </a:lnTo>
                  <a:lnTo>
                    <a:pt x="0" y="379082"/>
                  </a:lnTo>
                  <a:close/>
                </a:path>
              </a:pathLst>
            </a:custGeom>
            <a:solidFill>
              <a:srgbClr val="EECC8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18225" y="4141872"/>
            <a:ext cx="3248297" cy="952500"/>
            <a:chOff x="0" y="0"/>
            <a:chExt cx="1292777" cy="3790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92777" cy="379082"/>
            </a:xfrm>
            <a:custGeom>
              <a:avLst/>
              <a:gdLst/>
              <a:ahLst/>
              <a:cxnLst/>
              <a:rect l="l" t="t" r="r" b="b"/>
              <a:pathLst>
                <a:path w="1292777" h="379082">
                  <a:moveTo>
                    <a:pt x="0" y="0"/>
                  </a:moveTo>
                  <a:lnTo>
                    <a:pt x="1292777" y="0"/>
                  </a:lnTo>
                  <a:lnTo>
                    <a:pt x="1292777" y="379082"/>
                  </a:lnTo>
                  <a:lnTo>
                    <a:pt x="0" y="379082"/>
                  </a:lnTo>
                  <a:close/>
                </a:path>
              </a:pathLst>
            </a:custGeom>
            <a:solidFill>
              <a:srgbClr val="9EABA2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32340" y="503322"/>
            <a:ext cx="3531247" cy="4114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04925" y="8201427"/>
            <a:ext cx="268140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D4C44"/>
                </a:solidFill>
                <a:latin typeface="Gordita"/>
              </a:rPr>
              <a:t>Step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55002" y="7248927"/>
            <a:ext cx="268140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D4C44"/>
                </a:solidFill>
                <a:latin typeface="Gordita"/>
              </a:rPr>
              <a:t>Step 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03299" y="6296427"/>
            <a:ext cx="268140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D4C44"/>
                </a:solidFill>
                <a:latin typeface="Gordita"/>
              </a:rPr>
              <a:t>Step 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53375" y="5343927"/>
            <a:ext cx="268140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D4C44"/>
                </a:solidFill>
                <a:latin typeface="Gordita"/>
              </a:rPr>
              <a:t>Step 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01672" y="4391427"/>
            <a:ext cx="268140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D4C44"/>
                </a:solidFill>
                <a:latin typeface="Gordita"/>
              </a:rPr>
              <a:t>Step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1961" y="702077"/>
            <a:ext cx="7547503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6D4C44"/>
                </a:solidFill>
                <a:latin typeface="Anton Bold"/>
              </a:rPr>
              <a:t>Các bước chuẩn bị xây dựng kịch bản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9175" y="6465972"/>
            <a:ext cx="2964850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6D4C44"/>
                </a:solidFill>
                <a:latin typeface="Gordita"/>
              </a:rPr>
              <a:t>Xác định thể loại &amp; chủ đề quay video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6D4C44"/>
              </a:solidFill>
              <a:latin typeface="Gordit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167171" y="3529096"/>
            <a:ext cx="2950406" cy="5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>
                <a:solidFill>
                  <a:srgbClr val="6D4C44"/>
                </a:solidFill>
                <a:latin typeface="Gordita"/>
              </a:rPr>
              <a:t>Tiến hành viết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15713" y="5827162"/>
            <a:ext cx="3229662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6D4C44"/>
                </a:solidFill>
                <a:latin typeface="Gordita"/>
              </a:rPr>
              <a:t>Xác định địa điểm quay phim, video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61575" y="4858152"/>
            <a:ext cx="2964850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6D4C44"/>
                </a:solidFill>
                <a:latin typeface="Gordita"/>
              </a:rPr>
              <a:t>Tham khảo ý tưởng quay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11652" y="4045352"/>
            <a:ext cx="2964850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6D4C44"/>
                </a:solidFill>
                <a:latin typeface="Gordita"/>
              </a:rPr>
              <a:t>Tìm chọn nhạc và hình ảnh minh họa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2176" y="1425658"/>
            <a:ext cx="15523647" cy="7435684"/>
            <a:chOff x="0" y="0"/>
            <a:chExt cx="4660158" cy="22321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60158" cy="2232173"/>
            </a:xfrm>
            <a:custGeom>
              <a:avLst/>
              <a:gdLst/>
              <a:ahLst/>
              <a:cxnLst/>
              <a:rect l="l" t="t" r="r" b="b"/>
              <a:pathLst>
                <a:path w="4660158" h="2232173">
                  <a:moveTo>
                    <a:pt x="4535698" y="2232173"/>
                  </a:moveTo>
                  <a:lnTo>
                    <a:pt x="124460" y="2232173"/>
                  </a:lnTo>
                  <a:cubicBezTo>
                    <a:pt x="55880" y="2232173"/>
                    <a:pt x="0" y="2176293"/>
                    <a:pt x="0" y="21077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35698" y="0"/>
                  </a:lnTo>
                  <a:cubicBezTo>
                    <a:pt x="4604278" y="0"/>
                    <a:pt x="4660158" y="55880"/>
                    <a:pt x="4660158" y="124460"/>
                  </a:cubicBezTo>
                  <a:lnTo>
                    <a:pt x="4660158" y="2107713"/>
                  </a:lnTo>
                  <a:cubicBezTo>
                    <a:pt x="4660158" y="2176293"/>
                    <a:pt x="4604278" y="2232173"/>
                    <a:pt x="4535698" y="2232173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943937" y="1606660"/>
            <a:ext cx="12400126" cy="162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</a:pPr>
            <a:r>
              <a:rPr lang="en-US" sz="4900">
                <a:solidFill>
                  <a:srgbClr val="FFFFFF"/>
                </a:solidFill>
                <a:latin typeface="Poppins Medium Bold"/>
              </a:rPr>
              <a:t>Quay video dạy học </a:t>
            </a:r>
          </a:p>
          <a:p>
            <a:pPr algn="ctr">
              <a:lnSpc>
                <a:spcPts val="6370"/>
              </a:lnSpc>
            </a:pPr>
            <a:r>
              <a:rPr lang="en-US" sz="4900">
                <a:solidFill>
                  <a:srgbClr val="FFFFFF"/>
                </a:solidFill>
                <a:latin typeface="Poppins Medium Bold"/>
              </a:rPr>
              <a:t>bằng PowerPoint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01828" flipH="1">
            <a:off x="2877304" y="2451800"/>
            <a:ext cx="1723975" cy="13196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718064" y="7822952"/>
            <a:ext cx="5082473" cy="51958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512536" y="-2084225"/>
            <a:ext cx="5082473" cy="51958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82176" y="4890224"/>
            <a:ext cx="7761824" cy="43325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144000" y="4890224"/>
            <a:ext cx="7761824" cy="43937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30440" y="5710337"/>
            <a:ext cx="5267979" cy="4006672"/>
            <a:chOff x="0" y="0"/>
            <a:chExt cx="1581434" cy="12027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1434" cy="1202793"/>
            </a:xfrm>
            <a:custGeom>
              <a:avLst/>
              <a:gdLst/>
              <a:ahLst/>
              <a:cxnLst/>
              <a:rect l="l" t="t" r="r" b="b"/>
              <a:pathLst>
                <a:path w="1581434" h="1202793">
                  <a:moveTo>
                    <a:pt x="1456974" y="1202792"/>
                  </a:moveTo>
                  <a:lnTo>
                    <a:pt x="124460" y="1202792"/>
                  </a:lnTo>
                  <a:cubicBezTo>
                    <a:pt x="55880" y="1202792"/>
                    <a:pt x="0" y="1146912"/>
                    <a:pt x="0" y="1078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6974" y="0"/>
                  </a:lnTo>
                  <a:cubicBezTo>
                    <a:pt x="1525554" y="0"/>
                    <a:pt x="1581434" y="55880"/>
                    <a:pt x="1581434" y="124460"/>
                  </a:cubicBezTo>
                  <a:lnTo>
                    <a:pt x="1581434" y="1078333"/>
                  </a:lnTo>
                  <a:cubicBezTo>
                    <a:pt x="1581434" y="1146913"/>
                    <a:pt x="1525554" y="1202793"/>
                    <a:pt x="1456974" y="1202793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975383" y="7167098"/>
            <a:ext cx="3978094" cy="103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2399">
                <a:solidFill>
                  <a:srgbClr val="FFFFFF"/>
                </a:solidFill>
                <a:latin typeface="Open Sans Italics"/>
              </a:rPr>
              <a:t>Nọi dung quay thân thiện với GV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444740" y="3434963"/>
            <a:ext cx="4658495" cy="3417075"/>
            <a:chOff x="0" y="0"/>
            <a:chExt cx="4198620" cy="3079750"/>
          </a:xfrm>
        </p:grpSpPr>
        <p:sp>
          <p:nvSpPr>
            <p:cNvPr id="6" name="Freeform 6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2"/>
              <a:stretch>
                <a:fillRect l="-22716" r="-6776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075023" y="5710337"/>
            <a:ext cx="5267979" cy="4006672"/>
            <a:chOff x="0" y="0"/>
            <a:chExt cx="1581434" cy="1202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81434" cy="1202793"/>
            </a:xfrm>
            <a:custGeom>
              <a:avLst/>
              <a:gdLst/>
              <a:ahLst/>
              <a:cxnLst/>
              <a:rect l="l" t="t" r="r" b="b"/>
              <a:pathLst>
                <a:path w="1581434" h="1202793">
                  <a:moveTo>
                    <a:pt x="1456974" y="1202792"/>
                  </a:moveTo>
                  <a:lnTo>
                    <a:pt x="124460" y="1202792"/>
                  </a:lnTo>
                  <a:cubicBezTo>
                    <a:pt x="55880" y="1202792"/>
                    <a:pt x="0" y="1146912"/>
                    <a:pt x="0" y="1078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6974" y="0"/>
                  </a:lnTo>
                  <a:cubicBezTo>
                    <a:pt x="1525554" y="0"/>
                    <a:pt x="1581434" y="55880"/>
                    <a:pt x="1581434" y="124460"/>
                  </a:cubicBezTo>
                  <a:lnTo>
                    <a:pt x="1581434" y="1078333"/>
                  </a:lnTo>
                  <a:cubicBezTo>
                    <a:pt x="1581434" y="1146913"/>
                    <a:pt x="1525554" y="1202793"/>
                    <a:pt x="1456974" y="1202793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79765" y="3425313"/>
            <a:ext cx="4658495" cy="3417075"/>
            <a:chOff x="0" y="0"/>
            <a:chExt cx="4198620" cy="3079750"/>
          </a:xfrm>
        </p:grpSpPr>
        <p:sp>
          <p:nvSpPr>
            <p:cNvPr id="10" name="Freeform 10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3"/>
              <a:stretch>
                <a:fillRect r="-29346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6700510" y="5710337"/>
            <a:ext cx="5267979" cy="4006672"/>
            <a:chOff x="0" y="0"/>
            <a:chExt cx="1581434" cy="12027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81434" cy="1202793"/>
            </a:xfrm>
            <a:custGeom>
              <a:avLst/>
              <a:gdLst/>
              <a:ahLst/>
              <a:cxnLst/>
              <a:rect l="l" t="t" r="r" b="b"/>
              <a:pathLst>
                <a:path w="1581434" h="1202793">
                  <a:moveTo>
                    <a:pt x="1456974" y="1202792"/>
                  </a:moveTo>
                  <a:lnTo>
                    <a:pt x="124460" y="1202792"/>
                  </a:lnTo>
                  <a:cubicBezTo>
                    <a:pt x="55880" y="1202792"/>
                    <a:pt x="0" y="1146912"/>
                    <a:pt x="0" y="1078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6974" y="0"/>
                  </a:lnTo>
                  <a:cubicBezTo>
                    <a:pt x="1525554" y="0"/>
                    <a:pt x="1581434" y="55880"/>
                    <a:pt x="1581434" y="124460"/>
                  </a:cubicBezTo>
                  <a:lnTo>
                    <a:pt x="1581434" y="1078333"/>
                  </a:lnTo>
                  <a:cubicBezTo>
                    <a:pt x="1581434" y="1146913"/>
                    <a:pt x="1525554" y="1202793"/>
                    <a:pt x="1456974" y="1202793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345453" y="7148048"/>
            <a:ext cx="3978094" cy="544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2599">
                <a:solidFill>
                  <a:srgbClr val="FFFFFF"/>
                </a:solidFill>
                <a:latin typeface="Open Sans"/>
              </a:rPr>
              <a:t>Ê-kíp hỗ trợ ít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6814753" y="3502373"/>
            <a:ext cx="4658495" cy="3417075"/>
            <a:chOff x="0" y="0"/>
            <a:chExt cx="4198620" cy="3079750"/>
          </a:xfrm>
        </p:grpSpPr>
        <p:sp>
          <p:nvSpPr>
            <p:cNvPr id="15" name="Freeform 15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4"/>
              <a:stretch>
                <a:fillRect l="-31174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5205873" y="696718"/>
            <a:ext cx="12703639" cy="103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6399" u="sng">
                <a:solidFill>
                  <a:srgbClr val="393939"/>
                </a:solidFill>
                <a:latin typeface="Anton"/>
              </a:rPr>
              <a:t>Quay video dạy học bằng PowerPoint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5023" y="7138523"/>
            <a:ext cx="4963237" cy="630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9"/>
              </a:lnSpc>
            </a:pPr>
            <a:r>
              <a:rPr lang="en-US" sz="3099">
                <a:solidFill>
                  <a:srgbClr val="FFFFFF"/>
                </a:solidFill>
                <a:latin typeface="Open Sans Italics"/>
              </a:rPr>
              <a:t>Kịch bản đơn giản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93279" flipH="1">
            <a:off x="3271682" y="494772"/>
            <a:ext cx="1723975" cy="13196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30440" y="5710337"/>
            <a:ext cx="5267979" cy="4006672"/>
            <a:chOff x="0" y="0"/>
            <a:chExt cx="1581434" cy="12027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1434" cy="1202793"/>
            </a:xfrm>
            <a:custGeom>
              <a:avLst/>
              <a:gdLst/>
              <a:ahLst/>
              <a:cxnLst/>
              <a:rect l="l" t="t" r="r" b="b"/>
              <a:pathLst>
                <a:path w="1581434" h="1202793">
                  <a:moveTo>
                    <a:pt x="1456974" y="1202792"/>
                  </a:moveTo>
                  <a:lnTo>
                    <a:pt x="124460" y="1202792"/>
                  </a:lnTo>
                  <a:cubicBezTo>
                    <a:pt x="55880" y="1202792"/>
                    <a:pt x="0" y="1146912"/>
                    <a:pt x="0" y="1078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6974" y="0"/>
                  </a:lnTo>
                  <a:cubicBezTo>
                    <a:pt x="1525554" y="0"/>
                    <a:pt x="1581434" y="55880"/>
                    <a:pt x="1581434" y="124460"/>
                  </a:cubicBezTo>
                  <a:lnTo>
                    <a:pt x="1581434" y="1078333"/>
                  </a:lnTo>
                  <a:cubicBezTo>
                    <a:pt x="1581434" y="1146913"/>
                    <a:pt x="1525554" y="1202793"/>
                    <a:pt x="1456974" y="1202793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75023" y="5710337"/>
            <a:ext cx="5267979" cy="4006672"/>
            <a:chOff x="0" y="0"/>
            <a:chExt cx="1581434" cy="12027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81434" cy="1202793"/>
            </a:xfrm>
            <a:custGeom>
              <a:avLst/>
              <a:gdLst/>
              <a:ahLst/>
              <a:cxnLst/>
              <a:rect l="l" t="t" r="r" b="b"/>
              <a:pathLst>
                <a:path w="1581434" h="1202793">
                  <a:moveTo>
                    <a:pt x="1456974" y="1202792"/>
                  </a:moveTo>
                  <a:lnTo>
                    <a:pt x="124460" y="1202792"/>
                  </a:lnTo>
                  <a:cubicBezTo>
                    <a:pt x="55880" y="1202792"/>
                    <a:pt x="0" y="1146912"/>
                    <a:pt x="0" y="1078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6974" y="0"/>
                  </a:lnTo>
                  <a:cubicBezTo>
                    <a:pt x="1525554" y="0"/>
                    <a:pt x="1581434" y="55880"/>
                    <a:pt x="1581434" y="124460"/>
                  </a:cubicBezTo>
                  <a:lnTo>
                    <a:pt x="1581434" y="1078333"/>
                  </a:lnTo>
                  <a:cubicBezTo>
                    <a:pt x="1581434" y="1146913"/>
                    <a:pt x="1525554" y="1202793"/>
                    <a:pt x="1456974" y="1202793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700510" y="5710337"/>
            <a:ext cx="5267979" cy="4006672"/>
            <a:chOff x="0" y="0"/>
            <a:chExt cx="1581434" cy="12027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81434" cy="1202793"/>
            </a:xfrm>
            <a:custGeom>
              <a:avLst/>
              <a:gdLst/>
              <a:ahLst/>
              <a:cxnLst/>
              <a:rect l="l" t="t" r="r" b="b"/>
              <a:pathLst>
                <a:path w="1581434" h="1202793">
                  <a:moveTo>
                    <a:pt x="1456974" y="1202792"/>
                  </a:moveTo>
                  <a:lnTo>
                    <a:pt x="124460" y="1202792"/>
                  </a:lnTo>
                  <a:cubicBezTo>
                    <a:pt x="55880" y="1202792"/>
                    <a:pt x="0" y="1146912"/>
                    <a:pt x="0" y="1078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6974" y="0"/>
                  </a:lnTo>
                  <a:cubicBezTo>
                    <a:pt x="1525554" y="0"/>
                    <a:pt x="1581434" y="55880"/>
                    <a:pt x="1581434" y="124460"/>
                  </a:cubicBezTo>
                  <a:lnTo>
                    <a:pt x="1581434" y="1078333"/>
                  </a:lnTo>
                  <a:cubicBezTo>
                    <a:pt x="1581434" y="1146913"/>
                    <a:pt x="1525554" y="1202793"/>
                    <a:pt x="1456974" y="1202793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93279" flipH="1">
            <a:off x="3271682" y="494772"/>
            <a:ext cx="1723975" cy="13196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86981" y="3289147"/>
            <a:ext cx="4851580" cy="27461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18650" y="3582559"/>
            <a:ext cx="4431701" cy="24527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t="34601" b="14680"/>
          <a:stretch>
            <a:fillRect/>
          </a:stretch>
        </p:blipFill>
        <p:spPr>
          <a:xfrm>
            <a:off x="12975383" y="3289147"/>
            <a:ext cx="3978094" cy="274617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975383" y="7167098"/>
            <a:ext cx="3978094" cy="493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2399">
                <a:solidFill>
                  <a:srgbClr val="FFFFFF"/>
                </a:solidFill>
                <a:latin typeface="Open Sans Italics"/>
              </a:rPr>
              <a:t>File âm thanh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45453" y="7148048"/>
            <a:ext cx="3978094" cy="544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2599">
                <a:solidFill>
                  <a:srgbClr val="FFFFFF"/>
                </a:solidFill>
                <a:latin typeface="Open Sans"/>
              </a:rPr>
              <a:t>File quay GV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05873" y="696718"/>
            <a:ext cx="12703639" cy="103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6399">
                <a:solidFill>
                  <a:srgbClr val="393939"/>
                </a:solidFill>
                <a:latin typeface="Anton"/>
              </a:rPr>
              <a:t>Nguyên liệu sản xuất video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5023" y="7138523"/>
            <a:ext cx="4963237" cy="630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9"/>
              </a:lnSpc>
            </a:pPr>
            <a:r>
              <a:rPr lang="en-US" sz="3099">
                <a:solidFill>
                  <a:srgbClr val="FFFFFF"/>
                </a:solidFill>
                <a:latin typeface="Open Sans Italics"/>
              </a:rPr>
              <a:t>File Quay màn hình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8805"/>
          <a:stretch>
            <a:fillRect/>
          </a:stretch>
        </p:blipFill>
        <p:spPr>
          <a:xfrm>
            <a:off x="-1312952" y="3795988"/>
            <a:ext cx="11207860" cy="750497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82176" y="3500406"/>
            <a:ext cx="15523647" cy="7435684"/>
            <a:chOff x="0" y="0"/>
            <a:chExt cx="4660158" cy="22321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60158" cy="2232173"/>
            </a:xfrm>
            <a:custGeom>
              <a:avLst/>
              <a:gdLst/>
              <a:ahLst/>
              <a:cxnLst/>
              <a:rect l="l" t="t" r="r" b="b"/>
              <a:pathLst>
                <a:path w="4660158" h="2232173">
                  <a:moveTo>
                    <a:pt x="4535698" y="2232173"/>
                  </a:moveTo>
                  <a:lnTo>
                    <a:pt x="124460" y="2232173"/>
                  </a:lnTo>
                  <a:cubicBezTo>
                    <a:pt x="55880" y="2232173"/>
                    <a:pt x="0" y="2176293"/>
                    <a:pt x="0" y="21077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35698" y="0"/>
                  </a:lnTo>
                  <a:cubicBezTo>
                    <a:pt x="4604278" y="0"/>
                    <a:pt x="4660158" y="55880"/>
                    <a:pt x="4660158" y="124460"/>
                  </a:cubicBezTo>
                  <a:lnTo>
                    <a:pt x="4660158" y="2107713"/>
                  </a:lnTo>
                  <a:cubicBezTo>
                    <a:pt x="4660158" y="2176293"/>
                    <a:pt x="4604278" y="2232173"/>
                    <a:pt x="4535698" y="2232173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024947" y="832468"/>
            <a:ext cx="11665319" cy="103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6399" spc="326">
                <a:solidFill>
                  <a:srgbClr val="393939"/>
                </a:solidFill>
                <a:latin typeface="Anton"/>
              </a:rPr>
              <a:t>Qui cách soạn PP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26587" y="6481687"/>
            <a:ext cx="6166117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u="sng">
                <a:solidFill>
                  <a:srgbClr val="FFFFFF"/>
                </a:solidFill>
                <a:latin typeface="Poppins Medium Bold"/>
              </a:rPr>
              <a:t>Mẫu PP sử dụng trong quay video học liệu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45030" y="5038649"/>
            <a:ext cx="6166117" cy="289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2" lvl="1" indent="-377821">
              <a:lnSpc>
                <a:spcPts val="62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Open Sans"/>
              </a:rPr>
              <a:t>Hạn chế chữ</a:t>
            </a:r>
          </a:p>
          <a:p>
            <a:pPr marL="755642" lvl="1" indent="-377821">
              <a:lnSpc>
                <a:spcPts val="62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Open Sans"/>
              </a:rPr>
              <a:t>Chọn template hợp với chủ đề</a:t>
            </a:r>
          </a:p>
          <a:p>
            <a:pPr>
              <a:lnSpc>
                <a:spcPts val="4499"/>
              </a:lnSpc>
            </a:pPr>
            <a:endParaRPr lang="en-US" sz="3499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47679" y="4398570"/>
            <a:ext cx="4613929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>
                <a:solidFill>
                  <a:srgbClr val="FFFFFF"/>
                </a:solidFill>
                <a:latin typeface="Poppins Medium Bold"/>
              </a:rPr>
              <a:t>Các chú ý khi soạn PP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26587" y="5086350"/>
            <a:ext cx="4613929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u="sng">
                <a:solidFill>
                  <a:srgbClr val="FFFFFF"/>
                </a:solidFill>
                <a:latin typeface="Poppins Medium Bold"/>
              </a:rPr>
              <a:t>Xây dựng đề cương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201828" flipH="1">
            <a:off x="1129913" y="455002"/>
            <a:ext cx="1723975" cy="13196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459093">
            <a:off x="12916628" y="-4921040"/>
            <a:ext cx="9428142" cy="853916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26587" y="7598411"/>
            <a:ext cx="6166117" cy="132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8486" lvl="1" indent="-329243">
              <a:lnSpc>
                <a:spcPts val="5489"/>
              </a:lnSpc>
              <a:buFont typeface="Arial"/>
              <a:buChar char="•"/>
            </a:pPr>
            <a:r>
              <a:rPr lang="en-US" sz="3049">
                <a:solidFill>
                  <a:srgbClr val="FFFFFF"/>
                </a:solidFill>
                <a:latin typeface="Open Sans"/>
              </a:rPr>
              <a:t>Tỷ lệ khung hình 16:9</a:t>
            </a:r>
          </a:p>
          <a:p>
            <a:pPr marL="658486" lvl="1" indent="-329243">
              <a:lnSpc>
                <a:spcPts val="5489"/>
              </a:lnSpc>
              <a:buFont typeface="Arial"/>
              <a:buChar char="•"/>
            </a:pPr>
            <a:r>
              <a:rPr lang="en-US" sz="3049">
                <a:solidFill>
                  <a:srgbClr val="FFFFFF"/>
                </a:solidFill>
                <a:latin typeface="Open Sans"/>
              </a:rPr>
              <a:t>Sử dụng slide master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118807">
            <a:off x="9843479" y="3878681"/>
            <a:ext cx="8354121" cy="5376967"/>
            <a:chOff x="0" y="0"/>
            <a:chExt cx="5513070" cy="3548380"/>
          </a:xfrm>
        </p:grpSpPr>
        <p:sp>
          <p:nvSpPr>
            <p:cNvPr id="3" name="Freeform 3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5366853" y="2848310"/>
            <a:ext cx="4911463" cy="753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4400">
                <a:solidFill>
                  <a:srgbClr val="393939"/>
                </a:solidFill>
                <a:latin typeface="Poppins Medium"/>
              </a:rPr>
              <a:t>Điệu bộ cơ thể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02998" y="-1604363"/>
            <a:ext cx="5560541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396681" y="3893501"/>
            <a:ext cx="2851808" cy="144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4" lvl="1" indent="-356232">
              <a:lnSpc>
                <a:spcPts val="5939"/>
              </a:lnSpc>
              <a:buFont typeface="Arial"/>
              <a:buChar char="•"/>
            </a:pPr>
            <a:r>
              <a:rPr lang="en-US" sz="3299">
                <a:solidFill>
                  <a:srgbClr val="000000">
                    <a:alpha val="60000"/>
                  </a:srgbClr>
                </a:solidFill>
                <a:latin typeface="Open Sans"/>
              </a:rPr>
              <a:t>Tay</a:t>
            </a:r>
          </a:p>
          <a:p>
            <a:pPr marL="712464" lvl="1" indent="-356232">
              <a:lnSpc>
                <a:spcPts val="5939"/>
              </a:lnSpc>
              <a:buFont typeface="Arial"/>
              <a:buChar char="•"/>
            </a:pPr>
            <a:r>
              <a:rPr lang="en-US" sz="3299">
                <a:solidFill>
                  <a:srgbClr val="000000">
                    <a:alpha val="60000"/>
                  </a:srgbClr>
                </a:solidFill>
                <a:latin typeface="Open Sans"/>
              </a:rPr>
              <a:t>Mắt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201828">
            <a:off x="10051858" y="386065"/>
            <a:ext cx="1723975" cy="13196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72410">
            <a:off x="11726442" y="3883521"/>
            <a:ext cx="5082473" cy="519583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68432" y="2848310"/>
            <a:ext cx="3646932" cy="753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4400">
                <a:solidFill>
                  <a:srgbClr val="393939"/>
                </a:solidFill>
                <a:latin typeface="Poppins Medium"/>
              </a:rPr>
              <a:t>Trang phục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7247" y="3893501"/>
            <a:ext cx="4649302" cy="2196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4" lvl="1" indent="-356232">
              <a:lnSpc>
                <a:spcPts val="5939"/>
              </a:lnSpc>
              <a:buFont typeface="Arial"/>
              <a:buChar char="•"/>
            </a:pPr>
            <a:r>
              <a:rPr lang="en-US" sz="3299">
                <a:solidFill>
                  <a:srgbClr val="000000">
                    <a:alpha val="60000"/>
                  </a:srgbClr>
                </a:solidFill>
                <a:latin typeface="Open Sans"/>
              </a:rPr>
              <a:t>Không mặc đồ sọc</a:t>
            </a:r>
          </a:p>
          <a:p>
            <a:pPr marL="712464" lvl="1" indent="-356232">
              <a:lnSpc>
                <a:spcPts val="5939"/>
              </a:lnSpc>
              <a:buFont typeface="Arial"/>
              <a:buChar char="•"/>
            </a:pPr>
            <a:r>
              <a:rPr lang="en-US" sz="3299">
                <a:solidFill>
                  <a:srgbClr val="000000">
                    <a:alpha val="60000"/>
                  </a:srgbClr>
                </a:solidFill>
                <a:latin typeface="Open Sans"/>
              </a:rPr>
              <a:t>Tương phản với backround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405412"/>
            <a:ext cx="9950645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0"/>
              </a:lnSpc>
            </a:pPr>
            <a:r>
              <a:rPr lang="en-US" sz="5100">
                <a:solidFill>
                  <a:srgbClr val="393939"/>
                </a:solidFill>
                <a:latin typeface="Anton"/>
              </a:rPr>
              <a:t>Một số chú ý khi quay </a:t>
            </a:r>
          </a:p>
          <a:p>
            <a:pPr algn="ctr">
              <a:lnSpc>
                <a:spcPts val="6630"/>
              </a:lnSpc>
            </a:pPr>
            <a:r>
              <a:rPr lang="en-US" sz="5100">
                <a:solidFill>
                  <a:srgbClr val="393939"/>
                </a:solidFill>
                <a:latin typeface="Anton"/>
              </a:rPr>
              <a:t>trong studio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80508" y="6481440"/>
            <a:ext cx="5678993" cy="753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4400">
                <a:solidFill>
                  <a:srgbClr val="393939"/>
                </a:solidFill>
                <a:latin typeface="Poppins Medium"/>
              </a:rPr>
              <a:t>Tương tác khi quay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19548" y="7201905"/>
            <a:ext cx="7158768" cy="2196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4" lvl="1" indent="-356232">
              <a:lnSpc>
                <a:spcPts val="5939"/>
              </a:lnSpc>
              <a:buFont typeface="Arial"/>
              <a:buChar char="•"/>
            </a:pPr>
            <a:r>
              <a:rPr lang="en-US" sz="3299">
                <a:solidFill>
                  <a:srgbClr val="000000">
                    <a:alpha val="60000"/>
                  </a:srgbClr>
                </a:solidFill>
                <a:latin typeface="Open Sans"/>
              </a:rPr>
              <a:t> Bắt đầu &amp; giới thiệu</a:t>
            </a:r>
          </a:p>
          <a:p>
            <a:pPr marL="712464" lvl="1" indent="-356232">
              <a:lnSpc>
                <a:spcPts val="5939"/>
              </a:lnSpc>
              <a:buFont typeface="Arial"/>
              <a:buChar char="•"/>
            </a:pPr>
            <a:r>
              <a:rPr lang="en-US" sz="3299">
                <a:solidFill>
                  <a:srgbClr val="000000">
                    <a:alpha val="60000"/>
                  </a:srgbClr>
                </a:solidFill>
                <a:latin typeface="Open Sans"/>
              </a:rPr>
              <a:t>Ngôn ngữ cơ thể khi giảng bài</a:t>
            </a:r>
          </a:p>
          <a:p>
            <a:pPr marL="712464" lvl="1" indent="-356232">
              <a:lnSpc>
                <a:spcPts val="5939"/>
              </a:lnSpc>
              <a:buFont typeface="Arial"/>
              <a:buChar char="•"/>
            </a:pPr>
            <a:r>
              <a:rPr lang="en-US" sz="3299">
                <a:solidFill>
                  <a:srgbClr val="000000">
                    <a:alpha val="60000"/>
                  </a:srgbClr>
                </a:solidFill>
                <a:latin typeface="Open Sans"/>
              </a:rPr>
              <a:t>Kết thúc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318</Words>
  <Application>Microsoft Office PowerPoint</Application>
  <PresentationFormat>Custom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Open Sans</vt:lpstr>
      <vt:lpstr>Anton</vt:lpstr>
      <vt:lpstr>Poppins Medium</vt:lpstr>
      <vt:lpstr>Poppins Medium Bold</vt:lpstr>
      <vt:lpstr>Calibri</vt:lpstr>
      <vt:lpstr>Anton Bold</vt:lpstr>
      <vt:lpstr>Arial</vt:lpstr>
      <vt:lpstr>Saira Black Bold</vt:lpstr>
      <vt:lpstr>Open Sans Italics</vt:lpstr>
      <vt:lpstr>Gordita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Xây dựng kịch bản quay phim</dc:title>
  <cp:lastModifiedBy>Ha Xuan Vinh - Khoa Dien Tu</cp:lastModifiedBy>
  <cp:revision>1</cp:revision>
  <dcterms:created xsi:type="dcterms:W3CDTF">2006-08-16T00:00:00Z</dcterms:created>
  <dcterms:modified xsi:type="dcterms:W3CDTF">2023-02-23T02:16:04Z</dcterms:modified>
  <dc:identifier>DAFEksw3lds</dc:identifier>
</cp:coreProperties>
</file>