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3" r:id="rId4"/>
    <p:sldId id="274" r:id="rId5"/>
    <p:sldId id="258" r:id="rId6"/>
    <p:sldId id="356" r:id="rId7"/>
    <p:sldId id="357" r:id="rId8"/>
    <p:sldId id="358" r:id="rId9"/>
    <p:sldId id="359" r:id="rId10"/>
    <p:sldId id="361" r:id="rId11"/>
    <p:sldId id="362" r:id="rId12"/>
    <p:sldId id="363" r:id="rId13"/>
    <p:sldId id="364" r:id="rId14"/>
    <p:sldId id="365" r:id="rId15"/>
    <p:sldId id="366" r:id="rId16"/>
    <p:sldId id="367" r:id="rId17"/>
    <p:sldId id="353" r:id="rId18"/>
    <p:sldId id="369" r:id="rId19"/>
    <p:sldId id="370" r:id="rId20"/>
    <p:sldId id="368" r:id="rId21"/>
    <p:sldId id="371"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nh Bao Quoc Dung" initials="HBQD" lastIdx="1" clrIdx="0">
    <p:extLst>
      <p:ext uri="{19B8F6BF-5375-455C-9EA6-DF929625EA0E}">
        <p15:presenceInfo xmlns:p15="http://schemas.microsoft.com/office/powerpoint/2012/main" userId="S-1-12-1-3863938990-1300384851-717187979-693477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7883" autoAdjust="0"/>
  </p:normalViewPr>
  <p:slideViewPr>
    <p:cSldViewPr snapToGrid="0">
      <p:cViewPr>
        <p:scale>
          <a:sx n="93" d="100"/>
          <a:sy n="93" d="100"/>
        </p:scale>
        <p:origin x="1284" y="2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DF0C5-2B98-4FDF-AFD9-EC38F51BFEFE}" type="datetimeFigureOut">
              <a:rPr lang="en-US" smtClean="0"/>
              <a:t>02/11/2022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993E2-C13F-46F8-BE1D-8DF702025133}" type="slidenum">
              <a:rPr lang="en-US" smtClean="0"/>
              <a:t>‹#›</a:t>
            </a:fld>
            <a:endParaRPr lang="en-US"/>
          </a:p>
        </p:txBody>
      </p:sp>
    </p:spTree>
    <p:extLst>
      <p:ext uri="{BB962C8B-B14F-4D97-AF65-F5344CB8AC3E}">
        <p14:creationId xmlns:p14="http://schemas.microsoft.com/office/powerpoint/2010/main" val="275993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ackgroundRemoval t="2667" b="96889" l="2667" r="96000"/>
                    </a14:imgEffect>
                  </a14:imgLayer>
                </a14:imgProps>
              </a:ext>
              <a:ext uri="{28A0092B-C50C-407E-A947-70E740481C1C}">
                <a14:useLocalDpi xmlns:a14="http://schemas.microsoft.com/office/drawing/2010/main" val="0"/>
              </a:ext>
            </a:extLst>
          </a:blip>
          <a:stretch>
            <a:fillRect/>
          </a:stretch>
        </p:blipFill>
        <p:spPr>
          <a:xfrm>
            <a:off x="-53182" y="-52388"/>
            <a:ext cx="1652587" cy="1652587"/>
          </a:xfrm>
          <a:prstGeom prst="rect">
            <a:avLst/>
          </a:prstGeom>
        </p:spPr>
      </p:pic>
    </p:spTree>
    <p:extLst>
      <p:ext uri="{BB962C8B-B14F-4D97-AF65-F5344CB8AC3E}">
        <p14:creationId xmlns:p14="http://schemas.microsoft.com/office/powerpoint/2010/main" val="1087981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02/11/2022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67074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6644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90719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16711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6956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15058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616385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7049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581118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64604-052B-48F8-9408-1848A61BF578}" type="datetimeFigureOut">
              <a:rPr lang="en-US" smtClean="0"/>
              <a:t>02/11/2022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3709328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464604-052B-48F8-9408-1848A61BF578}" type="datetimeFigureOut">
              <a:rPr lang="en-US" smtClean="0"/>
              <a:t>02/11/2022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7149433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464604-052B-48F8-9408-1848A61BF578}" type="datetimeFigureOut">
              <a:rPr lang="en-US" smtClean="0"/>
              <a:t>02/11/2022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22091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464604-052B-48F8-9408-1848A61BF578}" type="datetimeFigureOut">
              <a:rPr lang="en-US" smtClean="0"/>
              <a:t>02/11/2022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06976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64604-052B-48F8-9408-1848A61BF578}" type="datetimeFigureOut">
              <a:rPr lang="en-US" smtClean="0"/>
              <a:t>02/11/2022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41716579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02/11/2022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32781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64604-052B-48F8-9408-1848A61BF578}" type="datetimeFigureOut">
              <a:rPr lang="en-US" smtClean="0"/>
              <a:t>02/11/2022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00533-273B-4A40-863F-A27095BF124F}" type="slidenum">
              <a:rPr lang="en-US" smtClean="0"/>
              <a:t>‹#›</a:t>
            </a:fld>
            <a:endParaRPr lang="en-US"/>
          </a:p>
        </p:txBody>
      </p:sp>
    </p:spTree>
    <p:extLst>
      <p:ext uri="{BB962C8B-B14F-4D97-AF65-F5344CB8AC3E}">
        <p14:creationId xmlns:p14="http://schemas.microsoft.com/office/powerpoint/2010/main" val="128546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464604-052B-48F8-9408-1848A61BF578}" type="datetimeFigureOut">
              <a:rPr lang="en-US" smtClean="0"/>
              <a:t>02/11/2022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900533-273B-4A40-863F-A27095BF124F}" type="slidenum">
              <a:rPr lang="en-US" smtClean="0"/>
              <a:t>‹#›</a:t>
            </a:fld>
            <a:endParaRPr lang="en-US"/>
          </a:p>
        </p:txBody>
      </p:sp>
      <p:pic>
        <p:nvPicPr>
          <p:cNvPr id="15" name="Picture 14"/>
          <p:cNvPicPr>
            <a:picLocks noChangeAspect="1"/>
          </p:cNvPicPr>
          <p:nvPr userDrawn="1"/>
        </p:nvPicPr>
        <p:blipFill>
          <a:blip r:embed="rId19">
            <a:extLst>
              <a:ext uri="{BEBA8EAE-BF5A-486C-A8C5-ECC9F3942E4B}">
                <a14:imgProps xmlns:a14="http://schemas.microsoft.com/office/drawing/2010/main">
                  <a14:imgLayer r:embed="rId20">
                    <a14:imgEffect>
                      <a14:backgroundRemoval t="2667" b="96889" l="2667" r="96000"/>
                    </a14:imgEffect>
                  </a14:imgLayer>
                </a14:imgProps>
              </a:ext>
              <a:ext uri="{28A0092B-C50C-407E-A947-70E740481C1C}">
                <a14:useLocalDpi xmlns:a14="http://schemas.microsoft.com/office/drawing/2010/main" val="0"/>
              </a:ext>
            </a:extLst>
          </a:blip>
          <a:stretch>
            <a:fillRect/>
          </a:stretch>
        </p:blipFill>
        <p:spPr>
          <a:xfrm>
            <a:off x="-53182" y="-52388"/>
            <a:ext cx="1652587" cy="1652587"/>
          </a:xfrm>
          <a:prstGeom prst="rect">
            <a:avLst/>
          </a:prstGeom>
        </p:spPr>
      </p:pic>
    </p:spTree>
    <p:extLst>
      <p:ext uri="{BB962C8B-B14F-4D97-AF65-F5344CB8AC3E}">
        <p14:creationId xmlns:p14="http://schemas.microsoft.com/office/powerpoint/2010/main" val="36153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w3schools.com/PHP/php_form_url_email.asp" TargetMode="External"/><Relationship Id="rId2" Type="http://schemas.openxmlformats.org/officeDocument/2006/relationships/hyperlink" Target="https://www.w3schools.com/PHP/php_form_required.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785257"/>
            <a:ext cx="8175171" cy="1569645"/>
          </a:xfrm>
        </p:spPr>
        <p:txBody>
          <a:bodyPr>
            <a:normAutofit/>
          </a:bodyPr>
          <a:lstStyle/>
          <a:p>
            <a:r>
              <a:rPr lang="de-DE" dirty="0" smtClean="0"/>
              <a:t>Xử lý Form (tt)</a:t>
            </a:r>
            <a:endParaRPr lang="en-US" dirty="0">
              <a:solidFill>
                <a:srgbClr val="002060"/>
              </a:solidFill>
            </a:endParaRPr>
          </a:p>
        </p:txBody>
      </p:sp>
      <p:sp>
        <p:nvSpPr>
          <p:cNvPr id="3" name="Subtitle 2"/>
          <p:cNvSpPr>
            <a:spLocks noGrp="1"/>
          </p:cNvSpPr>
          <p:nvPr>
            <p:ph type="subTitle" idx="1"/>
          </p:nvPr>
        </p:nvSpPr>
        <p:spPr/>
        <p:txBody>
          <a:bodyPr/>
          <a:lstStyle/>
          <a:p>
            <a:r>
              <a:rPr lang="en-US" dirty="0" err="1" smtClean="0">
                <a:solidFill>
                  <a:srgbClr val="002060"/>
                </a:solidFill>
              </a:rPr>
              <a:t>Giảng</a:t>
            </a:r>
            <a:r>
              <a:rPr lang="en-US" dirty="0" smtClean="0">
                <a:solidFill>
                  <a:srgbClr val="002060"/>
                </a:solidFill>
              </a:rPr>
              <a:t> </a:t>
            </a:r>
            <a:r>
              <a:rPr lang="en-US" dirty="0" err="1" smtClean="0">
                <a:solidFill>
                  <a:srgbClr val="002060"/>
                </a:solidFill>
              </a:rPr>
              <a:t>viên</a:t>
            </a:r>
            <a:r>
              <a:rPr lang="en-US" dirty="0" smtClean="0">
                <a:solidFill>
                  <a:srgbClr val="002060"/>
                </a:solidFill>
              </a:rPr>
              <a:t>: </a:t>
            </a:r>
            <a:r>
              <a:rPr lang="en-US" dirty="0" err="1" smtClean="0">
                <a:solidFill>
                  <a:srgbClr val="002060"/>
                </a:solidFill>
              </a:rPr>
              <a:t>Huỳnh</a:t>
            </a:r>
            <a:r>
              <a:rPr lang="en-US" dirty="0" smtClean="0">
                <a:solidFill>
                  <a:srgbClr val="002060"/>
                </a:solidFill>
              </a:rPr>
              <a:t> </a:t>
            </a:r>
            <a:r>
              <a:rPr lang="en-US" dirty="0" err="1" smtClean="0">
                <a:solidFill>
                  <a:srgbClr val="002060"/>
                </a:solidFill>
              </a:rPr>
              <a:t>Bảo</a:t>
            </a:r>
            <a:r>
              <a:rPr lang="en-US" dirty="0" smtClean="0">
                <a:solidFill>
                  <a:srgbClr val="002060"/>
                </a:solidFill>
              </a:rPr>
              <a:t> </a:t>
            </a:r>
            <a:r>
              <a:rPr lang="en-US" dirty="0" err="1" smtClean="0">
                <a:solidFill>
                  <a:srgbClr val="002060"/>
                </a:solidFill>
              </a:rPr>
              <a:t>Quốc</a:t>
            </a:r>
            <a:r>
              <a:rPr lang="en-US" dirty="0" smtClean="0">
                <a:solidFill>
                  <a:srgbClr val="002060"/>
                </a:solidFill>
              </a:rPr>
              <a:t> </a:t>
            </a:r>
            <a:r>
              <a:rPr lang="en-US" dirty="0" err="1" smtClean="0">
                <a:solidFill>
                  <a:srgbClr val="002060"/>
                </a:solidFill>
              </a:rPr>
              <a:t>Dũng</a:t>
            </a:r>
            <a:endParaRPr lang="en-US" dirty="0">
              <a:solidFill>
                <a:srgbClr val="002060"/>
              </a:solidFill>
            </a:endParaRPr>
          </a:p>
        </p:txBody>
      </p:sp>
      <p:sp>
        <p:nvSpPr>
          <p:cNvPr id="4" name="TextBox 3"/>
          <p:cNvSpPr txBox="1"/>
          <p:nvPr/>
        </p:nvSpPr>
        <p:spPr>
          <a:xfrm>
            <a:off x="2066091" y="1338943"/>
            <a:ext cx="2449286" cy="707886"/>
          </a:xfrm>
          <a:prstGeom prst="rect">
            <a:avLst/>
          </a:prstGeom>
          <a:noFill/>
        </p:spPr>
        <p:txBody>
          <a:bodyPr wrap="square" rtlCol="0">
            <a:spAutoFit/>
          </a:bodyPr>
          <a:lstStyle/>
          <a:p>
            <a:r>
              <a:rPr lang="en-US" sz="4000" b="1" i="1" u="sng" dirty="0" err="1" smtClean="0">
                <a:solidFill>
                  <a:srgbClr val="002060"/>
                </a:solidFill>
              </a:rPr>
              <a:t>Bài</a:t>
            </a:r>
            <a:r>
              <a:rPr lang="en-US" sz="4000" b="1" i="1" u="sng" dirty="0" smtClean="0">
                <a:solidFill>
                  <a:srgbClr val="002060"/>
                </a:solidFill>
              </a:rPr>
              <a:t> </a:t>
            </a:r>
            <a:r>
              <a:rPr lang="en-US" sz="4000" b="1" i="1" u="sng" dirty="0">
                <a:solidFill>
                  <a:srgbClr val="002060"/>
                </a:solidFill>
              </a:rPr>
              <a:t>7</a:t>
            </a:r>
            <a:r>
              <a:rPr lang="en-US" sz="4000" b="1" i="1" u="sng" dirty="0" smtClean="0">
                <a:solidFill>
                  <a:srgbClr val="002060"/>
                </a:solidFill>
              </a:rPr>
              <a:t>.</a:t>
            </a:r>
            <a:endParaRPr lang="en-US" sz="4000" b="1" i="1" u="sng" dirty="0">
              <a:solidFill>
                <a:srgbClr val="002060"/>
              </a:solidFill>
            </a:endParaRPr>
          </a:p>
        </p:txBody>
      </p:sp>
    </p:spTree>
    <p:extLst>
      <p:ext uri="{BB962C8B-B14F-4D97-AF65-F5344CB8AC3E}">
        <p14:creationId xmlns:p14="http://schemas.microsoft.com/office/powerpoint/2010/main" val="1902780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sp>
        <p:nvSpPr>
          <p:cNvPr id="3" name="Rectangle 2"/>
          <p:cNvSpPr/>
          <p:nvPr/>
        </p:nvSpPr>
        <p:spPr>
          <a:xfrm>
            <a:off x="1664839" y="636927"/>
            <a:ext cx="9919663" cy="4542782"/>
          </a:xfrm>
          <a:prstGeom prst="rect">
            <a:avLst/>
          </a:prstGeom>
        </p:spPr>
        <p:txBody>
          <a:bodyPr wrap="square">
            <a:spAutoFit/>
          </a:bodyPr>
          <a:lstStyle/>
          <a:p>
            <a:pPr indent="114300">
              <a:lnSpc>
                <a:spcPct val="120000"/>
              </a:lnSpc>
              <a:spcBef>
                <a:spcPts val="1200"/>
              </a:spcBef>
              <a:spcAft>
                <a:spcPts val="0"/>
              </a:spcAft>
            </a:pPr>
            <a:r>
              <a:rPr lang="en-US" sz="2400" b="1" i="1" dirty="0" smtClean="0">
                <a:latin typeface="Times New Roman" panose="02020603050405020304" pitchFamily="18" charset="0"/>
                <a:ea typeface="Calibri" panose="020F0502020204030204" pitchFamily="34" charset="0"/>
              </a:rPr>
              <a:t>7</a:t>
            </a:r>
            <a:r>
              <a:rPr lang="vi-VN" sz="2400" b="1" i="1" dirty="0" smtClean="0">
                <a:latin typeface="Times New Roman" panose="02020603050405020304" pitchFamily="18" charset="0"/>
                <a:ea typeface="Calibri" panose="020F0502020204030204" pitchFamily="34" charset="0"/>
              </a:rPr>
              <a:t>.2.1</a:t>
            </a:r>
            <a:r>
              <a:rPr lang="vi-VN" sz="2400" b="1" i="1" dirty="0">
                <a:latin typeface="Times New Roman" panose="02020603050405020304" pitchFamily="18" charset="0"/>
                <a:ea typeface="Calibri" panose="020F0502020204030204" pitchFamily="34" charset="0"/>
              </a:rPr>
              <a:t>. Lỗi là gì? Tại sao phải xử lý lỗi</a:t>
            </a:r>
            <a:endParaRPr lang="en-US" sz="2400" b="1" i="1" dirty="0">
              <a:latin typeface="Times New Roman" panose="02020603050405020304" pitchFamily="18" charset="0"/>
              <a:ea typeface="Calibri" panose="020F0502020204030204" pitchFamily="34" charset="0"/>
            </a:endParaRPr>
          </a:p>
          <a:p>
            <a:pPr indent="457200" algn="just">
              <a:lnSpc>
                <a:spcPct val="120000"/>
              </a:lnSpc>
              <a:spcBef>
                <a:spcPts val="60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Thỉnh thoảng ứng dụng hoặc trang web của bạn không chạy như mong muốn đó chính là lỗi. Có một số lý do gây ra lỗi ví dụ như sau: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57250" lvl="0" indent="-342900" algn="just">
              <a:lnSpc>
                <a:spcPct val="120000"/>
              </a:lnSpc>
              <a:spcBef>
                <a:spcPts val="600"/>
              </a:spcBef>
              <a:spcAft>
                <a:spcPts val="0"/>
              </a:spcAft>
              <a:buFont typeface="Symbol" panose="05050102010706020507" pitchFamily="18" charset="2"/>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Máy chủ có thể bị hết dung lượng / băng thông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57250" lvl="0" indent="-342900" algn="just">
              <a:lnSpc>
                <a:spcPct val="120000"/>
              </a:lnSpc>
              <a:spcBef>
                <a:spcPts val="600"/>
              </a:spcBef>
              <a:spcAft>
                <a:spcPts val="0"/>
              </a:spcAft>
              <a:buFont typeface="Symbol" panose="05050102010706020507" pitchFamily="18" charset="2"/>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Người dùng có thể đã nhập một giá trị không hợp lệ trong biểu mẫu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57250" lvl="0" indent="-342900" algn="just">
              <a:lnSpc>
                <a:spcPct val="120000"/>
              </a:lnSpc>
              <a:spcBef>
                <a:spcPts val="600"/>
              </a:spcBef>
              <a:spcAft>
                <a:spcPts val="0"/>
              </a:spcAft>
              <a:buFont typeface="Symbol" panose="05050102010706020507" pitchFamily="18" charset="2"/>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Bản ghi tệp hoặc cơ sở dữ liệu mà bạn đang cố truy cập có thể không còn tồn tại</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57250" lvl="0" indent="-342900" algn="just">
              <a:lnSpc>
                <a:spcPct val="120000"/>
              </a:lnSpc>
              <a:spcBef>
                <a:spcPts val="600"/>
              </a:spcBef>
              <a:spcAft>
                <a:spcPts val="0"/>
              </a:spcAft>
              <a:buFont typeface="Symbol" panose="05050102010706020507" pitchFamily="18" charset="2"/>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Ứng dụng có thể không có quyền ghi vào một tệp trên đĩa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57250" lvl="0" indent="-342900" algn="just">
              <a:lnSpc>
                <a:spcPct val="120000"/>
              </a:lnSpc>
              <a:spcBef>
                <a:spcPts val="600"/>
              </a:spcBef>
              <a:spcAft>
                <a:spcPts val="0"/>
              </a:spcAft>
              <a:buFont typeface="Symbol" panose="05050102010706020507" pitchFamily="18" charset="2"/>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Một dịch vụ mà ứng dụng cần truy cập có thể tạm thời không khả dụng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531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1666940" y="769358"/>
            <a:ext cx="10283321" cy="3493264"/>
          </a:xfrm>
          <a:prstGeom prst="rect">
            <a:avLst/>
          </a:prstGeom>
        </p:spPr>
        <p:txBody>
          <a:bodyPr wrap="square">
            <a:spAutoFit/>
          </a:bodyPr>
          <a:lstStyle/>
          <a:p>
            <a:pPr indent="457200" algn="just">
              <a:lnSpc>
                <a:spcPct val="120000"/>
              </a:lnSpc>
              <a:spcBef>
                <a:spcPts val="60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Các loại lỗi này được gọi là runtime error (lỗi khi chạy), bởi vì chúng xảy ra tại thời điểm tập lệnh chạy. Chúng khác với các lỗi cú pháp cần được sửa trước khi chạy tập lệnh.</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20000"/>
              </a:lnSpc>
              <a:spcBef>
                <a:spcPts val="60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Lỗi là điều không mong muốn và gây khó chịu cho người dùng, thậm chí có thể gây hại cho ứng dụng.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vi-VN" sz="2400" dirty="0">
                <a:latin typeface="Times New Roman" panose="02020603050405020304" pitchFamily="18" charset="0"/>
                <a:ea typeface="Calibri" panose="020F0502020204030204" pitchFamily="34" charset="0"/>
              </a:rPr>
              <a:t>Vì vậy, một trang web hay một ứng dụng chuyên nghiệp phải có khả năng xử lý lỗi thời gian chạy như vậy. Thông thường điều này có nghĩa là thông báo cho người dùng về vấn đề rõ ràng và chính xác hơn.</a:t>
            </a:r>
            <a:endParaRPr lang="en-US" sz="2400" dirty="0"/>
          </a:p>
        </p:txBody>
      </p:sp>
    </p:spTree>
    <p:extLst>
      <p:ext uri="{BB962C8B-B14F-4D97-AF65-F5344CB8AC3E}">
        <p14:creationId xmlns:p14="http://schemas.microsoft.com/office/powerpoint/2010/main" val="3715601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1666940" y="769358"/>
            <a:ext cx="10283321" cy="1569660"/>
          </a:xfrm>
          <a:prstGeom prst="rect">
            <a:avLst/>
          </a:prstGeom>
        </p:spPr>
        <p:txBody>
          <a:bodyPr wrap="square">
            <a:spAutoFit/>
          </a:bodyPr>
          <a:lstStyle/>
          <a:p>
            <a:r>
              <a:rPr lang="en-US" sz="2400" b="1" i="1" dirty="0" smtClean="0"/>
              <a:t>7.2</a:t>
            </a:r>
            <a:r>
              <a:rPr lang="vi-VN" sz="2400" b="1" i="1" dirty="0" smtClean="0"/>
              <a:t>.2</a:t>
            </a:r>
            <a:r>
              <a:rPr lang="vi-VN" sz="2400" b="1" i="1" dirty="0"/>
              <a:t>. Các cấp độ lỗi trong PHP</a:t>
            </a:r>
            <a:endParaRPr lang="en-US" sz="2400" b="1" i="1" dirty="0"/>
          </a:p>
          <a:p>
            <a:r>
              <a:rPr lang="en-US" sz="2400" dirty="0" smtClean="0"/>
              <a:t>	</a:t>
            </a:r>
            <a:r>
              <a:rPr lang="vi-VN" sz="2400" dirty="0" smtClean="0"/>
              <a:t>Thông </a:t>
            </a:r>
            <a:r>
              <a:rPr lang="vi-VN" sz="2400" dirty="0"/>
              <a:t>thường, khi có sự cố ngăn tập lệnh chạy đúng, công cụ PHP sẽ gây ra lỗi. Mỗi lỗi được biểu thị bằng một giá trị nguyên và hằng số liên quan. Bảng </a:t>
            </a:r>
            <a:r>
              <a:rPr lang="en-US" sz="2400" dirty="0" smtClean="0"/>
              <a:t>7.2</a:t>
            </a:r>
            <a:r>
              <a:rPr lang="vi-VN" sz="2400" dirty="0" smtClean="0"/>
              <a:t> </a:t>
            </a:r>
            <a:r>
              <a:rPr lang="vi-VN" sz="2400" dirty="0"/>
              <a:t>liệt kê một số cấp độ lỗi phổ biến:</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124107359"/>
              </p:ext>
            </p:extLst>
          </p:nvPr>
        </p:nvGraphicFramePr>
        <p:xfrm>
          <a:off x="1863863" y="3223921"/>
          <a:ext cx="9771090" cy="2907792"/>
        </p:xfrm>
        <a:graphic>
          <a:graphicData uri="http://schemas.openxmlformats.org/drawingml/2006/table">
            <a:tbl>
              <a:tblPr firstRow="1" firstCol="1" bandRow="1">
                <a:tableStyleId>{5C22544A-7EE6-4342-B048-85BDC9FD1C3A}</a:tableStyleId>
              </a:tblPr>
              <a:tblGrid>
                <a:gridCol w="2001842"/>
                <a:gridCol w="1154036"/>
                <a:gridCol w="6615212"/>
              </a:tblGrid>
              <a:tr h="67157">
                <a:tc>
                  <a:txBody>
                    <a:bodyPr/>
                    <a:lstStyle/>
                    <a:p>
                      <a:pPr fontAlgn="auto">
                        <a:lnSpc>
                          <a:spcPct val="106000"/>
                        </a:lnSpc>
                        <a:spcBef>
                          <a:spcPts val="450"/>
                        </a:spcBef>
                        <a:spcAft>
                          <a:spcPts val="1575"/>
                        </a:spcAft>
                      </a:pPr>
                      <a:r>
                        <a:rPr lang="en-US" sz="2000" dirty="0" err="1">
                          <a:effectLst/>
                        </a:rPr>
                        <a:t>Cấp</a:t>
                      </a:r>
                      <a:r>
                        <a:rPr lang="en-US" sz="2000" dirty="0">
                          <a:effectLst/>
                        </a:rPr>
                        <a:t> </a:t>
                      </a:r>
                      <a:r>
                        <a:rPr lang="en-US" sz="2000" dirty="0" err="1">
                          <a:effectLst/>
                        </a:rPr>
                        <a:t>độ</a:t>
                      </a:r>
                      <a:r>
                        <a:rPr lang="en-US" sz="2000" dirty="0">
                          <a:effectLst/>
                        </a:rPr>
                        <a:t> </a:t>
                      </a:r>
                      <a:r>
                        <a:rPr lang="en-US" sz="2000" dirty="0" err="1">
                          <a:effectLst/>
                        </a:rPr>
                        <a:t>lỗi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a:effectLst/>
                        </a:rPr>
                        <a:t>Giá trị</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a:effectLst/>
                        </a:rPr>
                        <a:t>Mô tả</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319702">
                <a:tc>
                  <a:txBody>
                    <a:bodyPr/>
                    <a:lstStyle/>
                    <a:p>
                      <a:pPr fontAlgn="auto">
                        <a:lnSpc>
                          <a:spcPct val="106000"/>
                        </a:lnSpc>
                        <a:spcBef>
                          <a:spcPts val="450"/>
                        </a:spcBef>
                        <a:spcAft>
                          <a:spcPts val="1575"/>
                        </a:spcAft>
                      </a:pPr>
                      <a:r>
                        <a:rPr lang="en-US" sz="2000">
                          <a:effectLst/>
                        </a:rPr>
                        <a:t>E_ERROR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dirty="0" err="1">
                          <a:effectLst/>
                        </a:rPr>
                        <a:t>Một</a:t>
                      </a:r>
                      <a:r>
                        <a:rPr lang="en-US" sz="2000" dirty="0">
                          <a:effectLst/>
                        </a:rPr>
                        <a:t> </a:t>
                      </a:r>
                      <a:r>
                        <a:rPr lang="en-US" sz="2000" dirty="0" err="1">
                          <a:effectLst/>
                        </a:rPr>
                        <a:t>lỗi</a:t>
                      </a:r>
                      <a:r>
                        <a:rPr lang="en-US" sz="2000" dirty="0">
                          <a:effectLst/>
                        </a:rPr>
                        <a:t> Runtime </a:t>
                      </a:r>
                      <a:r>
                        <a:rPr lang="en-US" sz="2000" dirty="0" err="1">
                          <a:effectLst/>
                        </a:rPr>
                        <a:t>nghiêm</a:t>
                      </a:r>
                      <a:r>
                        <a:rPr lang="en-US" sz="2000" dirty="0">
                          <a:effectLst/>
                        </a:rPr>
                        <a:t> </a:t>
                      </a:r>
                      <a:r>
                        <a:rPr lang="en-US" sz="2000" dirty="0" err="1">
                          <a:effectLst/>
                        </a:rPr>
                        <a:t>trọng</a:t>
                      </a:r>
                      <a:r>
                        <a:rPr lang="en-US" sz="2000" dirty="0">
                          <a:effectLst/>
                        </a:rPr>
                        <a:t>, </a:t>
                      </a:r>
                      <a:r>
                        <a:rPr lang="en-US" sz="2000" dirty="0" err="1">
                          <a:effectLst/>
                        </a:rPr>
                        <a:t>không</a:t>
                      </a:r>
                      <a:r>
                        <a:rPr lang="en-US" sz="2000" dirty="0">
                          <a:effectLst/>
                        </a:rPr>
                        <a:t> </a:t>
                      </a:r>
                      <a:r>
                        <a:rPr lang="en-US" sz="2000" dirty="0" err="1">
                          <a:effectLst/>
                        </a:rPr>
                        <a:t>thể</a:t>
                      </a:r>
                      <a:r>
                        <a:rPr lang="en-US" sz="2000" dirty="0">
                          <a:effectLst/>
                        </a:rPr>
                        <a:t> </a:t>
                      </a:r>
                      <a:r>
                        <a:rPr lang="en-US" sz="2000" dirty="0" err="1">
                          <a:effectLst/>
                        </a:rPr>
                        <a:t>được</a:t>
                      </a:r>
                      <a:r>
                        <a:rPr lang="en-US" sz="2000" dirty="0">
                          <a:effectLst/>
                        </a:rPr>
                        <a:t> </a:t>
                      </a:r>
                      <a:r>
                        <a:rPr lang="en-US" sz="2000" dirty="0" err="1">
                          <a:effectLst/>
                        </a:rPr>
                        <a:t>phục</a:t>
                      </a:r>
                      <a:r>
                        <a:rPr lang="en-US" sz="2000" dirty="0">
                          <a:effectLst/>
                        </a:rPr>
                        <a:t> </a:t>
                      </a:r>
                      <a:r>
                        <a:rPr lang="en-US" sz="2000" dirty="0" err="1">
                          <a:effectLst/>
                        </a:rPr>
                        <a:t>hồi</a:t>
                      </a:r>
                      <a:r>
                        <a:rPr lang="en-US" sz="2000" dirty="0">
                          <a:effectLst/>
                        </a:rPr>
                        <a:t>. </a:t>
                      </a:r>
                      <a:r>
                        <a:rPr lang="en-US" sz="2000" dirty="0" err="1">
                          <a:effectLst/>
                        </a:rPr>
                        <a:t>Việc</a:t>
                      </a:r>
                      <a:r>
                        <a:rPr lang="en-US" sz="2000" dirty="0">
                          <a:effectLst/>
                        </a:rPr>
                        <a:t> </a:t>
                      </a:r>
                      <a:r>
                        <a:rPr lang="en-US" sz="2000" dirty="0" err="1">
                          <a:effectLst/>
                        </a:rPr>
                        <a:t>thực</a:t>
                      </a:r>
                      <a:r>
                        <a:rPr lang="en-US" sz="2000" dirty="0">
                          <a:effectLst/>
                        </a:rPr>
                        <a:t> </a:t>
                      </a:r>
                      <a:r>
                        <a:rPr lang="en-US" sz="2000" dirty="0" err="1">
                          <a:effectLst/>
                        </a:rPr>
                        <a:t>thi</a:t>
                      </a:r>
                      <a:r>
                        <a:rPr lang="en-US" sz="2000" dirty="0">
                          <a:effectLst/>
                        </a:rPr>
                        <a:t> </a:t>
                      </a:r>
                      <a:r>
                        <a:rPr lang="en-US" sz="2000" dirty="0" err="1">
                          <a:effectLst/>
                        </a:rPr>
                        <a:t>kịch</a:t>
                      </a:r>
                      <a:r>
                        <a:rPr lang="en-US" sz="2000" dirty="0">
                          <a:effectLst/>
                        </a:rPr>
                        <a:t> </a:t>
                      </a:r>
                      <a:r>
                        <a:rPr lang="en-US" sz="2000" dirty="0" err="1">
                          <a:effectLst/>
                        </a:rPr>
                        <a:t>bản</a:t>
                      </a:r>
                      <a:r>
                        <a:rPr lang="en-US" sz="2000" dirty="0">
                          <a:effectLst/>
                        </a:rPr>
                        <a:t> </a:t>
                      </a:r>
                      <a:r>
                        <a:rPr lang="en-US" sz="2000" dirty="0" err="1">
                          <a:effectLst/>
                        </a:rPr>
                        <a:t>được</a:t>
                      </a:r>
                      <a:r>
                        <a:rPr lang="en-US" sz="2000" dirty="0">
                          <a:effectLst/>
                        </a:rPr>
                        <a:t> </a:t>
                      </a:r>
                      <a:r>
                        <a:rPr lang="en-US" sz="2000" dirty="0" err="1">
                          <a:effectLst/>
                        </a:rPr>
                        <a:t>dừng</a:t>
                      </a:r>
                      <a:r>
                        <a:rPr lang="en-US" sz="2000" dirty="0">
                          <a:effectLst/>
                        </a:rPr>
                        <a:t> </a:t>
                      </a:r>
                      <a:r>
                        <a:rPr lang="en-US" sz="2000" dirty="0" err="1">
                          <a:effectLst/>
                        </a:rPr>
                        <a:t>lại</a:t>
                      </a:r>
                      <a:r>
                        <a:rPr lang="en-US" sz="2000" dirty="0">
                          <a:effectLst/>
                        </a:rPr>
                        <a:t> </a:t>
                      </a:r>
                      <a:r>
                        <a:rPr lang="en-US" sz="2000" dirty="0" err="1">
                          <a:effectLst/>
                        </a:rPr>
                        <a:t>ngay</a:t>
                      </a:r>
                      <a:r>
                        <a:rPr lang="en-US" sz="2000" dirty="0">
                          <a:effectLst/>
                        </a:rPr>
                        <a:t> </a:t>
                      </a:r>
                      <a:r>
                        <a:rPr lang="en-US" sz="2000" dirty="0" err="1">
                          <a:effectLst/>
                        </a:rPr>
                        <a:t>lập</a:t>
                      </a:r>
                      <a:r>
                        <a:rPr lang="en-US" sz="2000" dirty="0">
                          <a:effectLst/>
                        </a:rPr>
                        <a:t> </a:t>
                      </a:r>
                      <a:r>
                        <a:rPr lang="en-US" sz="2000" dirty="0" err="1">
                          <a:effectLst/>
                        </a:rPr>
                        <a:t>tức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383643">
                <a:tc>
                  <a:txBody>
                    <a:bodyPr/>
                    <a:lstStyle/>
                    <a:p>
                      <a:pPr fontAlgn="auto">
                        <a:lnSpc>
                          <a:spcPct val="106000"/>
                        </a:lnSpc>
                        <a:spcBef>
                          <a:spcPts val="450"/>
                        </a:spcBef>
                        <a:spcAft>
                          <a:spcPts val="1575"/>
                        </a:spcAft>
                      </a:pPr>
                      <a:r>
                        <a:rPr lang="en-US" sz="2000">
                          <a:effectLst/>
                        </a:rPr>
                        <a:t>E_WARNING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a:effectLst/>
                        </a:rPr>
                        <a:t>Một cảnh báo runtime. Nó không trí mạng và hầu hết các lỗi có xu hướng rơi vào loại này. Việc thực thi kịch bản sẽ không dừng lại.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447583">
                <a:tc>
                  <a:txBody>
                    <a:bodyPr/>
                    <a:lstStyle/>
                    <a:p>
                      <a:pPr fontAlgn="auto">
                        <a:lnSpc>
                          <a:spcPct val="106000"/>
                        </a:lnSpc>
                        <a:spcBef>
                          <a:spcPts val="450"/>
                        </a:spcBef>
                        <a:spcAft>
                          <a:spcPts val="1575"/>
                        </a:spcAft>
                      </a:pPr>
                      <a:r>
                        <a:rPr lang="en-US" sz="2000" dirty="0">
                          <a:effectLst/>
                        </a:rPr>
                        <a:t>E_NOTICE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000" dirty="0" err="1">
                          <a:effectLst/>
                        </a:rPr>
                        <a:t>Một</a:t>
                      </a:r>
                      <a:r>
                        <a:rPr lang="en-US" sz="2000" dirty="0">
                          <a:effectLst/>
                        </a:rPr>
                        <a:t> </a:t>
                      </a:r>
                      <a:r>
                        <a:rPr lang="en-US" sz="2000" dirty="0" err="1">
                          <a:effectLst/>
                        </a:rPr>
                        <a:t>thông</a:t>
                      </a:r>
                      <a:r>
                        <a:rPr lang="en-US" sz="2000" dirty="0">
                          <a:effectLst/>
                        </a:rPr>
                        <a:t> </a:t>
                      </a:r>
                      <a:r>
                        <a:rPr lang="en-US" sz="2000" dirty="0" err="1">
                          <a:effectLst/>
                        </a:rPr>
                        <a:t>báo</a:t>
                      </a:r>
                      <a:r>
                        <a:rPr lang="en-US" sz="2000" dirty="0">
                          <a:effectLst/>
                        </a:rPr>
                        <a:t> runtime. Cho </a:t>
                      </a:r>
                      <a:r>
                        <a:rPr lang="en-US" sz="2000" dirty="0" err="1">
                          <a:effectLst/>
                        </a:rPr>
                        <a:t>biết</a:t>
                      </a:r>
                      <a:r>
                        <a:rPr lang="en-US" sz="2000" dirty="0">
                          <a:effectLst/>
                        </a:rPr>
                        <a:t> </a:t>
                      </a:r>
                      <a:r>
                        <a:rPr lang="en-US" sz="2000" dirty="0" err="1">
                          <a:effectLst/>
                        </a:rPr>
                        <a:t>rằng</a:t>
                      </a:r>
                      <a:r>
                        <a:rPr lang="en-US" sz="2000" dirty="0">
                          <a:effectLst/>
                        </a:rPr>
                        <a:t> </a:t>
                      </a:r>
                      <a:r>
                        <a:rPr lang="en-US" sz="2000" dirty="0" err="1">
                          <a:effectLst/>
                        </a:rPr>
                        <a:t>tập</a:t>
                      </a:r>
                      <a:r>
                        <a:rPr lang="en-US" sz="2000" dirty="0">
                          <a:effectLst/>
                        </a:rPr>
                        <a:t> </a:t>
                      </a:r>
                      <a:r>
                        <a:rPr lang="en-US" sz="2000" dirty="0" err="1">
                          <a:effectLst/>
                        </a:rPr>
                        <a:t>lệnh</a:t>
                      </a:r>
                      <a:r>
                        <a:rPr lang="en-US" sz="2000" dirty="0">
                          <a:effectLst/>
                        </a:rPr>
                        <a:t> </a:t>
                      </a:r>
                      <a:r>
                        <a:rPr lang="en-US" sz="2000" dirty="0" err="1">
                          <a:effectLst/>
                        </a:rPr>
                        <a:t>gặp</a:t>
                      </a:r>
                      <a:r>
                        <a:rPr lang="en-US" sz="2000" dirty="0">
                          <a:effectLst/>
                        </a:rPr>
                        <a:t> </a:t>
                      </a:r>
                      <a:r>
                        <a:rPr lang="en-US" sz="2000" dirty="0" err="1">
                          <a:effectLst/>
                        </a:rPr>
                        <a:t>phải</a:t>
                      </a:r>
                      <a:r>
                        <a:rPr lang="en-US" sz="2000" dirty="0">
                          <a:effectLst/>
                        </a:rPr>
                        <a:t> </a:t>
                      </a:r>
                      <a:r>
                        <a:rPr lang="en-US" sz="2000" dirty="0" err="1">
                          <a:effectLst/>
                        </a:rPr>
                        <a:t>lỗi</a:t>
                      </a:r>
                      <a:r>
                        <a:rPr lang="en-US" sz="2000" dirty="0">
                          <a:effectLst/>
                        </a:rPr>
                        <a:t> </a:t>
                      </a:r>
                      <a:r>
                        <a:rPr lang="en-US" sz="2000" dirty="0" err="1">
                          <a:effectLst/>
                        </a:rPr>
                        <a:t>có</a:t>
                      </a:r>
                      <a:r>
                        <a:rPr lang="en-US" sz="2000" dirty="0">
                          <a:effectLst/>
                        </a:rPr>
                        <a:t> </a:t>
                      </a:r>
                      <a:r>
                        <a:rPr lang="en-US" sz="2000" dirty="0" err="1">
                          <a:effectLst/>
                        </a:rPr>
                        <a:t>thể</a:t>
                      </a:r>
                      <a:r>
                        <a:rPr lang="en-US" sz="2000" dirty="0">
                          <a:effectLst/>
                        </a:rPr>
                        <a:t> </a:t>
                      </a:r>
                      <a:r>
                        <a:rPr lang="en-US" sz="2000" dirty="0" err="1">
                          <a:effectLst/>
                        </a:rPr>
                        <a:t>xảy</a:t>
                      </a:r>
                      <a:r>
                        <a:rPr lang="en-US" sz="2000" dirty="0">
                          <a:effectLst/>
                        </a:rPr>
                        <a:t> </a:t>
                      </a:r>
                      <a:r>
                        <a:rPr lang="en-US" sz="2000" dirty="0" err="1">
                          <a:effectLst/>
                        </a:rPr>
                        <a:t>ra</a:t>
                      </a:r>
                      <a:r>
                        <a:rPr lang="en-US" sz="2000" dirty="0">
                          <a:effectLst/>
                        </a:rPr>
                        <a:t>, </a:t>
                      </a:r>
                      <a:r>
                        <a:rPr lang="en-US" sz="2000" dirty="0" err="1">
                          <a:effectLst/>
                        </a:rPr>
                        <a:t>mặc</a:t>
                      </a:r>
                      <a:r>
                        <a:rPr lang="en-US" sz="2000" dirty="0">
                          <a:effectLst/>
                        </a:rPr>
                        <a:t> </a:t>
                      </a:r>
                      <a:r>
                        <a:rPr lang="en-US" sz="2000" dirty="0" err="1">
                          <a:effectLst/>
                        </a:rPr>
                        <a:t>dù</a:t>
                      </a:r>
                      <a:r>
                        <a:rPr lang="en-US" sz="2000" dirty="0">
                          <a:effectLst/>
                        </a:rPr>
                        <a:t> </a:t>
                      </a:r>
                      <a:r>
                        <a:rPr lang="en-US" sz="2000" dirty="0" err="1">
                          <a:effectLst/>
                        </a:rPr>
                        <a:t>tình</a:t>
                      </a:r>
                      <a:r>
                        <a:rPr lang="en-US" sz="2000" dirty="0">
                          <a:effectLst/>
                        </a:rPr>
                        <a:t> </a:t>
                      </a:r>
                      <a:r>
                        <a:rPr lang="en-US" sz="2000" dirty="0" err="1">
                          <a:effectLst/>
                        </a:rPr>
                        <a:t>huống</a:t>
                      </a:r>
                      <a:r>
                        <a:rPr lang="en-US" sz="2000" dirty="0">
                          <a:effectLst/>
                        </a:rPr>
                        <a:t> </a:t>
                      </a:r>
                      <a:r>
                        <a:rPr lang="en-US" sz="2000" dirty="0" err="1">
                          <a:effectLst/>
                        </a:rPr>
                        <a:t>cũng</a:t>
                      </a:r>
                      <a:r>
                        <a:rPr lang="en-US" sz="2000" dirty="0">
                          <a:effectLst/>
                        </a:rPr>
                        <a:t> </a:t>
                      </a:r>
                      <a:r>
                        <a:rPr lang="en-US" sz="2000" dirty="0" err="1">
                          <a:effectLst/>
                        </a:rPr>
                        <a:t>có</a:t>
                      </a:r>
                      <a:r>
                        <a:rPr lang="en-US" sz="2000" dirty="0">
                          <a:effectLst/>
                        </a:rPr>
                        <a:t> </a:t>
                      </a:r>
                      <a:r>
                        <a:rPr lang="en-US" sz="2000" dirty="0" err="1">
                          <a:effectLst/>
                        </a:rPr>
                        <a:t>thể</a:t>
                      </a:r>
                      <a:r>
                        <a:rPr lang="en-US" sz="2000" dirty="0">
                          <a:effectLst/>
                        </a:rPr>
                        <a:t> </a:t>
                      </a:r>
                      <a:r>
                        <a:rPr lang="en-US" sz="2000" dirty="0" err="1">
                          <a:effectLst/>
                        </a:rPr>
                        <a:t>xảy</a:t>
                      </a:r>
                      <a:r>
                        <a:rPr lang="en-US" sz="2000" dirty="0">
                          <a:effectLst/>
                        </a:rPr>
                        <a:t> </a:t>
                      </a:r>
                      <a:r>
                        <a:rPr lang="en-US" sz="2000" dirty="0" err="1">
                          <a:effectLst/>
                        </a:rPr>
                        <a:t>ra</a:t>
                      </a:r>
                      <a:r>
                        <a:rPr lang="en-US" sz="2000" dirty="0">
                          <a:effectLst/>
                        </a:rPr>
                        <a:t> </a:t>
                      </a:r>
                      <a:r>
                        <a:rPr lang="en-US" sz="2000" dirty="0" err="1">
                          <a:effectLst/>
                        </a:rPr>
                        <a:t>khi</a:t>
                      </a:r>
                      <a:r>
                        <a:rPr lang="en-US" sz="2000" dirty="0">
                          <a:effectLst/>
                        </a:rPr>
                        <a:t> </a:t>
                      </a:r>
                      <a:r>
                        <a:rPr lang="en-US" sz="2000" dirty="0" err="1">
                          <a:effectLst/>
                        </a:rPr>
                        <a:t>chạy</a:t>
                      </a:r>
                      <a:r>
                        <a:rPr lang="en-US" sz="2000" dirty="0">
                          <a:effectLst/>
                        </a:rPr>
                        <a:t> </a:t>
                      </a:r>
                      <a:r>
                        <a:rPr lang="en-US" sz="2000" dirty="0" err="1">
                          <a:effectLst/>
                        </a:rPr>
                        <a:t>tập</a:t>
                      </a:r>
                      <a:r>
                        <a:rPr lang="en-US" sz="2000" dirty="0">
                          <a:effectLst/>
                        </a:rPr>
                        <a:t> </a:t>
                      </a:r>
                      <a:r>
                        <a:rPr lang="en-US" sz="2000" dirty="0" err="1">
                          <a:effectLst/>
                        </a:rPr>
                        <a:t>lệnh</a:t>
                      </a:r>
                      <a:r>
                        <a:rPr lang="en-US" sz="2000" dirty="0">
                          <a:effectLst/>
                        </a:rPr>
                        <a:t> </a:t>
                      </a:r>
                      <a:r>
                        <a:rPr lang="en-US" sz="2000" dirty="0" err="1">
                          <a:effectLst/>
                        </a:rPr>
                        <a:t>bình</a:t>
                      </a:r>
                      <a:r>
                        <a:rPr lang="en-US" sz="2000" dirty="0">
                          <a:effectLst/>
                        </a:rPr>
                        <a:t> </a:t>
                      </a:r>
                      <a:r>
                        <a:rPr lang="en-US" sz="2000" dirty="0" err="1">
                          <a:effectLst/>
                        </a:rPr>
                        <a:t>thường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bl>
          </a:graphicData>
        </a:graphic>
      </p:graphicFrame>
      <p:sp>
        <p:nvSpPr>
          <p:cNvPr id="5" name="TextBox 4"/>
          <p:cNvSpPr txBox="1"/>
          <p:nvPr/>
        </p:nvSpPr>
        <p:spPr>
          <a:xfrm>
            <a:off x="1746819" y="2717975"/>
            <a:ext cx="4363895" cy="400110"/>
          </a:xfrm>
          <a:prstGeom prst="rect">
            <a:avLst/>
          </a:prstGeom>
          <a:noFill/>
        </p:spPr>
        <p:txBody>
          <a:bodyPr wrap="square" rtlCol="0">
            <a:spAutoFit/>
          </a:bodyPr>
          <a:lstStyle/>
          <a:p>
            <a:r>
              <a:rPr lang="en-US" sz="2000" b="1" i="1" dirty="0" err="1" smtClean="0"/>
              <a:t>Bảng</a:t>
            </a:r>
            <a:r>
              <a:rPr lang="en-US" sz="2000" b="1" i="1" dirty="0" smtClean="0"/>
              <a:t> 7.2. </a:t>
            </a:r>
            <a:r>
              <a:rPr lang="en-US" sz="2000" i="1" dirty="0" err="1" smtClean="0"/>
              <a:t>Một</a:t>
            </a:r>
            <a:r>
              <a:rPr lang="en-US" sz="2000" i="1" dirty="0" smtClean="0"/>
              <a:t> </a:t>
            </a:r>
            <a:r>
              <a:rPr lang="en-US" sz="2000" i="1" dirty="0" err="1" smtClean="0"/>
              <a:t>số</a:t>
            </a:r>
            <a:r>
              <a:rPr lang="en-US" sz="2000" i="1" dirty="0" smtClean="0"/>
              <a:t> </a:t>
            </a:r>
            <a:r>
              <a:rPr lang="en-US" sz="2000" i="1" dirty="0" err="1" smtClean="0"/>
              <a:t>cấp</a:t>
            </a:r>
            <a:r>
              <a:rPr lang="en-US" sz="2000" i="1" dirty="0" smtClean="0"/>
              <a:t> </a:t>
            </a:r>
            <a:r>
              <a:rPr lang="en-US" sz="2000" i="1" dirty="0" err="1" smtClean="0"/>
              <a:t>độ</a:t>
            </a:r>
            <a:r>
              <a:rPr lang="en-US" sz="2000" i="1" dirty="0" smtClean="0"/>
              <a:t> </a:t>
            </a:r>
            <a:r>
              <a:rPr lang="en-US" sz="2000" i="1" dirty="0" err="1" smtClean="0"/>
              <a:t>lỗi</a:t>
            </a:r>
            <a:r>
              <a:rPr lang="en-US" sz="2000" i="1" dirty="0" smtClean="0"/>
              <a:t> </a:t>
            </a:r>
            <a:r>
              <a:rPr lang="en-US" sz="2000" i="1" dirty="0" err="1" smtClean="0"/>
              <a:t>phổ</a:t>
            </a:r>
            <a:r>
              <a:rPr lang="en-US" sz="2000" i="1" dirty="0" smtClean="0"/>
              <a:t> </a:t>
            </a:r>
            <a:r>
              <a:rPr lang="en-US" sz="2000" i="1" dirty="0" err="1" smtClean="0"/>
              <a:t>biến</a:t>
            </a:r>
            <a:endParaRPr lang="en-US" sz="2000" i="1" dirty="0"/>
          </a:p>
        </p:txBody>
      </p:sp>
    </p:spTree>
    <p:extLst>
      <p:ext uri="{BB962C8B-B14F-4D97-AF65-F5344CB8AC3E}">
        <p14:creationId xmlns:p14="http://schemas.microsoft.com/office/powerpoint/2010/main" val="2917566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165394"/>
              </p:ext>
            </p:extLst>
          </p:nvPr>
        </p:nvGraphicFramePr>
        <p:xfrm>
          <a:off x="1740513" y="575314"/>
          <a:ext cx="10376131" cy="5766689"/>
        </p:xfrm>
        <a:graphic>
          <a:graphicData uri="http://schemas.openxmlformats.org/drawingml/2006/table">
            <a:tbl>
              <a:tblPr firstRow="1" firstCol="1" bandRow="1">
                <a:tableStyleId>{5C22544A-7EE6-4342-B048-85BDC9FD1C3A}</a:tableStyleId>
              </a:tblPr>
              <a:tblGrid>
                <a:gridCol w="2373578"/>
                <a:gridCol w="984413"/>
                <a:gridCol w="7018140"/>
              </a:tblGrid>
              <a:tr h="67157">
                <a:tc>
                  <a:txBody>
                    <a:bodyPr/>
                    <a:lstStyle/>
                    <a:p>
                      <a:pPr fontAlgn="auto">
                        <a:lnSpc>
                          <a:spcPct val="106000"/>
                        </a:lnSpc>
                        <a:spcBef>
                          <a:spcPts val="450"/>
                        </a:spcBef>
                        <a:spcAft>
                          <a:spcPts val="1575"/>
                        </a:spcAft>
                      </a:pPr>
                      <a:r>
                        <a:rPr lang="en-US" sz="2100" dirty="0" err="1">
                          <a:effectLst/>
                        </a:rPr>
                        <a:t>Cấp</a:t>
                      </a:r>
                      <a:r>
                        <a:rPr lang="en-US" sz="2100" dirty="0">
                          <a:effectLst/>
                        </a:rPr>
                        <a:t> </a:t>
                      </a:r>
                      <a:r>
                        <a:rPr lang="en-US" sz="2100" dirty="0" err="1">
                          <a:effectLst/>
                        </a:rPr>
                        <a:t>độ</a:t>
                      </a:r>
                      <a:r>
                        <a:rPr lang="en-US" sz="2100" dirty="0">
                          <a:effectLst/>
                        </a:rPr>
                        <a:t> </a:t>
                      </a:r>
                      <a:r>
                        <a:rPr lang="en-US" sz="2100" dirty="0" err="1">
                          <a:effectLst/>
                        </a:rPr>
                        <a:t>lỗi</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Giá trị</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Mô tả</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511523">
                <a:tc>
                  <a:txBody>
                    <a:bodyPr/>
                    <a:lstStyle/>
                    <a:p>
                      <a:pPr fontAlgn="auto">
                        <a:lnSpc>
                          <a:spcPct val="106000"/>
                        </a:lnSpc>
                        <a:spcBef>
                          <a:spcPts val="450"/>
                        </a:spcBef>
                        <a:spcAft>
                          <a:spcPts val="1575"/>
                        </a:spcAft>
                      </a:pPr>
                      <a:r>
                        <a:rPr lang="en-US" sz="2100" dirty="0">
                          <a:effectLst/>
                        </a:rPr>
                        <a:t>E_USER_ERROR</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256</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Một thông báo lỗi do người dùng tạo ra. Điều này giống như một E_ERROR, ngoại trừ nó được tạo bởi tập lệnh PHP bằng cách sử dụng hàm trigger_error () chứ không phải là PHP engine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575463">
                <a:tc>
                  <a:txBody>
                    <a:bodyPr/>
                    <a:lstStyle/>
                    <a:p>
                      <a:pPr fontAlgn="auto">
                        <a:lnSpc>
                          <a:spcPct val="106000"/>
                        </a:lnSpc>
                        <a:spcBef>
                          <a:spcPts val="450"/>
                        </a:spcBef>
                        <a:spcAft>
                          <a:spcPts val="1575"/>
                        </a:spcAft>
                      </a:pPr>
                      <a:r>
                        <a:rPr lang="en-US" sz="2100">
                          <a:effectLst/>
                        </a:rPr>
                        <a:t>E_USER_WARNING</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dirty="0">
                          <a:effectLst/>
                        </a:rPr>
                        <a:t>512</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Một thông điệp cảnh báo không trí mạng do người dùng tạo ra. Điều này giống như một E_WARNING, ngoại trừ nó được tạo bởi tập lệnh PHP bằng cách sử dụng hàm trigger_error () chứ không phải PHP engine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511523">
                <a:tc>
                  <a:txBody>
                    <a:bodyPr/>
                    <a:lstStyle/>
                    <a:p>
                      <a:pPr fontAlgn="auto">
                        <a:lnSpc>
                          <a:spcPct val="106000"/>
                        </a:lnSpc>
                        <a:spcBef>
                          <a:spcPts val="450"/>
                        </a:spcBef>
                        <a:spcAft>
                          <a:spcPts val="1575"/>
                        </a:spcAft>
                      </a:pPr>
                      <a:r>
                        <a:rPr lang="en-US" sz="2100">
                          <a:effectLst/>
                        </a:rPr>
                        <a:t>E_USER_NOTICE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1024</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Một thông báo thông báo do người dùng tạo. Điều này giống như một E_NOTICE, ngoại trừ nó được tạo bởi tập lệnh PHP bằng cách sử dụng hàm trigger_error () chứ không phải PHP engine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417751">
                <a:tc>
                  <a:txBody>
                    <a:bodyPr/>
                    <a:lstStyle/>
                    <a:p>
                      <a:pPr fontAlgn="auto">
                        <a:lnSpc>
                          <a:spcPct val="106000"/>
                        </a:lnSpc>
                        <a:spcBef>
                          <a:spcPts val="450"/>
                        </a:spcBef>
                        <a:spcAft>
                          <a:spcPts val="1575"/>
                        </a:spcAft>
                      </a:pPr>
                      <a:r>
                        <a:rPr lang="en-US" sz="2100">
                          <a:effectLst/>
                        </a:rPr>
                        <a:t>E_STRIC</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2048</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Không hoàn toàn là một lỗi, nhưng được kích hoạt bất cứ khi nào PHP gặp mã có thể dẫn đến sự cố hoặc chuyển tiếp không tương thích</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r h="207395">
                <a:tc>
                  <a:txBody>
                    <a:bodyPr/>
                    <a:lstStyle/>
                    <a:p>
                      <a:pPr fontAlgn="auto">
                        <a:lnSpc>
                          <a:spcPct val="106000"/>
                        </a:lnSpc>
                        <a:spcBef>
                          <a:spcPts val="450"/>
                        </a:spcBef>
                        <a:spcAft>
                          <a:spcPts val="1575"/>
                        </a:spcAft>
                      </a:pPr>
                      <a:r>
                        <a:rPr lang="en-US" sz="2100">
                          <a:effectLst/>
                        </a:rPr>
                        <a:t>E_ALL</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a:effectLst/>
                        </a:rPr>
                        <a:t>8189</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c>
                  <a:txBody>
                    <a:bodyPr/>
                    <a:lstStyle/>
                    <a:p>
                      <a:pPr fontAlgn="auto">
                        <a:lnSpc>
                          <a:spcPct val="106000"/>
                        </a:lnSpc>
                        <a:spcBef>
                          <a:spcPts val="450"/>
                        </a:spcBef>
                        <a:spcAft>
                          <a:spcPts val="1575"/>
                        </a:spcAft>
                      </a:pPr>
                      <a:r>
                        <a:rPr lang="en-US" sz="2100" dirty="0" err="1">
                          <a:effectLst/>
                        </a:rPr>
                        <a:t>Tất</a:t>
                      </a:r>
                      <a:r>
                        <a:rPr lang="en-US" sz="2100" dirty="0">
                          <a:effectLst/>
                        </a:rPr>
                        <a:t> </a:t>
                      </a:r>
                      <a:r>
                        <a:rPr lang="en-US" sz="2100" dirty="0" err="1">
                          <a:effectLst/>
                        </a:rPr>
                        <a:t>cả</a:t>
                      </a:r>
                      <a:r>
                        <a:rPr lang="en-US" sz="2100" dirty="0">
                          <a:effectLst/>
                        </a:rPr>
                        <a:t> </a:t>
                      </a:r>
                      <a:r>
                        <a:rPr lang="en-US" sz="2100" dirty="0" err="1">
                          <a:effectLst/>
                        </a:rPr>
                        <a:t>các</a:t>
                      </a:r>
                      <a:r>
                        <a:rPr lang="en-US" sz="2100" dirty="0">
                          <a:effectLst/>
                        </a:rPr>
                        <a:t> </a:t>
                      </a:r>
                      <a:r>
                        <a:rPr lang="en-US" sz="2100" dirty="0" err="1">
                          <a:effectLst/>
                        </a:rPr>
                        <a:t>lỗi</a:t>
                      </a:r>
                      <a:r>
                        <a:rPr lang="en-US" sz="2100" dirty="0">
                          <a:effectLst/>
                        </a:rPr>
                        <a:t> </a:t>
                      </a:r>
                      <a:r>
                        <a:rPr lang="en-US" sz="2100" dirty="0" err="1">
                          <a:effectLst/>
                        </a:rPr>
                        <a:t>và</a:t>
                      </a:r>
                      <a:r>
                        <a:rPr lang="en-US" sz="2100" dirty="0">
                          <a:effectLst/>
                        </a:rPr>
                        <a:t> </a:t>
                      </a:r>
                      <a:r>
                        <a:rPr lang="en-US" sz="2100" dirty="0" err="1">
                          <a:effectLst/>
                        </a:rPr>
                        <a:t>cảnh</a:t>
                      </a:r>
                      <a:r>
                        <a:rPr lang="en-US" sz="2100" dirty="0">
                          <a:effectLst/>
                        </a:rPr>
                        <a:t> </a:t>
                      </a:r>
                      <a:r>
                        <a:rPr lang="en-US" sz="2100" dirty="0" err="1">
                          <a:effectLst/>
                        </a:rPr>
                        <a:t>báo</a:t>
                      </a:r>
                      <a:r>
                        <a:rPr lang="en-US" sz="2100" dirty="0">
                          <a:effectLst/>
                        </a:rPr>
                        <a:t>, </a:t>
                      </a:r>
                      <a:r>
                        <a:rPr lang="en-US" sz="2100" dirty="0" err="1">
                          <a:effectLst/>
                        </a:rPr>
                        <a:t>ngoại</a:t>
                      </a:r>
                      <a:r>
                        <a:rPr lang="en-US" sz="2100" dirty="0">
                          <a:effectLst/>
                        </a:rPr>
                        <a:t> </a:t>
                      </a:r>
                      <a:r>
                        <a:rPr lang="en-US" sz="2100" dirty="0" err="1">
                          <a:effectLst/>
                        </a:rPr>
                        <a:t>trừ</a:t>
                      </a:r>
                      <a:r>
                        <a:rPr lang="en-US" sz="2100" dirty="0">
                          <a:effectLst/>
                        </a:rPr>
                        <a:t> E_STRICT </a:t>
                      </a:r>
                      <a:r>
                        <a:rPr lang="en-US" sz="2100" dirty="0" err="1">
                          <a:effectLst/>
                        </a:rPr>
                        <a:t>trước</a:t>
                      </a:r>
                      <a:r>
                        <a:rPr lang="en-US" sz="2100" dirty="0">
                          <a:effectLst/>
                        </a:rPr>
                        <a:t> PHP 5.4.0.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21758" marR="21758" marT="0" marB="0"/>
                </a:tc>
              </a:tr>
            </a:tbl>
          </a:graphicData>
        </a:graphic>
      </p:graphicFrame>
    </p:spTree>
    <p:extLst>
      <p:ext uri="{BB962C8B-B14F-4D97-AF65-F5344CB8AC3E}">
        <p14:creationId xmlns:p14="http://schemas.microsoft.com/office/powerpoint/2010/main" val="3396181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2253417" y="1289476"/>
            <a:ext cx="7956331" cy="2529923"/>
          </a:xfrm>
          <a:prstGeom prst="rect">
            <a:avLst/>
          </a:prstGeom>
        </p:spPr>
        <p:txBody>
          <a:bodyPr wrap="square">
            <a:spAutoFit/>
          </a:bodyPr>
          <a:lstStyle/>
          <a:p>
            <a:pPr indent="457200" algn="just">
              <a:lnSpc>
                <a:spcPct val="120000"/>
              </a:lnSpc>
              <a:spcBef>
                <a:spcPts val="60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PHP Engine gây ra lỗi bất cứ khi nào nó gặp sự cố với tập lệnh của bạn, nhưng bạn cũng có thể tự kích hoạt lỗi để tạo ra nhiều thông báo lỗi thân thiện với người dùng hơn.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vi-VN" sz="2400" dirty="0">
                <a:latin typeface="Times New Roman" panose="02020603050405020304" pitchFamily="18" charset="0"/>
                <a:ea typeface="Calibri" panose="020F0502020204030204" pitchFamily="34" charset="0"/>
              </a:rPr>
              <a:t>Bằng cách này bạn có thể làm cho ứng dụng của bạn trở nên thông minh hơn. Phần sau đây mô tả một số phương thức phổ biến được sử dụng để xử lý lỗi trong PHP</a:t>
            </a:r>
            <a:endParaRPr lang="en-US" sz="2400" dirty="0"/>
          </a:p>
        </p:txBody>
      </p:sp>
    </p:spTree>
    <p:extLst>
      <p:ext uri="{BB962C8B-B14F-4D97-AF65-F5344CB8AC3E}">
        <p14:creationId xmlns:p14="http://schemas.microsoft.com/office/powerpoint/2010/main" val="338842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1597572" y="769358"/>
            <a:ext cx="9671620" cy="5601533"/>
          </a:xfrm>
          <a:prstGeom prst="rect">
            <a:avLst/>
          </a:prstGeom>
        </p:spPr>
        <p:txBody>
          <a:bodyPr wrap="square">
            <a:spAutoFit/>
          </a:bodyPr>
          <a:lstStyle/>
          <a:p>
            <a:r>
              <a:rPr lang="en-US" sz="2400" b="1" i="1" dirty="0" smtClean="0"/>
              <a:t>7.2</a:t>
            </a:r>
            <a:r>
              <a:rPr lang="vi-VN" sz="2400" b="1" i="1" dirty="0" smtClean="0"/>
              <a:t>.3</a:t>
            </a:r>
            <a:r>
              <a:rPr lang="vi-VN" sz="2400" b="1" i="1" dirty="0"/>
              <a:t>. Xử lý lỗi cơ bản trong PHP với hàm die()</a:t>
            </a:r>
            <a:endParaRPr lang="en-US" sz="2400" b="1" i="1" dirty="0"/>
          </a:p>
          <a:p>
            <a:pPr>
              <a:spcBef>
                <a:spcPts val="1200"/>
              </a:spcBef>
            </a:pPr>
            <a:r>
              <a:rPr lang="en-US" sz="2400" dirty="0" smtClean="0"/>
              <a:t>	</a:t>
            </a:r>
            <a:r>
              <a:rPr lang="vi-VN" sz="2400" dirty="0" smtClean="0"/>
              <a:t>Hãy </a:t>
            </a:r>
            <a:r>
              <a:rPr lang="vi-VN" sz="2400" dirty="0"/>
              <a:t>xem xét ví dụ sau, chúng ta chỉ đơn giản là cố gắng mở một tệp văn bản để chỉ đọc:</a:t>
            </a:r>
            <a:endParaRPr lang="en-US" sz="2400" dirty="0"/>
          </a:p>
          <a:p>
            <a:pPr indent="914400">
              <a:spcBef>
                <a:spcPts val="1200"/>
              </a:spcBef>
            </a:pPr>
            <a:r>
              <a:rPr lang="vi-VN" sz="2400" dirty="0"/>
              <a:t>&lt;?php</a:t>
            </a:r>
            <a:endParaRPr lang="en-US" sz="2400" dirty="0"/>
          </a:p>
          <a:p>
            <a:pPr indent="914400">
              <a:spcBef>
                <a:spcPts val="1200"/>
              </a:spcBef>
            </a:pPr>
            <a:r>
              <a:rPr lang="vi-VN" sz="2400" dirty="0"/>
              <a:t>  // Cố gắng mở một tệp không tồn tại</a:t>
            </a:r>
            <a:endParaRPr lang="en-US" sz="2400" dirty="0"/>
          </a:p>
          <a:p>
            <a:pPr indent="914400">
              <a:spcBef>
                <a:spcPts val="1200"/>
              </a:spcBef>
            </a:pPr>
            <a:r>
              <a:rPr lang="vi-VN" sz="2400" dirty="0"/>
              <a:t>  $file = fopen("sample.txt", "r");</a:t>
            </a:r>
            <a:endParaRPr lang="en-US" sz="2400" dirty="0"/>
          </a:p>
          <a:p>
            <a:pPr indent="914400">
              <a:spcBef>
                <a:spcPts val="1200"/>
              </a:spcBef>
            </a:pPr>
            <a:r>
              <a:rPr lang="vi-VN" sz="2400" dirty="0"/>
              <a:t>?&gt;</a:t>
            </a:r>
            <a:endParaRPr lang="en-US" sz="2400" dirty="0"/>
          </a:p>
          <a:p>
            <a:pPr>
              <a:spcBef>
                <a:spcPts val="1200"/>
              </a:spcBef>
            </a:pPr>
            <a:r>
              <a:rPr lang="en-US" sz="2400" dirty="0" smtClean="0"/>
              <a:t>	</a:t>
            </a:r>
            <a:r>
              <a:rPr lang="vi-VN" sz="2400" dirty="0" smtClean="0"/>
              <a:t>Nếu </a:t>
            </a:r>
            <a:r>
              <a:rPr lang="vi-VN" sz="2400" dirty="0"/>
              <a:t>bạn cố gắng mở một tệp không tồn tại như ví dụ trên, bạn có thể gặp lỗi như thế này:</a:t>
            </a:r>
            <a:endParaRPr lang="en-US" sz="2400" dirty="0"/>
          </a:p>
          <a:p>
            <a:pPr marL="914400">
              <a:spcBef>
                <a:spcPts val="1200"/>
              </a:spcBef>
            </a:pPr>
            <a:r>
              <a:rPr lang="vi-VN" sz="2400" dirty="0"/>
              <a:t>Warning: fopen(sample.txt) [function.fopen]: failed to open stream: No such file or directory in C:\wamp\www\project\test.php on line 2</a:t>
            </a:r>
            <a:endParaRPr lang="en-US" sz="2400" dirty="0"/>
          </a:p>
        </p:txBody>
      </p:sp>
    </p:spTree>
    <p:extLst>
      <p:ext uri="{BB962C8B-B14F-4D97-AF65-F5344CB8AC3E}">
        <p14:creationId xmlns:p14="http://schemas.microsoft.com/office/powerpoint/2010/main" val="326552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smtClean="0">
                <a:solidFill>
                  <a:srgbClr val="002060"/>
                </a:solidFill>
                <a:latin typeface="Corbel" panose="020B0503020204020204" pitchFamily="34" charset="0"/>
                <a:cs typeface="Calibri" panose="020F0502020204030204" pitchFamily="34" charset="0"/>
              </a:rPr>
              <a:t>7.2. </a:t>
            </a:r>
            <a:r>
              <a:rPr lang="en-US" sz="2800" b="1" i="1" dirty="0" err="1" smtClean="0">
                <a:solidFill>
                  <a:srgbClr val="002060"/>
                </a:solidFill>
                <a:latin typeface="Corbel" panose="020B0503020204020204" pitchFamily="34" charset="0"/>
                <a:cs typeface="Calibri" panose="020F0502020204030204" pitchFamily="34" charset="0"/>
              </a:rPr>
              <a:t>Điều</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hướng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thông</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báo</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lỗi</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1597572" y="769358"/>
            <a:ext cx="9671620" cy="4893647"/>
          </a:xfrm>
          <a:prstGeom prst="rect">
            <a:avLst/>
          </a:prstGeom>
        </p:spPr>
        <p:txBody>
          <a:bodyPr wrap="square">
            <a:spAutoFit/>
          </a:bodyPr>
          <a:lstStyle/>
          <a:p>
            <a:r>
              <a:rPr lang="en-US" sz="2400" dirty="0"/>
              <a:t>	</a:t>
            </a:r>
            <a:r>
              <a:rPr lang="vi-VN" sz="2400" dirty="0" smtClean="0"/>
              <a:t>Nếu </a:t>
            </a:r>
            <a:r>
              <a:rPr lang="vi-VN" sz="2400" dirty="0"/>
              <a:t>chúng ta làm theo một số bước đơn giản, chúng ta có thể ngăn người dùng nhận được thông báo lỗi như vậy. Vì họ nhận thông báo như thế này cũng không hiểu, thậm chí gây khó chịu.</a:t>
            </a:r>
            <a:endParaRPr lang="en-US" sz="2400" dirty="0"/>
          </a:p>
          <a:p>
            <a:pPr indent="914400"/>
            <a:r>
              <a:rPr lang="vi-VN" sz="2400" dirty="0"/>
              <a:t>&lt;?php</a:t>
            </a:r>
            <a:endParaRPr lang="en-US" sz="2400" dirty="0"/>
          </a:p>
          <a:p>
            <a:pPr indent="914400"/>
            <a:r>
              <a:rPr lang="vi-VN" sz="2400" dirty="0"/>
              <a:t>  if(file_exists("sample.txt")){</a:t>
            </a:r>
            <a:endParaRPr lang="en-US" sz="2400" dirty="0"/>
          </a:p>
          <a:p>
            <a:pPr indent="914400"/>
            <a:r>
              <a:rPr lang="vi-VN" sz="2400" dirty="0"/>
              <a:t>      $file = fopen("sample.txt", "r");</a:t>
            </a:r>
            <a:endParaRPr lang="en-US" sz="2400" dirty="0"/>
          </a:p>
          <a:p>
            <a:pPr indent="914400"/>
            <a:r>
              <a:rPr lang="vi-VN" sz="2400" dirty="0"/>
              <a:t>  } else{</a:t>
            </a:r>
            <a:endParaRPr lang="en-US" sz="2400" dirty="0"/>
          </a:p>
          <a:p>
            <a:pPr indent="914400"/>
            <a:r>
              <a:rPr lang="vi-VN" sz="2400" dirty="0"/>
              <a:t>      die("Error: File không tồn tại.");</a:t>
            </a:r>
            <a:endParaRPr lang="en-US" sz="2400" dirty="0"/>
          </a:p>
          <a:p>
            <a:pPr indent="914400"/>
            <a:r>
              <a:rPr lang="vi-VN" sz="2400" dirty="0"/>
              <a:t>  }</a:t>
            </a:r>
            <a:endParaRPr lang="en-US" sz="2400" dirty="0"/>
          </a:p>
          <a:p>
            <a:pPr indent="914400"/>
            <a:r>
              <a:rPr lang="vi-VN" sz="2400" dirty="0"/>
              <a:t>?&gt;</a:t>
            </a:r>
            <a:endParaRPr lang="en-US" sz="2400" dirty="0"/>
          </a:p>
          <a:p>
            <a:r>
              <a:rPr lang="en-US" sz="2400" dirty="0" smtClean="0"/>
              <a:t>	</a:t>
            </a:r>
            <a:r>
              <a:rPr lang="vi-VN" sz="2400" dirty="0" smtClean="0"/>
              <a:t>Bây </a:t>
            </a:r>
            <a:r>
              <a:rPr lang="vi-VN" sz="2400" dirty="0"/>
              <a:t>giờ nếu bạn chạy đoạn mã trên, bạn sẽ nhận được thông báo lỗi như thế này</a:t>
            </a:r>
            <a:r>
              <a:rPr lang="vi-VN" sz="2400" dirty="0" smtClean="0"/>
              <a:t>:</a:t>
            </a:r>
            <a:r>
              <a:rPr lang="en-US" sz="2400" dirty="0"/>
              <a:t>	</a:t>
            </a:r>
          </a:p>
          <a:p>
            <a:r>
              <a:rPr lang="en-US" sz="2400" dirty="0" smtClean="0"/>
              <a:t>	</a:t>
            </a:r>
            <a:r>
              <a:rPr lang="vi-VN" sz="2400" dirty="0" smtClean="0"/>
              <a:t>Error</a:t>
            </a:r>
            <a:r>
              <a:rPr lang="vi-VN" sz="2400" dirty="0"/>
              <a:t>: File không tồn tại</a:t>
            </a:r>
            <a:endParaRPr lang="en-US" sz="2400" dirty="0"/>
          </a:p>
        </p:txBody>
      </p:sp>
    </p:spTree>
    <p:extLst>
      <p:ext uri="{BB962C8B-B14F-4D97-AF65-F5344CB8AC3E}">
        <p14:creationId xmlns:p14="http://schemas.microsoft.com/office/powerpoint/2010/main" val="3325172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4344977" y="123920"/>
            <a:ext cx="7612561" cy="904863"/>
          </a:xfrm>
          <a:prstGeom prst="rect">
            <a:avLst/>
          </a:prstGeom>
        </p:spPr>
        <p:txBody>
          <a:bodyPr wrap="square">
            <a:spAutoFit/>
          </a:bodyPr>
          <a:lstStyle/>
          <a:p>
            <a:pPr algn="just">
              <a:lnSpc>
                <a:spcPct val="120000"/>
              </a:lnSpc>
              <a:spcBef>
                <a:spcPts val="600"/>
              </a:spcBef>
            </a:pPr>
            <a:r>
              <a:rPr lang="vi-VN" sz="2400" b="1" i="1" dirty="0">
                <a:latin typeface="Times New Roman" panose="02020603050405020304" pitchFamily="18" charset="0"/>
                <a:ea typeface="Calibri" panose="020F0502020204030204" pitchFamily="34" charset="0"/>
                <a:cs typeface="Times New Roman" panose="02020603050405020304" pitchFamily="18" charset="0"/>
              </a:rPr>
              <a:t>TH </a:t>
            </a:r>
            <a:r>
              <a:rPr lang="vi-VN" sz="2400" b="1" i="1" dirty="0" smtClean="0">
                <a:latin typeface="Times New Roman" panose="02020603050405020304" pitchFamily="18" charset="0"/>
                <a:ea typeface="Calibri" panose="020F0502020204030204" pitchFamily="34" charset="0"/>
                <a:cs typeface="Times New Roman" panose="02020603050405020304" pitchFamily="18" charset="0"/>
              </a:rPr>
              <a:t>7.</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Tạo Form Sign In theo yêu cầu trong bảng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7</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4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vi-VN" sz="2400" dirty="0">
                <a:latin typeface="Times New Roman" panose="02020603050405020304" pitchFamily="18" charset="0"/>
                <a:ea typeface="Calibri" panose="020F0502020204030204" pitchFamily="34" charset="0"/>
              </a:rPr>
              <a:t>Bảng </a:t>
            </a:r>
            <a:r>
              <a:rPr lang="en-US" sz="2400" dirty="0" smtClean="0">
                <a:latin typeface="Times New Roman" panose="02020603050405020304" pitchFamily="18" charset="0"/>
                <a:ea typeface="Calibri" panose="020F0502020204030204" pitchFamily="34" charset="0"/>
              </a:rPr>
              <a:t>7</a:t>
            </a:r>
            <a:r>
              <a:rPr lang="vi-VN" sz="2400" dirty="0" smtClean="0">
                <a:latin typeface="Times New Roman" panose="02020603050405020304" pitchFamily="18" charset="0"/>
                <a:ea typeface="Calibri" panose="020F0502020204030204" pitchFamily="34" charset="0"/>
              </a:rPr>
              <a:t>.3</a:t>
            </a:r>
            <a:r>
              <a:rPr lang="vi-VN" sz="2400" dirty="0">
                <a:latin typeface="Times New Roman" panose="02020603050405020304" pitchFamily="18" charset="0"/>
                <a:ea typeface="Calibri" panose="020F0502020204030204" pitchFamily="34" charset="0"/>
              </a:rPr>
              <a:t>. Quy tắc nhập liệu bài TH </a:t>
            </a:r>
            <a:r>
              <a:rPr lang="en-US" sz="2400" dirty="0" smtClean="0">
                <a:latin typeface="Times New Roman" panose="02020603050405020304" pitchFamily="18" charset="0"/>
                <a:ea typeface="Calibri" panose="020F0502020204030204" pitchFamily="34" charset="0"/>
              </a:rPr>
              <a:t>7.1</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048545329"/>
              </p:ext>
            </p:extLst>
          </p:nvPr>
        </p:nvGraphicFramePr>
        <p:xfrm>
          <a:off x="2688828" y="1028783"/>
          <a:ext cx="9296430" cy="1645920"/>
        </p:xfrm>
        <a:graphic>
          <a:graphicData uri="http://schemas.openxmlformats.org/drawingml/2006/table">
            <a:tbl>
              <a:tblPr firstRow="1" firstCol="1" bandRow="1">
                <a:tableStyleId>{5C22544A-7EE6-4342-B048-85BDC9FD1C3A}</a:tableStyleId>
              </a:tblPr>
              <a:tblGrid>
                <a:gridCol w="2275308"/>
                <a:gridCol w="7021122"/>
              </a:tblGrid>
              <a:tr h="0">
                <a:tc>
                  <a:txBody>
                    <a:bodyPr/>
                    <a:lstStyle/>
                    <a:p>
                      <a:pPr marL="0" marR="0" algn="just">
                        <a:lnSpc>
                          <a:spcPct val="120000"/>
                        </a:lnSpc>
                        <a:spcBef>
                          <a:spcPts val="600"/>
                        </a:spcBef>
                        <a:spcAft>
                          <a:spcPts val="0"/>
                        </a:spcAft>
                      </a:pPr>
                      <a:r>
                        <a:rPr lang="vi-VN" sz="1800" dirty="0">
                          <a:effectLst/>
                        </a:rPr>
                        <a:t>Trường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1800" dirty="0">
                          <a:effectLst/>
                        </a:rPr>
                        <a:t>Quy tắc nhập dữ liệu hợp lệ</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20000"/>
                        </a:lnSpc>
                        <a:spcBef>
                          <a:spcPts val="600"/>
                        </a:spcBef>
                        <a:spcAft>
                          <a:spcPts val="0"/>
                        </a:spcAft>
                      </a:pPr>
                      <a:r>
                        <a:rPr lang="vi-VN" sz="1800">
                          <a:effectLst/>
                        </a:rPr>
                        <a:t>UserName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1800" dirty="0">
                          <a:effectLst/>
                        </a:rPr>
                        <a:t>Bắt buộc nhập liệu + Chỉ chứa kí tự và khoảng trắng.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20000"/>
                        </a:lnSpc>
                        <a:spcBef>
                          <a:spcPts val="600"/>
                        </a:spcBef>
                        <a:spcAft>
                          <a:spcPts val="0"/>
                        </a:spcAft>
                      </a:pPr>
                      <a:r>
                        <a:rPr lang="vi-VN" sz="1800">
                          <a:effectLst/>
                        </a:rPr>
                        <a:t>Password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1800">
                          <a:effectLst/>
                        </a:rPr>
                        <a:t>Bắt buộc nhập liệu + Dài ít nhất 8 kí tự, trong đó có ít nhất 1 kí tự hoa, 1 chữ số, 1 kí tự đặc biệt.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20000"/>
                        </a:lnSpc>
                        <a:spcBef>
                          <a:spcPts val="600"/>
                        </a:spcBef>
                        <a:spcAft>
                          <a:spcPts val="0"/>
                        </a:spcAft>
                      </a:pPr>
                      <a:r>
                        <a:rPr lang="vi-VN" sz="1800">
                          <a:effectLst/>
                        </a:rPr>
                        <a:t>Confirm Password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1800" dirty="0">
                          <a:effectLst/>
                        </a:rPr>
                        <a:t>Bắt buộc nhập liệu + Trùng dữ liệu với Password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2692750" y="2819723"/>
            <a:ext cx="9059512" cy="3921073"/>
          </a:xfrm>
          <a:prstGeom prst="rect">
            <a:avLst/>
          </a:prstGeom>
        </p:spPr>
        <p:txBody>
          <a:bodyPr wrap="square">
            <a:spAutoFit/>
          </a:bodyPr>
          <a:lstStyle/>
          <a:p>
            <a:pPr algn="just">
              <a:lnSpc>
                <a:spcPct val="120000"/>
              </a:lnSpc>
              <a:spcBef>
                <a:spcPts val="600"/>
              </a:spcBef>
            </a:pPr>
            <a:r>
              <a:rPr lang="vi-VN" sz="2000" dirty="0">
                <a:latin typeface="Times New Roman" panose="02020603050405020304" pitchFamily="18" charset="0"/>
                <a:ea typeface="Calibri" panose="020F0502020204030204" pitchFamily="34" charset="0"/>
                <a:cs typeface="Times New Roman" panose="02020603050405020304" pitchFamily="18" charset="0"/>
              </a:rPr>
              <a:t>Các hàm sử dụng để kiểm tra tính hợp lệ của Bảng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7</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20000"/>
              </a:lnSpc>
              <a:spcBef>
                <a:spcPts val="600"/>
              </a:spcBef>
              <a:spcAft>
                <a:spcPts val="0"/>
              </a:spcAft>
              <a:buFont typeface="Symbol" panose="05050102010706020507" pitchFamily="18" charset="2"/>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UserName hợp lệ </a:t>
            </a:r>
            <a:r>
              <a:rPr lang="en-US" sz="2400" dirty="0" err="1">
                <a:latin typeface="Calibri" panose="020F0502020204030204" pitchFamily="34" charset="0"/>
                <a:ea typeface="Calibri" panose="020F0502020204030204" pitchFamily="34" charset="0"/>
                <a:cs typeface="Times New Roman" panose="02020603050405020304" pitchFamily="18" charset="0"/>
              </a:rPr>
              <a:t>preg_match</a:t>
            </a:r>
            <a:r>
              <a:rPr lang="en-US" sz="2400" dirty="0">
                <a:latin typeface="Calibri" panose="020F0502020204030204" pitchFamily="34" charset="0"/>
                <a:ea typeface="Calibri" panose="020F0502020204030204" pitchFamily="34" charset="0"/>
                <a:cs typeface="Times New Roman" panose="02020603050405020304" pitchFamily="18" charset="0"/>
              </a:rPr>
              <a:t>("/^[a-</a:t>
            </a:r>
            <a:r>
              <a:rPr lang="en-US" sz="2400" dirty="0" err="1">
                <a:latin typeface="Calibri" panose="020F0502020204030204" pitchFamily="34" charset="0"/>
                <a:ea typeface="Calibri" panose="020F0502020204030204" pitchFamily="34" charset="0"/>
                <a:cs typeface="Times New Roman" panose="02020603050405020304" pitchFamily="18" charset="0"/>
              </a:rPr>
              <a:t>zA</a:t>
            </a:r>
            <a:r>
              <a:rPr lang="en-US" sz="2400" dirty="0">
                <a:latin typeface="Calibri" panose="020F0502020204030204" pitchFamily="34" charset="0"/>
                <a:ea typeface="Calibri" panose="020F0502020204030204" pitchFamily="34" charset="0"/>
                <a:cs typeface="Times New Roman" panose="02020603050405020304" pitchFamily="18" charset="0"/>
              </a:rPr>
              <a:t>-Z ]*$/", $</a:t>
            </a:r>
            <a:r>
              <a:rPr lang="vi-VN" sz="2400" dirty="0">
                <a:latin typeface="Calibri" panose="020F0502020204030204" pitchFamily="34" charset="0"/>
                <a:ea typeface="Calibri" panose="020F0502020204030204" pitchFamily="34" charset="0"/>
                <a:cs typeface="Times New Roman" panose="02020603050405020304" pitchFamily="18" charset="0"/>
              </a:rPr>
              <a:t>user</a:t>
            </a:r>
            <a:r>
              <a:rPr lang="en-US" sz="2400" dirty="0">
                <a:latin typeface="Calibri" panose="020F0502020204030204" pitchFamily="34" charset="0"/>
                <a:ea typeface="Calibri" panose="020F0502020204030204" pitchFamily="34" charset="0"/>
                <a:cs typeface="Times New Roman" panose="02020603050405020304" pitchFamily="18" charset="0"/>
              </a:rPr>
              <a:t>name)</a:t>
            </a:r>
          </a:p>
          <a:p>
            <a:pPr marL="342900" marR="0" lvl="0" indent="-342900" algn="just">
              <a:lnSpc>
                <a:spcPct val="120000"/>
              </a:lnSpc>
              <a:spcBef>
                <a:spcPts val="600"/>
              </a:spcBef>
              <a:spcAft>
                <a:spcPts val="0"/>
              </a:spcAft>
              <a:buFont typeface="Symbol" panose="05050102010706020507" pitchFamily="18" charset="2"/>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Password hợp lệ:</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function test_pass($password){</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$uppercase = preg_match('@[A-Z]@', $password);</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$lowercase = preg_match('@[a-z]@', $password);</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$number    = preg_match('@[0-9]@', $password);</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$specialChars = preg_match('@[^\w]@', $password</a:t>
            </a:r>
            <a:r>
              <a:rPr lang="vi-VN" dirty="0" smtClean="0">
                <a:latin typeface="Consolas" panose="020B0609020204030204" pitchFamily="49" charset="0"/>
                <a:ea typeface="Calibri" panose="020F0502020204030204" pitchFamily="34" charset="0"/>
                <a:cs typeface="Times New Roman" panose="02020603050405020304" pitchFamily="18" charset="0"/>
              </a:rPr>
              <a:t>);</a:t>
            </a:r>
            <a:r>
              <a:rPr lang="vi-VN" dirty="0">
                <a:latin typeface="Consolas" panose="020B0609020204030204" pitchFamily="49" charset="0"/>
                <a:ea typeface="Calibri" panose="020F0502020204030204" pitchFamily="34" charset="0"/>
                <a:cs typeface="Times New Roman" panose="02020603050405020304" pitchFamily="18" charset="0"/>
              </a:rPr>
              <a:t> </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if(!$uppercase || !$lowercase || !$number || !$specialChars </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strlen($password) &lt; 8) return false;</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else return true;</a:t>
            </a:r>
            <a:endParaRPr lang="en-US"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dirty="0">
                <a:latin typeface="Consolas" panose="020B0609020204030204" pitchFamily="49" charset="0"/>
                <a:ea typeface="Calibri" panose="020F0502020204030204" pitchFamily="34" charset="0"/>
                <a:cs typeface="Times New Roman" panose="02020603050405020304" pitchFamily="18" charset="0"/>
              </a:rPr>
              <a:t> }</a:t>
            </a:r>
            <a:endParaRPr lang="en-US"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1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 calcmode="lin" valueType="num">
                                      <p:cBhvr additive="base">
                                        <p:cTn id="6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11" end="11"/>
                                            </p:txEl>
                                          </p:spTgt>
                                        </p:tgtEl>
                                        <p:attrNameLst>
                                          <p:attrName>style.visibility</p:attrName>
                                        </p:attrNameLst>
                                      </p:cBhvr>
                                      <p:to>
                                        <p:strVal val="visible"/>
                                      </p:to>
                                    </p:set>
                                    <p:anim calcmode="lin" valueType="num">
                                      <p:cBhvr additive="base">
                                        <p:cTn id="6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7" name="Rectangle 6"/>
          <p:cNvSpPr/>
          <p:nvPr/>
        </p:nvSpPr>
        <p:spPr>
          <a:xfrm>
            <a:off x="5208482" y="108313"/>
            <a:ext cx="3507692"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Một số hình ảnh minh họa:</a:t>
            </a:r>
            <a:endParaRPr lang="en-US" sz="2400" dirty="0"/>
          </a:p>
        </p:txBody>
      </p:sp>
      <p:pic>
        <p:nvPicPr>
          <p:cNvPr id="8" name="Picture 7"/>
          <p:cNvPicPr/>
          <p:nvPr/>
        </p:nvPicPr>
        <p:blipFill rotWithShape="1">
          <a:blip r:embed="rId2"/>
          <a:srcRect t="10734" r="83988" b="42849"/>
          <a:stretch/>
        </p:blipFill>
        <p:spPr bwMode="auto">
          <a:xfrm>
            <a:off x="2751641" y="604854"/>
            <a:ext cx="3141543" cy="2759668"/>
          </a:xfrm>
          <a:prstGeom prst="rect">
            <a:avLst/>
          </a:prstGeom>
          <a:ln w="9525" cap="flat" cmpd="sng" algn="ctr">
            <a:solidFill>
              <a:srgbClr val="5B9BD5"/>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p:cNvPicPr/>
          <p:nvPr/>
        </p:nvPicPr>
        <p:blipFill rotWithShape="1">
          <a:blip r:embed="rId3"/>
          <a:srcRect t="10481" r="67210" b="43126"/>
          <a:stretch/>
        </p:blipFill>
        <p:spPr bwMode="auto">
          <a:xfrm>
            <a:off x="6104442" y="604853"/>
            <a:ext cx="5771034" cy="2759669"/>
          </a:xfrm>
          <a:prstGeom prst="rect">
            <a:avLst/>
          </a:prstGeom>
          <a:ln>
            <a:solidFill>
              <a:schemeClr val="accent1"/>
            </a:solidFill>
          </a:ln>
          <a:extLst>
            <a:ext uri="{53640926-AAD7-44D8-BBD7-CCE9431645EC}">
              <a14:shadowObscured xmlns:a14="http://schemas.microsoft.com/office/drawing/2010/main"/>
            </a:ext>
          </a:extLst>
        </p:spPr>
      </p:pic>
      <p:pic>
        <p:nvPicPr>
          <p:cNvPr id="10" name="Picture 9"/>
          <p:cNvPicPr/>
          <p:nvPr/>
        </p:nvPicPr>
        <p:blipFill rotWithShape="1">
          <a:blip r:embed="rId4"/>
          <a:srcRect t="10728" r="58631" b="37637"/>
          <a:stretch/>
        </p:blipFill>
        <p:spPr bwMode="auto">
          <a:xfrm>
            <a:off x="3317386" y="3453838"/>
            <a:ext cx="7590839" cy="33221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6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11" name="Rectangle 10"/>
          <p:cNvSpPr/>
          <p:nvPr/>
        </p:nvSpPr>
        <p:spPr>
          <a:xfrm>
            <a:off x="2072991" y="689078"/>
            <a:ext cx="9378706" cy="904863"/>
          </a:xfrm>
          <a:prstGeom prst="rect">
            <a:avLst/>
          </a:prstGeom>
        </p:spPr>
        <p:txBody>
          <a:bodyPr wrap="square">
            <a:spAutoFit/>
          </a:bodyPr>
          <a:lstStyle/>
          <a:p>
            <a:pPr algn="just">
              <a:lnSpc>
                <a:spcPct val="120000"/>
              </a:lnSpc>
              <a:spcBef>
                <a:spcPts val="600"/>
              </a:spcBef>
            </a:pPr>
            <a:r>
              <a:rPr lang="vi-VN" sz="2400" b="1" i="1" dirty="0">
                <a:latin typeface="Times New Roman" panose="02020603050405020304" pitchFamily="18" charset="0"/>
                <a:ea typeface="Calibri" panose="020F0502020204030204" pitchFamily="34" charset="0"/>
                <a:cs typeface="Times New Roman" panose="02020603050405020304" pitchFamily="18" charset="0"/>
              </a:rPr>
              <a:t>TH </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7.2</a:t>
            </a:r>
            <a:r>
              <a:rPr lang="vi-VN" sz="2400" b="1" i="1"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Tạo Form Nhập thông tin theo yêu cầu trong bảng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7</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4</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vi-VN" sz="2400" dirty="0">
                <a:latin typeface="Times New Roman" panose="02020603050405020304" pitchFamily="18" charset="0"/>
                <a:ea typeface="Calibri" panose="020F0502020204030204" pitchFamily="34" charset="0"/>
              </a:rPr>
              <a:t>Bảng </a:t>
            </a:r>
            <a:r>
              <a:rPr lang="en-US" sz="2400" dirty="0" smtClean="0">
                <a:latin typeface="Times New Roman" panose="02020603050405020304" pitchFamily="18" charset="0"/>
                <a:ea typeface="Calibri" panose="020F0502020204030204" pitchFamily="34" charset="0"/>
              </a:rPr>
              <a:t>7.</a:t>
            </a:r>
            <a:r>
              <a:rPr lang="vi-VN" sz="2400" dirty="0" smtClean="0">
                <a:latin typeface="Times New Roman" panose="02020603050405020304" pitchFamily="18" charset="0"/>
                <a:ea typeface="Calibri" panose="020F0502020204030204" pitchFamily="34" charset="0"/>
              </a:rPr>
              <a:t>4. </a:t>
            </a:r>
            <a:r>
              <a:rPr lang="vi-VN" sz="2400" dirty="0">
                <a:latin typeface="Times New Roman" panose="02020603050405020304" pitchFamily="18" charset="0"/>
                <a:ea typeface="Calibri" panose="020F0502020204030204" pitchFamily="34" charset="0"/>
              </a:rPr>
              <a:t>Quy tắc nhập liệu bài TH </a:t>
            </a:r>
            <a:r>
              <a:rPr lang="en-US" sz="2400" dirty="0" smtClean="0">
                <a:latin typeface="Times New Roman" panose="02020603050405020304" pitchFamily="18" charset="0"/>
                <a:ea typeface="Calibri" panose="020F0502020204030204" pitchFamily="34" charset="0"/>
              </a:rPr>
              <a:t>7</a:t>
            </a:r>
            <a:r>
              <a:rPr lang="vi-VN" sz="2400" dirty="0" smtClean="0">
                <a:latin typeface="Times New Roman" panose="02020603050405020304" pitchFamily="18" charset="0"/>
                <a:ea typeface="Calibri" panose="020F0502020204030204" pitchFamily="34" charset="0"/>
              </a:rPr>
              <a:t>.</a:t>
            </a:r>
            <a:r>
              <a:rPr lang="en-US" sz="2400" dirty="0" smtClean="0">
                <a:latin typeface="Times New Roman" panose="02020603050405020304" pitchFamily="18" charset="0"/>
                <a:ea typeface="Calibri" panose="020F0502020204030204" pitchFamily="34" charset="0"/>
              </a:rPr>
              <a:t>2</a:t>
            </a:r>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val="3232087769"/>
              </p:ext>
            </p:extLst>
          </p:nvPr>
        </p:nvGraphicFramePr>
        <p:xfrm>
          <a:off x="2191931" y="1687733"/>
          <a:ext cx="9259766" cy="1463040"/>
        </p:xfrm>
        <a:graphic>
          <a:graphicData uri="http://schemas.openxmlformats.org/drawingml/2006/table">
            <a:tbl>
              <a:tblPr firstRow="1" firstCol="1" bandRow="1">
                <a:tableStyleId>{5C22544A-7EE6-4342-B048-85BDC9FD1C3A}</a:tableStyleId>
              </a:tblPr>
              <a:tblGrid>
                <a:gridCol w="1601037"/>
                <a:gridCol w="7658729"/>
              </a:tblGrid>
              <a:tr h="0">
                <a:tc>
                  <a:txBody>
                    <a:bodyPr/>
                    <a:lstStyle/>
                    <a:p>
                      <a:pPr marL="0" marR="0" algn="just">
                        <a:lnSpc>
                          <a:spcPct val="120000"/>
                        </a:lnSpc>
                        <a:spcBef>
                          <a:spcPts val="600"/>
                        </a:spcBef>
                        <a:spcAft>
                          <a:spcPts val="0"/>
                        </a:spcAft>
                      </a:pPr>
                      <a:r>
                        <a:rPr lang="vi-VN" sz="2000" dirty="0">
                          <a:effectLst/>
                        </a:rPr>
                        <a:t>Trường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a:effectLst/>
                        </a:rPr>
                        <a:t>Quy tắc nhập dữ liệu hợp lệ</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20000"/>
                        </a:lnSpc>
                        <a:spcBef>
                          <a:spcPts val="600"/>
                        </a:spcBef>
                        <a:spcAft>
                          <a:spcPts val="0"/>
                        </a:spcAft>
                      </a:pPr>
                      <a:r>
                        <a:rPr lang="vi-VN" sz="2000">
                          <a:effectLst/>
                        </a:rPr>
                        <a:t>Họ và tên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a:effectLst/>
                        </a:rPr>
                        <a:t>Bắt buộc nhập liệu + Chỉ chứa kí tự và khoảng trắng.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20000"/>
                        </a:lnSpc>
                        <a:spcBef>
                          <a:spcPts val="600"/>
                        </a:spcBef>
                        <a:spcAft>
                          <a:spcPts val="0"/>
                        </a:spcAft>
                      </a:pPr>
                      <a:r>
                        <a:rPr lang="vi-VN" sz="2000">
                          <a:effectLst/>
                        </a:rPr>
                        <a:t>Ngày sinh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dirty="0">
                          <a:effectLst/>
                        </a:rPr>
                        <a:t>Bắt buộc nhập liệu + Đúng định dạng dd/mm/yyyy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20000"/>
                        </a:lnSpc>
                        <a:spcBef>
                          <a:spcPts val="600"/>
                        </a:spcBef>
                        <a:spcAft>
                          <a:spcPts val="0"/>
                        </a:spcAft>
                      </a:pPr>
                      <a:r>
                        <a:rPr lang="vi-VN" sz="2000">
                          <a:effectLst/>
                        </a:rPr>
                        <a:t>Điểm 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dirty="0">
                          <a:effectLst/>
                        </a:rPr>
                        <a:t>Bắt buộc nhập liệu + Có giá trị trong khoảng 0 đến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angle 12"/>
          <p:cNvSpPr/>
          <p:nvPr/>
        </p:nvSpPr>
        <p:spPr>
          <a:xfrm>
            <a:off x="2084714" y="3279883"/>
            <a:ext cx="9366983" cy="3517886"/>
          </a:xfrm>
          <a:prstGeom prst="rect">
            <a:avLst/>
          </a:prstGeom>
        </p:spPr>
        <p:txBody>
          <a:bodyPr wrap="square">
            <a:spAutoFit/>
          </a:bodyPr>
          <a:lstStyle/>
          <a:p>
            <a:pPr algn="just">
              <a:lnSpc>
                <a:spcPct val="120000"/>
              </a:lnSpc>
              <a:spcBef>
                <a:spcPts val="1200"/>
              </a:spcBef>
            </a:pPr>
            <a:r>
              <a:rPr lang="vi-VN" sz="2400" dirty="0">
                <a:latin typeface="Times New Roman" panose="02020603050405020304" pitchFamily="18" charset="0"/>
                <a:ea typeface="Calibri" panose="020F0502020204030204" pitchFamily="34" charset="0"/>
                <a:cs typeface="Times New Roman" panose="02020603050405020304" pitchFamily="18" charset="0"/>
              </a:rPr>
              <a:t>Các hàm sử dụng để kiểm tra tính hợp lệ của Bảng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7</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4</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20000"/>
              </a:lnSpc>
              <a:spcBef>
                <a:spcPts val="600"/>
              </a:spcBef>
              <a:spcAft>
                <a:spcPts val="0"/>
              </a:spcAft>
              <a:buFont typeface="Symbol" panose="05050102010706020507" pitchFamily="18" charset="2"/>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Kiểm tra ngày hợp lệ: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r>
              <a:rPr lang="vi-VN" sz="2000" dirty="0">
                <a:latin typeface="Consolas" panose="020B0609020204030204" pitchFamily="49" charset="0"/>
                <a:ea typeface="Calibri" panose="020F0502020204030204" pitchFamily="34" charset="0"/>
                <a:cs typeface="Times New Roman" panose="02020603050405020304" pitchFamily="18" charset="0"/>
              </a:rPr>
              <a:t>function test_date($date){</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sz="2000" dirty="0">
                <a:latin typeface="Consolas" panose="020B0609020204030204" pitchFamily="49" charset="0"/>
                <a:ea typeface="Calibri" panose="020F0502020204030204" pitchFamily="34" charset="0"/>
                <a:cs typeface="Times New Roman" panose="02020603050405020304" pitchFamily="18" charset="0"/>
              </a:rPr>
              <a:t>   $matches = array();</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sz="2000" dirty="0">
                <a:latin typeface="Consolas" panose="020B0609020204030204" pitchFamily="49" charset="0"/>
                <a:ea typeface="Calibri" panose="020F0502020204030204" pitchFamily="34" charset="0"/>
                <a:cs typeface="Times New Roman" panose="02020603050405020304" pitchFamily="18" charset="0"/>
              </a:rPr>
              <a:t>   $pattern = '/^([0-9]{1,2})\\/([0-9]{1,2})\\/([0-9]{4})$/';</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sz="2000" dirty="0">
                <a:latin typeface="Consolas" panose="020B0609020204030204" pitchFamily="49" charset="0"/>
                <a:ea typeface="Calibri" panose="020F0502020204030204" pitchFamily="34" charset="0"/>
                <a:cs typeface="Times New Roman" panose="02020603050405020304" pitchFamily="18" charset="0"/>
              </a:rPr>
              <a:t>   if (!preg_match($pattern, $date, $matches)) return false;</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sz="2000" dirty="0">
                <a:latin typeface="Consolas" panose="020B0609020204030204" pitchFamily="49" charset="0"/>
                <a:ea typeface="Calibri" panose="020F0502020204030204" pitchFamily="34" charset="0"/>
                <a:cs typeface="Times New Roman" panose="02020603050405020304" pitchFamily="18" charset="0"/>
              </a:rPr>
              <a:t>   if (!checkdate($matches[2], $matches[1], $matches[3])) </a:t>
            </a:r>
            <a:r>
              <a:rPr lang="vi-VN" sz="2000" dirty="0" smtClean="0">
                <a:latin typeface="Consolas" panose="020B0609020204030204" pitchFamily="49" charset="0"/>
                <a:ea typeface="Calibri" panose="020F0502020204030204" pitchFamily="34" charset="0"/>
                <a:cs typeface="Times New Roman" panose="02020603050405020304" pitchFamily="18" charset="0"/>
              </a:rPr>
              <a:t>			return </a:t>
            </a:r>
            <a:r>
              <a:rPr lang="vi-VN" sz="2000" dirty="0">
                <a:latin typeface="Consolas" panose="020B0609020204030204" pitchFamily="49" charset="0"/>
                <a:ea typeface="Calibri" panose="020F0502020204030204" pitchFamily="34" charset="0"/>
                <a:cs typeface="Times New Roman" panose="02020603050405020304" pitchFamily="18" charset="0"/>
              </a:rPr>
              <a:t>false;</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indent="457200"/>
            <a:r>
              <a:rPr lang="vi-VN" sz="2000" dirty="0">
                <a:latin typeface="Consolas" panose="020B0609020204030204" pitchFamily="49" charset="0"/>
                <a:ea typeface="Calibri" panose="020F0502020204030204" pitchFamily="34" charset="0"/>
                <a:cs typeface="Times New Roman" panose="02020603050405020304" pitchFamily="18" charset="0"/>
              </a:rPr>
              <a:t>   return true;</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r>
              <a:rPr lang="vi-VN"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12348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additive="base">
                                        <p:cTn id="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additive="base">
                                        <p:cTn id="3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 calcmode="lin" valueType="num">
                                      <p:cBhvr additive="base">
                                        <p:cTn id="4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anim calcmode="lin" valueType="num">
                                      <p:cBhvr additive="base">
                                        <p:cTn id="5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anim calcmode="lin" valueType="num">
                                      <p:cBhvr additive="base">
                                        <p:cTn id="55"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565648" cy="1752599"/>
          </a:xfrm>
        </p:spPr>
        <p:txBody>
          <a:bodyPr/>
          <a:lstStyle/>
          <a:p>
            <a:r>
              <a:rPr lang="en-US" b="1" dirty="0" err="1" smtClean="0">
                <a:solidFill>
                  <a:srgbClr val="002060"/>
                </a:solidFill>
              </a:rPr>
              <a:t>Bài</a:t>
            </a:r>
            <a:r>
              <a:rPr lang="en-US" b="1" dirty="0" smtClean="0">
                <a:solidFill>
                  <a:srgbClr val="002060"/>
                </a:solidFill>
              </a:rPr>
              <a:t> 7. </a:t>
            </a:r>
            <a:r>
              <a:rPr lang="en-US" b="1" dirty="0" err="1" smtClean="0">
                <a:solidFill>
                  <a:srgbClr val="002060"/>
                </a:solidFill>
              </a:rPr>
              <a:t>Xử</a:t>
            </a:r>
            <a:r>
              <a:rPr lang="en-US" b="1" dirty="0" smtClean="0">
                <a:solidFill>
                  <a:srgbClr val="002060"/>
                </a:solidFill>
              </a:rPr>
              <a:t> </a:t>
            </a:r>
            <a:r>
              <a:rPr lang="en-US" b="1" dirty="0" err="1" smtClean="0">
                <a:solidFill>
                  <a:srgbClr val="002060"/>
                </a:solidFill>
              </a:rPr>
              <a:t>lý</a:t>
            </a:r>
            <a:r>
              <a:rPr lang="en-US" b="1" dirty="0" smtClean="0">
                <a:solidFill>
                  <a:srgbClr val="002060"/>
                </a:solidFill>
              </a:rPr>
              <a:t> Form (</a:t>
            </a:r>
            <a:r>
              <a:rPr lang="en-US" b="1" dirty="0" err="1" smtClean="0">
                <a:solidFill>
                  <a:srgbClr val="002060"/>
                </a:solidFill>
              </a:rPr>
              <a:t>tt</a:t>
            </a:r>
            <a:r>
              <a:rPr lang="en-US" b="1" dirty="0" smtClean="0">
                <a:solidFill>
                  <a:srgbClr val="002060"/>
                </a:solidFill>
              </a:rPr>
              <a:t>)</a:t>
            </a:r>
            <a:endParaRPr lang="en-US" b="1" dirty="0">
              <a:solidFill>
                <a:srgbClr val="002060"/>
              </a:solidFill>
            </a:endParaRPr>
          </a:p>
        </p:txBody>
      </p:sp>
      <p:sp>
        <p:nvSpPr>
          <p:cNvPr id="3" name="Content Placeholder 2"/>
          <p:cNvSpPr>
            <a:spLocks noGrp="1"/>
          </p:cNvSpPr>
          <p:nvPr>
            <p:ph idx="1"/>
          </p:nvPr>
        </p:nvSpPr>
        <p:spPr>
          <a:xfrm>
            <a:off x="2028595" y="1393372"/>
            <a:ext cx="10018713" cy="4593771"/>
          </a:xfrm>
        </p:spPr>
        <p:txBody>
          <a:bodyPr>
            <a:normAutofit/>
          </a:bodyPr>
          <a:lstStyle/>
          <a:p>
            <a:pPr marL="0" indent="0">
              <a:buNone/>
            </a:pPr>
            <a:r>
              <a:rPr lang="en-US" b="1" i="1" dirty="0" err="1" smtClean="0">
                <a:latin typeface="Calibri (Body)"/>
              </a:rPr>
              <a:t>Tiết</a:t>
            </a:r>
            <a:r>
              <a:rPr lang="en-US" b="1" i="1" dirty="0" smtClean="0">
                <a:latin typeface="Calibri (Body)"/>
              </a:rPr>
              <a:t> 31-35:</a:t>
            </a:r>
          </a:p>
          <a:p>
            <a:pPr marL="0" indent="0">
              <a:buNone/>
            </a:pPr>
            <a:r>
              <a:rPr lang="en-US" dirty="0" smtClean="0">
                <a:latin typeface="Calibri (Body)"/>
              </a:rPr>
              <a:t>	7.1. </a:t>
            </a:r>
            <a:r>
              <a:rPr lang="en-US" dirty="0" err="1" smtClean="0">
                <a:latin typeface="Calibri (Body)"/>
              </a:rPr>
              <a:t>Xử</a:t>
            </a:r>
            <a:r>
              <a:rPr lang="en-US" dirty="0" smtClean="0">
                <a:latin typeface="Calibri (Body)"/>
              </a:rPr>
              <a:t> </a:t>
            </a:r>
            <a:r>
              <a:rPr lang="en-US" dirty="0" err="1" smtClean="0">
                <a:latin typeface="Calibri (Body)"/>
              </a:rPr>
              <a:t>lý</a:t>
            </a:r>
            <a:r>
              <a:rPr lang="en-US" dirty="0" smtClean="0">
                <a:latin typeface="Calibri (Body)"/>
              </a:rPr>
              <a:t> </a:t>
            </a:r>
            <a:r>
              <a:rPr lang="en-US" dirty="0" err="1" smtClean="0">
                <a:latin typeface="Calibri (Body)"/>
              </a:rPr>
              <a:t>ngoại</a:t>
            </a:r>
            <a:r>
              <a:rPr lang="en-US" dirty="0" smtClean="0">
                <a:latin typeface="Calibri (Body)"/>
              </a:rPr>
              <a:t> </a:t>
            </a:r>
            <a:r>
              <a:rPr lang="en-US" dirty="0" err="1" smtClean="0">
                <a:latin typeface="Calibri (Body)"/>
              </a:rPr>
              <a:t>lệ</a:t>
            </a:r>
            <a:r>
              <a:rPr lang="en-US" dirty="0" smtClean="0">
                <a:latin typeface="Calibri (Body)"/>
              </a:rPr>
              <a:t> Validation</a:t>
            </a:r>
          </a:p>
          <a:p>
            <a:pPr marL="0" indent="0">
              <a:buNone/>
            </a:pPr>
            <a:r>
              <a:rPr lang="en-US" dirty="0">
                <a:latin typeface="Calibri (Body)"/>
              </a:rPr>
              <a:t>	7</a:t>
            </a:r>
            <a:r>
              <a:rPr lang="en-US" dirty="0" smtClean="0">
                <a:latin typeface="Calibri (Body)"/>
              </a:rPr>
              <a:t>.2. </a:t>
            </a:r>
            <a:r>
              <a:rPr lang="en-US" dirty="0" err="1" smtClean="0">
                <a:latin typeface="Calibri (Body)"/>
              </a:rPr>
              <a:t>Điều</a:t>
            </a:r>
            <a:r>
              <a:rPr lang="en-US" dirty="0" smtClean="0">
                <a:latin typeface="Calibri (Body)"/>
              </a:rPr>
              <a:t> </a:t>
            </a:r>
            <a:r>
              <a:rPr lang="en-US" dirty="0" err="1" smtClean="0">
                <a:latin typeface="Calibri (Body)"/>
              </a:rPr>
              <a:t>hướng</a:t>
            </a:r>
            <a:r>
              <a:rPr lang="en-US" dirty="0" smtClean="0">
                <a:latin typeface="Calibri (Body)"/>
              </a:rPr>
              <a:t> </a:t>
            </a:r>
            <a:r>
              <a:rPr lang="en-US" dirty="0" err="1" smtClean="0">
                <a:latin typeface="Calibri (Body)"/>
              </a:rPr>
              <a:t>thông</a:t>
            </a:r>
            <a:r>
              <a:rPr lang="en-US" dirty="0" smtClean="0">
                <a:latin typeface="Calibri (Body)"/>
              </a:rPr>
              <a:t> </a:t>
            </a:r>
            <a:r>
              <a:rPr lang="en-US" dirty="0" err="1" smtClean="0">
                <a:latin typeface="Calibri (Body)"/>
              </a:rPr>
              <a:t>báo</a:t>
            </a:r>
            <a:r>
              <a:rPr lang="en-US" dirty="0" smtClean="0">
                <a:latin typeface="Calibri (Body)"/>
              </a:rPr>
              <a:t> </a:t>
            </a:r>
            <a:r>
              <a:rPr lang="en-US" dirty="0" err="1" smtClean="0">
                <a:latin typeface="Calibri (Body)"/>
              </a:rPr>
              <a:t>lỗi</a:t>
            </a:r>
            <a:endParaRPr lang="en-US" dirty="0" smtClean="0">
              <a:latin typeface="Calibri (Body)"/>
            </a:endParaRPr>
          </a:p>
          <a:p>
            <a:pPr marL="0" indent="0">
              <a:buNone/>
            </a:pPr>
            <a:endParaRPr lang="en-US" dirty="0" smtClean="0">
              <a:latin typeface="Calibri (Body)"/>
            </a:endParaRPr>
          </a:p>
          <a:p>
            <a:pPr marL="0" indent="0">
              <a:buNone/>
            </a:pPr>
            <a:endParaRPr lang="en-US" dirty="0">
              <a:latin typeface="Calibri (Body)"/>
            </a:endParaRPr>
          </a:p>
          <a:p>
            <a:pPr marL="0" indent="0">
              <a:buNone/>
            </a:pPr>
            <a:endParaRPr lang="vi-VN" dirty="0">
              <a:latin typeface="Calibri (Body)"/>
            </a:endParaRPr>
          </a:p>
          <a:p>
            <a:pPr marL="0" indent="0">
              <a:buNone/>
            </a:pPr>
            <a:endParaRPr lang="vi-VN" dirty="0">
              <a:latin typeface="Calibri (Body)"/>
            </a:endParaRPr>
          </a:p>
        </p:txBody>
      </p:sp>
    </p:spTree>
    <p:extLst>
      <p:ext uri="{BB962C8B-B14F-4D97-AF65-F5344CB8AC3E}">
        <p14:creationId xmlns:p14="http://schemas.microsoft.com/office/powerpoint/2010/main" val="17157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4" name="Rectangle 3"/>
          <p:cNvSpPr/>
          <p:nvPr/>
        </p:nvSpPr>
        <p:spPr>
          <a:xfrm>
            <a:off x="6059366" y="-68392"/>
            <a:ext cx="3507692" cy="461665"/>
          </a:xfrm>
          <a:prstGeom prst="rect">
            <a:avLst/>
          </a:prstGeom>
        </p:spPr>
        <p:txBody>
          <a:bodyPr wrap="none">
            <a:spAutoFit/>
          </a:bodyPr>
          <a:lstStyle/>
          <a:p>
            <a:r>
              <a:rPr lang="vi-VN" sz="2400" dirty="0">
                <a:latin typeface="Times New Roman" panose="02020603050405020304" pitchFamily="18" charset="0"/>
                <a:ea typeface="Calibri" panose="020F0502020204030204" pitchFamily="34" charset="0"/>
              </a:rPr>
              <a:t>Một số hình ảnh minh họa:</a:t>
            </a:r>
            <a:endParaRPr lang="en-US" sz="2400" dirty="0"/>
          </a:p>
        </p:txBody>
      </p:sp>
      <p:pic>
        <p:nvPicPr>
          <p:cNvPr id="5" name="Picture 4"/>
          <p:cNvPicPr/>
          <p:nvPr/>
        </p:nvPicPr>
        <p:blipFill rotWithShape="1">
          <a:blip r:embed="rId2"/>
          <a:srcRect t="10482" r="75628" b="42377"/>
          <a:stretch/>
        </p:blipFill>
        <p:spPr bwMode="auto">
          <a:xfrm>
            <a:off x="3211545" y="511071"/>
            <a:ext cx="5014204" cy="2846412"/>
          </a:xfrm>
          <a:prstGeom prst="rect">
            <a:avLst/>
          </a:prstGeom>
          <a:ln>
            <a:solidFill>
              <a:schemeClr val="accent1"/>
            </a:solidFill>
          </a:ln>
          <a:extLst>
            <a:ext uri="{53640926-AAD7-44D8-BBD7-CCE9431645EC}">
              <a14:shadowObscured xmlns:a14="http://schemas.microsoft.com/office/drawing/2010/main"/>
            </a:ext>
          </a:extLst>
        </p:spPr>
      </p:pic>
      <p:pic>
        <p:nvPicPr>
          <p:cNvPr id="6" name="Picture 5"/>
          <p:cNvPicPr/>
          <p:nvPr/>
        </p:nvPicPr>
        <p:blipFill rotWithShape="1">
          <a:blip r:embed="rId3"/>
          <a:srcRect t="10236" r="86444" b="43844"/>
          <a:stretch/>
        </p:blipFill>
        <p:spPr bwMode="auto">
          <a:xfrm>
            <a:off x="9122517" y="511071"/>
            <a:ext cx="2854618" cy="2846412"/>
          </a:xfrm>
          <a:prstGeom prst="rect">
            <a:avLst/>
          </a:prstGeom>
          <a:ln>
            <a:solidFill>
              <a:schemeClr val="accent1"/>
            </a:solidFill>
          </a:ln>
          <a:extLst>
            <a:ext uri="{53640926-AAD7-44D8-BBD7-CCE9431645EC}">
              <a14:shadowObscured xmlns:a14="http://schemas.microsoft.com/office/drawing/2010/main"/>
            </a:ext>
          </a:extLst>
        </p:spPr>
      </p:pic>
      <p:pic>
        <p:nvPicPr>
          <p:cNvPr id="7" name="Picture 6"/>
          <p:cNvPicPr/>
          <p:nvPr/>
        </p:nvPicPr>
        <p:blipFill rotWithShape="1">
          <a:blip r:embed="rId4"/>
          <a:srcRect t="10487" r="72733" b="42874"/>
          <a:stretch/>
        </p:blipFill>
        <p:spPr bwMode="auto">
          <a:xfrm>
            <a:off x="4506921" y="3475281"/>
            <a:ext cx="6277366" cy="3382719"/>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21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94" y="-220508"/>
            <a:ext cx="10598832" cy="976660"/>
          </a:xfrm>
        </p:spPr>
        <p:txBody>
          <a:bodyPr>
            <a:normAutofit/>
          </a:bodyPr>
          <a:lstStyle/>
          <a:p>
            <a:pPr algn="l">
              <a:lnSpc>
                <a:spcPct val="150000"/>
              </a:lnSpc>
            </a:pPr>
            <a:r>
              <a:rPr lang="en-US" sz="2800" b="1" i="1" dirty="0" err="1" smtClean="0">
                <a:solidFill>
                  <a:srgbClr val="002060"/>
                </a:solidFill>
                <a:latin typeface="Corbel" panose="020B0503020204020204" pitchFamily="34" charset="0"/>
                <a:cs typeface="Calibri" panose="020F0502020204030204" pitchFamily="34" charset="0"/>
              </a:rPr>
              <a:t>Bài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thực</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hành</a:t>
            </a:r>
            <a:endParaRPr lang="en-US" sz="2800" b="1" i="1" dirty="0">
              <a:solidFill>
                <a:srgbClr val="002060"/>
              </a:solidFill>
              <a:latin typeface="Corbel" panose="020B0503020204020204" pitchFamily="34" charset="0"/>
              <a:cs typeface="Calibri" panose="020F0502020204030204" pitchFamily="34" charset="0"/>
            </a:endParaRPr>
          </a:p>
        </p:txBody>
      </p:sp>
      <p:sp>
        <p:nvSpPr>
          <p:cNvPr id="3" name="Rectangle 2"/>
          <p:cNvSpPr/>
          <p:nvPr/>
        </p:nvSpPr>
        <p:spPr>
          <a:xfrm>
            <a:off x="1885555" y="756152"/>
            <a:ext cx="9415167" cy="2862322"/>
          </a:xfrm>
          <a:prstGeom prst="rect">
            <a:avLst/>
          </a:prstGeom>
        </p:spPr>
        <p:txBody>
          <a:bodyPr wrap="square">
            <a:spAutoFit/>
          </a:bodyPr>
          <a:lstStyle/>
          <a:p>
            <a:pPr algn="just">
              <a:lnSpc>
                <a:spcPct val="150000"/>
              </a:lnSpc>
            </a:pPr>
            <a:r>
              <a:rPr lang="vi-VN" sz="2400" b="1" i="1" dirty="0" smtClean="0">
                <a:latin typeface="Times New Roman" panose="02020603050405020304" pitchFamily="18" charset="0"/>
              </a:rPr>
              <a:t>TH </a:t>
            </a:r>
            <a:r>
              <a:rPr lang="en-US" sz="2400" b="1" i="1" dirty="0" smtClean="0">
                <a:latin typeface="Times New Roman" panose="02020603050405020304" pitchFamily="18" charset="0"/>
              </a:rPr>
              <a:t>7</a:t>
            </a:r>
            <a:r>
              <a:rPr lang="vi-VN" sz="2400" b="1" i="1" dirty="0" smtClean="0">
                <a:latin typeface="Times New Roman" panose="02020603050405020304" pitchFamily="18" charset="0"/>
              </a:rPr>
              <a:t>.</a:t>
            </a:r>
            <a:r>
              <a:rPr lang="en-US" sz="2400" b="1" i="1" dirty="0">
                <a:latin typeface="Times New Roman" panose="02020603050405020304" pitchFamily="18" charset="0"/>
              </a:rPr>
              <a:t>3</a:t>
            </a:r>
            <a:r>
              <a:rPr lang="vi-VN" sz="2400" b="1" i="1" dirty="0" smtClean="0">
                <a:latin typeface="Times New Roman" panose="02020603050405020304" pitchFamily="18" charset="0"/>
              </a:rPr>
              <a:t>. </a:t>
            </a:r>
            <a:r>
              <a:rPr lang="vi-VN" sz="2400" dirty="0">
                <a:latin typeface="Times New Roman" panose="02020603050405020304" pitchFamily="18" charset="0"/>
              </a:rPr>
              <a:t>Làm bài tập PHP Form Required tại trang web </a:t>
            </a:r>
            <a:r>
              <a:rPr lang="en-US" sz="2400" dirty="0">
                <a:hlinkClick r:id="rId2"/>
              </a:rPr>
              <a:t>https://www.w3schools.com/PHP/php_form_required.asp</a:t>
            </a:r>
            <a:endParaRPr lang="vi-VN" sz="2400" dirty="0">
              <a:latin typeface="Times New Roman" panose="02020603050405020304" pitchFamily="18" charset="0"/>
            </a:endParaRPr>
          </a:p>
          <a:p>
            <a:pPr algn="just">
              <a:lnSpc>
                <a:spcPct val="150000"/>
              </a:lnSpc>
            </a:pPr>
            <a:endParaRPr lang="vi-VN" sz="2400" b="1" i="1" dirty="0">
              <a:latin typeface="Times New Roman" panose="02020603050405020304" pitchFamily="18" charset="0"/>
            </a:endParaRPr>
          </a:p>
          <a:p>
            <a:pPr algn="just">
              <a:lnSpc>
                <a:spcPct val="150000"/>
              </a:lnSpc>
            </a:pPr>
            <a:r>
              <a:rPr lang="vi-VN" sz="2400" b="1" i="1" dirty="0">
                <a:latin typeface="Times New Roman" panose="02020603050405020304" pitchFamily="18" charset="0"/>
              </a:rPr>
              <a:t>TH </a:t>
            </a:r>
            <a:r>
              <a:rPr lang="en-US" sz="2400" b="1" i="1" dirty="0">
                <a:latin typeface="Times New Roman" panose="02020603050405020304" pitchFamily="18" charset="0"/>
              </a:rPr>
              <a:t>7</a:t>
            </a:r>
            <a:r>
              <a:rPr lang="vi-VN" sz="2400" b="1" i="1" dirty="0" smtClean="0">
                <a:latin typeface="Times New Roman" panose="02020603050405020304" pitchFamily="18" charset="0"/>
              </a:rPr>
              <a:t>.</a:t>
            </a:r>
            <a:r>
              <a:rPr lang="en-US" sz="2400" b="1" i="1" dirty="0">
                <a:latin typeface="Times New Roman" panose="02020603050405020304" pitchFamily="18" charset="0"/>
              </a:rPr>
              <a:t>4</a:t>
            </a:r>
            <a:r>
              <a:rPr lang="vi-VN" sz="2400" b="1" i="1" dirty="0" smtClean="0">
                <a:latin typeface="Times New Roman" panose="02020603050405020304" pitchFamily="18" charset="0"/>
              </a:rPr>
              <a:t>.</a:t>
            </a:r>
            <a:r>
              <a:rPr lang="vi-VN" sz="2400" dirty="0" smtClean="0">
                <a:latin typeface="Times New Roman" panose="02020603050405020304" pitchFamily="18" charset="0"/>
              </a:rPr>
              <a:t> </a:t>
            </a:r>
            <a:r>
              <a:rPr lang="vi-VN" sz="2400" dirty="0">
                <a:latin typeface="Times New Roman" panose="02020603050405020304" pitchFamily="18" charset="0"/>
              </a:rPr>
              <a:t>Làm bài tập PHP Form URL/E-mail tại trang web </a:t>
            </a:r>
            <a:r>
              <a:rPr lang="en-US" sz="2400" dirty="0">
                <a:hlinkClick r:id="rId3"/>
              </a:rPr>
              <a:t>https://www.w3schools.com/PHP/php_form_url_email.asp</a:t>
            </a:r>
            <a:endParaRPr lang="vi-VN" sz="2400" dirty="0"/>
          </a:p>
        </p:txBody>
      </p:sp>
    </p:spTree>
    <p:extLst>
      <p:ext uri="{BB962C8B-B14F-4D97-AF65-F5344CB8AC3E}">
        <p14:creationId xmlns:p14="http://schemas.microsoft.com/office/powerpoint/2010/main" val="3063754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70" y="2800951"/>
            <a:ext cx="10515600" cy="1325563"/>
          </a:xfrm>
        </p:spPr>
        <p:txBody>
          <a:bodyPr>
            <a:normAutofit/>
          </a:bodyPr>
          <a:lstStyle/>
          <a:p>
            <a:r>
              <a:rPr lang="en-US" sz="4000" b="1" dirty="0" smtClean="0">
                <a:solidFill>
                  <a:schemeClr val="accent4">
                    <a:lumMod val="75000"/>
                  </a:schemeClr>
                </a:solidFill>
                <a:latin typeface="Calibri (Body)"/>
              </a:rPr>
              <a:t>THANKS FOR WATCHING!</a:t>
            </a:r>
            <a:endParaRPr lang="vi-VN" sz="4000" b="1" dirty="0">
              <a:solidFill>
                <a:schemeClr val="accent4">
                  <a:lumMod val="75000"/>
                </a:schemeClr>
              </a:solidFill>
            </a:endParaRPr>
          </a:p>
        </p:txBody>
      </p:sp>
    </p:spTree>
    <p:extLst>
      <p:ext uri="{BB962C8B-B14F-4D97-AF65-F5344CB8AC3E}">
        <p14:creationId xmlns:p14="http://schemas.microsoft.com/office/powerpoint/2010/main" val="407779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Mục</a:t>
            </a:r>
            <a:r>
              <a:rPr lang="en-US" b="1" dirty="0" smtClean="0">
                <a:solidFill>
                  <a:srgbClr val="002060"/>
                </a:solidFill>
              </a:rPr>
              <a:t> </a:t>
            </a:r>
            <a:r>
              <a:rPr lang="en-US" b="1" dirty="0" err="1" smtClean="0">
                <a:solidFill>
                  <a:srgbClr val="002060"/>
                </a:solidFill>
              </a:rPr>
              <a:t>tiêu</a:t>
            </a:r>
            <a:endParaRPr lang="en-US" b="1" dirty="0">
              <a:solidFill>
                <a:srgbClr val="002060"/>
              </a:solidFill>
            </a:endParaRPr>
          </a:p>
        </p:txBody>
      </p:sp>
      <p:sp>
        <p:nvSpPr>
          <p:cNvPr id="3" name="Content Placeholder 2"/>
          <p:cNvSpPr>
            <a:spLocks noGrp="1"/>
          </p:cNvSpPr>
          <p:nvPr>
            <p:ph idx="1"/>
          </p:nvPr>
        </p:nvSpPr>
        <p:spPr>
          <a:xfrm>
            <a:off x="2028595" y="1393372"/>
            <a:ext cx="10018713" cy="4593771"/>
          </a:xfrm>
        </p:spPr>
        <p:txBody>
          <a:bodyPr>
            <a:normAutofit/>
          </a:bodyPr>
          <a:lstStyle/>
          <a:p>
            <a:pPr marL="0" indent="0">
              <a:buNone/>
            </a:pPr>
            <a:r>
              <a:rPr lang="vi-VN" i="1" dirty="0">
                <a:latin typeface="Calibri (Body)"/>
              </a:rPr>
              <a:t>Học xong bài học này người học có khả năng:</a:t>
            </a:r>
          </a:p>
          <a:p>
            <a:pPr marL="0" indent="0">
              <a:buNone/>
            </a:pPr>
            <a:r>
              <a:rPr lang="vi-VN" b="1" dirty="0">
                <a:latin typeface="Calibri (Body)"/>
              </a:rPr>
              <a:t>1. Về mặt kiến thức: </a:t>
            </a:r>
            <a:r>
              <a:rPr lang="en-US" dirty="0" err="1" smtClean="0">
                <a:latin typeface="Calibri (Body)"/>
              </a:rPr>
              <a:t>Nắm</a:t>
            </a:r>
            <a:r>
              <a:rPr lang="en-US" dirty="0" smtClean="0">
                <a:latin typeface="Calibri (Body)"/>
              </a:rPr>
              <a:t> </a:t>
            </a:r>
            <a:r>
              <a:rPr lang="en-US" dirty="0" err="1" smtClean="0">
                <a:latin typeface="Calibri (Body)"/>
              </a:rPr>
              <a:t>được</a:t>
            </a:r>
            <a:r>
              <a:rPr lang="en-US" dirty="0" smtClean="0">
                <a:latin typeface="Calibri (Body)"/>
              </a:rPr>
              <a:t> </a:t>
            </a:r>
            <a:r>
              <a:rPr lang="en-US" dirty="0" err="1" smtClean="0">
                <a:latin typeface="Calibri (Body)"/>
              </a:rPr>
              <a:t>ngoại</a:t>
            </a:r>
            <a:r>
              <a:rPr lang="en-US" dirty="0" smtClean="0">
                <a:latin typeface="Calibri (Body)"/>
              </a:rPr>
              <a:t> </a:t>
            </a:r>
            <a:r>
              <a:rPr lang="en-US" dirty="0" err="1" smtClean="0">
                <a:latin typeface="Calibri (Body)"/>
              </a:rPr>
              <a:t>lệ</a:t>
            </a:r>
            <a:r>
              <a:rPr lang="en-US" dirty="0" smtClean="0">
                <a:latin typeface="Calibri (Body)"/>
              </a:rPr>
              <a:t> Validation </a:t>
            </a:r>
            <a:r>
              <a:rPr lang="en-US" dirty="0" err="1" smtClean="0">
                <a:latin typeface="Calibri (Body)"/>
              </a:rPr>
              <a:t>và</a:t>
            </a:r>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thông</a:t>
            </a:r>
            <a:r>
              <a:rPr lang="en-US" dirty="0" smtClean="0">
                <a:latin typeface="Calibri (Body)"/>
              </a:rPr>
              <a:t> </a:t>
            </a:r>
            <a:r>
              <a:rPr lang="en-US" dirty="0" err="1" smtClean="0">
                <a:latin typeface="Calibri (Body)"/>
              </a:rPr>
              <a:t>báo</a:t>
            </a:r>
            <a:r>
              <a:rPr lang="en-US" dirty="0" smtClean="0">
                <a:latin typeface="Calibri (Body)"/>
              </a:rPr>
              <a:t> </a:t>
            </a:r>
            <a:r>
              <a:rPr lang="en-US" dirty="0" err="1" smtClean="0">
                <a:latin typeface="Calibri (Body)"/>
              </a:rPr>
              <a:t>lỗi</a:t>
            </a:r>
            <a:r>
              <a:rPr lang="vi-VN" dirty="0" smtClean="0">
                <a:latin typeface="Calibri (Body)"/>
              </a:rPr>
              <a:t>.</a:t>
            </a:r>
            <a:endParaRPr lang="vi-VN" dirty="0">
              <a:latin typeface="Calibri (Body)"/>
            </a:endParaRPr>
          </a:p>
          <a:p>
            <a:pPr marL="0" indent="0">
              <a:buNone/>
            </a:pPr>
            <a:r>
              <a:rPr lang="vi-VN" b="1" dirty="0">
                <a:latin typeface="Calibri (Body)"/>
              </a:rPr>
              <a:t>2. Về mặt kỹ năng:</a:t>
            </a:r>
            <a:r>
              <a:rPr lang="vi-VN" dirty="0">
                <a:latin typeface="Calibri (Body)"/>
              </a:rPr>
              <a:t> </a:t>
            </a:r>
            <a:r>
              <a:rPr lang="en-US" dirty="0" err="1" smtClean="0">
                <a:latin typeface="Calibri (Body)"/>
              </a:rPr>
              <a:t>Xây</a:t>
            </a:r>
            <a:r>
              <a:rPr lang="en-US" dirty="0" smtClean="0">
                <a:latin typeface="Calibri (Body)"/>
              </a:rPr>
              <a:t> </a:t>
            </a:r>
            <a:r>
              <a:rPr lang="en-US" dirty="0" err="1" smtClean="0">
                <a:latin typeface="Calibri (Body)"/>
              </a:rPr>
              <a:t>dựng</a:t>
            </a:r>
            <a:r>
              <a:rPr lang="en-US" dirty="0" smtClean="0">
                <a:latin typeface="Calibri (Body)"/>
              </a:rPr>
              <a:t> </a:t>
            </a:r>
            <a:r>
              <a:rPr lang="en-US" dirty="0" err="1" smtClean="0">
                <a:latin typeface="Calibri (Body)"/>
              </a:rPr>
              <a:t>bài</a:t>
            </a:r>
            <a:r>
              <a:rPr lang="en-US" dirty="0" smtClean="0">
                <a:latin typeface="Calibri (Body)"/>
              </a:rPr>
              <a:t> </a:t>
            </a:r>
            <a:r>
              <a:rPr lang="en-US" dirty="0" err="1" smtClean="0">
                <a:latin typeface="Calibri (Body)"/>
              </a:rPr>
              <a:t>toán</a:t>
            </a:r>
            <a:r>
              <a:rPr lang="en-US" dirty="0" smtClean="0">
                <a:latin typeface="Calibri (Body)"/>
              </a:rPr>
              <a:t> Validation </a:t>
            </a:r>
            <a:r>
              <a:rPr lang="en-US" dirty="0" err="1" smtClean="0">
                <a:latin typeface="Calibri (Body)"/>
              </a:rPr>
              <a:t>và</a:t>
            </a:r>
            <a:r>
              <a:rPr lang="en-US" dirty="0" smtClean="0">
                <a:latin typeface="Calibri (Body)"/>
              </a:rPr>
              <a:t> </a:t>
            </a:r>
            <a:r>
              <a:rPr lang="en-US" dirty="0" err="1" smtClean="0">
                <a:latin typeface="Calibri (Body)"/>
              </a:rPr>
              <a:t>xử</a:t>
            </a:r>
            <a:r>
              <a:rPr lang="en-US" dirty="0" smtClean="0">
                <a:latin typeface="Calibri (Body)"/>
              </a:rPr>
              <a:t> </a:t>
            </a:r>
            <a:r>
              <a:rPr lang="en-US" dirty="0" err="1" smtClean="0">
                <a:latin typeface="Calibri (Body)"/>
              </a:rPr>
              <a:t>lý</a:t>
            </a:r>
            <a:r>
              <a:rPr lang="en-US" dirty="0" smtClean="0">
                <a:latin typeface="Calibri (Body)"/>
              </a:rPr>
              <a:t> </a:t>
            </a:r>
            <a:r>
              <a:rPr lang="en-US" dirty="0" err="1" smtClean="0">
                <a:latin typeface="Calibri (Body)"/>
              </a:rPr>
              <a:t>thông</a:t>
            </a:r>
            <a:r>
              <a:rPr lang="en-US" dirty="0" smtClean="0">
                <a:latin typeface="Calibri (Body)"/>
              </a:rPr>
              <a:t> </a:t>
            </a:r>
            <a:r>
              <a:rPr lang="en-US" dirty="0" err="1" smtClean="0">
                <a:latin typeface="Calibri (Body)"/>
              </a:rPr>
              <a:t>báo</a:t>
            </a:r>
            <a:r>
              <a:rPr lang="en-US" dirty="0" smtClean="0">
                <a:latin typeface="Calibri (Body)"/>
              </a:rPr>
              <a:t> </a:t>
            </a:r>
            <a:r>
              <a:rPr lang="en-US" dirty="0" err="1" smtClean="0">
                <a:latin typeface="Calibri (Body)"/>
              </a:rPr>
              <a:t>lỗi</a:t>
            </a:r>
            <a:r>
              <a:rPr lang="vi-VN" dirty="0" smtClean="0">
                <a:latin typeface="Calibri (Body)"/>
              </a:rPr>
              <a:t>.</a:t>
            </a:r>
            <a:endParaRPr lang="vi-VN" dirty="0">
              <a:latin typeface="Calibri (Body)"/>
            </a:endParaRPr>
          </a:p>
          <a:p>
            <a:pPr marL="0" indent="0">
              <a:buNone/>
            </a:pPr>
            <a:r>
              <a:rPr lang="vi-VN" b="1" dirty="0">
                <a:latin typeface="Calibri (Body)"/>
              </a:rPr>
              <a:t>3. Về thái độ: </a:t>
            </a:r>
            <a:r>
              <a:rPr lang="vi-VN" dirty="0">
                <a:latin typeface="Calibri (Body)"/>
              </a:rPr>
              <a:t>phải nghiêm túc trong học tập, chú ý nghe giảng, làm các nhiệm vụ được giáo viên phân công.</a:t>
            </a:r>
          </a:p>
        </p:txBody>
      </p:sp>
    </p:spTree>
    <p:extLst>
      <p:ext uri="{BB962C8B-B14F-4D97-AF65-F5344CB8AC3E}">
        <p14:creationId xmlns:p14="http://schemas.microsoft.com/office/powerpoint/2010/main" val="2827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26" y="-141515"/>
            <a:ext cx="10018713" cy="1752599"/>
          </a:xfrm>
        </p:spPr>
        <p:txBody>
          <a:bodyPr/>
          <a:lstStyle/>
          <a:p>
            <a:r>
              <a:rPr lang="en-US" b="1" dirty="0" err="1" smtClean="0">
                <a:solidFill>
                  <a:srgbClr val="002060"/>
                </a:solidFill>
              </a:rPr>
              <a:t>Đồ</a:t>
            </a:r>
            <a:r>
              <a:rPr lang="en-US" b="1" dirty="0" smtClean="0">
                <a:solidFill>
                  <a:srgbClr val="002060"/>
                </a:solidFill>
              </a:rPr>
              <a:t> </a:t>
            </a:r>
            <a:r>
              <a:rPr lang="en-US" b="1" dirty="0" err="1" smtClean="0">
                <a:solidFill>
                  <a:srgbClr val="002060"/>
                </a:solidFill>
              </a:rPr>
              <a:t>dùng</a:t>
            </a:r>
            <a:r>
              <a:rPr lang="en-US" b="1" dirty="0" smtClean="0">
                <a:solidFill>
                  <a:srgbClr val="002060"/>
                </a:solidFill>
              </a:rPr>
              <a:t> </a:t>
            </a:r>
            <a:r>
              <a:rPr lang="en-US" b="1" dirty="0" err="1" smtClean="0">
                <a:solidFill>
                  <a:srgbClr val="002060"/>
                </a:solidFill>
              </a:rPr>
              <a:t>và</a:t>
            </a:r>
            <a:r>
              <a:rPr lang="en-US" b="1" dirty="0" smtClean="0">
                <a:solidFill>
                  <a:srgbClr val="002060"/>
                </a:solidFill>
              </a:rPr>
              <a:t> </a:t>
            </a:r>
            <a:r>
              <a:rPr lang="en-US" b="1" dirty="0" err="1" smtClean="0">
                <a:solidFill>
                  <a:srgbClr val="002060"/>
                </a:solidFill>
              </a:rPr>
              <a:t>trang</a:t>
            </a:r>
            <a:r>
              <a:rPr lang="en-US" b="1" dirty="0" smtClean="0">
                <a:solidFill>
                  <a:srgbClr val="002060"/>
                </a:solidFill>
              </a:rPr>
              <a:t> </a:t>
            </a:r>
            <a:r>
              <a:rPr lang="en-US" b="1" dirty="0" err="1" smtClean="0">
                <a:solidFill>
                  <a:srgbClr val="002060"/>
                </a:solidFill>
              </a:rPr>
              <a:t>thiết</a:t>
            </a:r>
            <a:r>
              <a:rPr lang="en-US" b="1" dirty="0" smtClean="0">
                <a:solidFill>
                  <a:srgbClr val="002060"/>
                </a:solidFill>
              </a:rPr>
              <a:t> </a:t>
            </a:r>
            <a:r>
              <a:rPr lang="en-US" b="1" dirty="0" err="1" smtClean="0">
                <a:solidFill>
                  <a:srgbClr val="002060"/>
                </a:solidFill>
              </a:rPr>
              <a:t>bị</a:t>
            </a:r>
            <a:r>
              <a:rPr lang="en-US" b="1" dirty="0" smtClean="0">
                <a:solidFill>
                  <a:srgbClr val="002060"/>
                </a:solidFill>
              </a:rPr>
              <a:t> </a:t>
            </a:r>
            <a:r>
              <a:rPr lang="en-US" b="1" dirty="0" err="1" smtClean="0">
                <a:solidFill>
                  <a:srgbClr val="002060"/>
                </a:solidFill>
              </a:rPr>
              <a:t>dạy</a:t>
            </a:r>
            <a:r>
              <a:rPr lang="en-US" b="1" dirty="0" smtClean="0">
                <a:solidFill>
                  <a:srgbClr val="002060"/>
                </a:solidFill>
              </a:rPr>
              <a:t> </a:t>
            </a:r>
            <a:r>
              <a:rPr lang="en-US" b="1" dirty="0" err="1" smtClean="0">
                <a:solidFill>
                  <a:srgbClr val="002060"/>
                </a:solidFill>
              </a:rPr>
              <a:t>học</a:t>
            </a:r>
            <a:endParaRPr lang="en-US" b="1" dirty="0">
              <a:solidFill>
                <a:srgbClr val="002060"/>
              </a:solidFill>
            </a:endParaRPr>
          </a:p>
        </p:txBody>
      </p:sp>
      <p:sp>
        <p:nvSpPr>
          <p:cNvPr id="3" name="Content Placeholder 2"/>
          <p:cNvSpPr>
            <a:spLocks noGrp="1"/>
          </p:cNvSpPr>
          <p:nvPr>
            <p:ph idx="1"/>
          </p:nvPr>
        </p:nvSpPr>
        <p:spPr>
          <a:xfrm>
            <a:off x="2028595" y="1393373"/>
            <a:ext cx="10018713" cy="3483428"/>
          </a:xfrm>
        </p:spPr>
        <p:txBody>
          <a:bodyPr>
            <a:normAutofit/>
          </a:bodyPr>
          <a:lstStyle/>
          <a:p>
            <a:pPr marL="0" indent="0">
              <a:buNone/>
            </a:pPr>
            <a:r>
              <a:rPr lang="en-US" dirty="0">
                <a:latin typeface="Calibri (Body)"/>
              </a:rPr>
              <a:t>- </a:t>
            </a:r>
            <a:r>
              <a:rPr lang="vi-VN" dirty="0">
                <a:latin typeface="Calibri (Body)"/>
              </a:rPr>
              <a:t>Giáo trình </a:t>
            </a:r>
            <a:r>
              <a:rPr lang="en-US" dirty="0" err="1" smtClean="0">
                <a:latin typeface="Calibri (Body)"/>
              </a:rPr>
              <a:t>Lập</a:t>
            </a:r>
            <a:r>
              <a:rPr lang="en-US" dirty="0" smtClean="0">
                <a:latin typeface="Calibri (Body)"/>
              </a:rPr>
              <a:t> </a:t>
            </a:r>
            <a:r>
              <a:rPr lang="en-US" dirty="0" err="1" smtClean="0">
                <a:latin typeface="Calibri (Body)"/>
              </a:rPr>
              <a:t>trình</a:t>
            </a:r>
            <a:r>
              <a:rPr lang="en-US" dirty="0" smtClean="0">
                <a:latin typeface="Calibri (Body)"/>
              </a:rPr>
              <a:t> </a:t>
            </a:r>
            <a:r>
              <a:rPr lang="en-US" dirty="0" err="1" smtClean="0">
                <a:latin typeface="Calibri (Body)"/>
              </a:rPr>
              <a:t>lập</a:t>
            </a:r>
            <a:r>
              <a:rPr lang="en-US" dirty="0" smtClean="0">
                <a:latin typeface="Calibri (Body)"/>
              </a:rPr>
              <a:t> </a:t>
            </a:r>
            <a:r>
              <a:rPr lang="en-US" dirty="0" err="1" smtClean="0">
                <a:latin typeface="Calibri (Body)"/>
              </a:rPr>
              <a:t>trình</a:t>
            </a:r>
            <a:r>
              <a:rPr lang="en-US" dirty="0" smtClean="0">
                <a:latin typeface="Calibri (Body)"/>
              </a:rPr>
              <a:t> Web </a:t>
            </a:r>
            <a:r>
              <a:rPr lang="en-US" dirty="0" err="1" smtClean="0">
                <a:latin typeface="Calibri (Body)"/>
              </a:rPr>
              <a:t>cơ</a:t>
            </a:r>
            <a:r>
              <a:rPr lang="en-US" dirty="0" smtClean="0">
                <a:latin typeface="Calibri (Body)"/>
              </a:rPr>
              <a:t> </a:t>
            </a:r>
            <a:r>
              <a:rPr lang="en-US" dirty="0" err="1" smtClean="0">
                <a:latin typeface="Calibri (Body)"/>
              </a:rPr>
              <a:t>bản</a:t>
            </a:r>
            <a:endParaRPr lang="vi-VN" dirty="0">
              <a:latin typeface="Calibri (Body)"/>
            </a:endParaRPr>
          </a:p>
          <a:p>
            <a:pPr marL="0" indent="0">
              <a:buNone/>
            </a:pPr>
            <a:r>
              <a:rPr lang="en-US" dirty="0" smtClean="0">
                <a:latin typeface="Calibri (Body)"/>
              </a:rPr>
              <a:t>- </a:t>
            </a:r>
            <a:r>
              <a:rPr lang="vi-VN" dirty="0" smtClean="0">
                <a:latin typeface="Calibri (Body)"/>
              </a:rPr>
              <a:t>Phòng </a:t>
            </a:r>
            <a:r>
              <a:rPr lang="vi-VN" dirty="0">
                <a:latin typeface="Calibri (Body)"/>
              </a:rPr>
              <a:t>máy tính cài đặt </a:t>
            </a:r>
            <a:r>
              <a:rPr lang="en-US" dirty="0" smtClean="0">
                <a:latin typeface="Calibri (Body)"/>
              </a:rPr>
              <a:t>XAMPP, </a:t>
            </a:r>
            <a:r>
              <a:rPr lang="en-US" dirty="0" err="1" smtClean="0">
                <a:latin typeface="Calibri (Body)"/>
              </a:rPr>
              <a:t>phần</a:t>
            </a:r>
            <a:r>
              <a:rPr lang="en-US" dirty="0" smtClean="0">
                <a:latin typeface="Calibri (Body)"/>
              </a:rPr>
              <a:t> </a:t>
            </a:r>
            <a:r>
              <a:rPr lang="en-US" dirty="0" err="1" smtClean="0">
                <a:latin typeface="Calibri (Body)"/>
              </a:rPr>
              <a:t>mềm</a:t>
            </a:r>
            <a:r>
              <a:rPr lang="en-US" dirty="0" smtClean="0">
                <a:latin typeface="Calibri (Body)"/>
              </a:rPr>
              <a:t> VS Code</a:t>
            </a:r>
          </a:p>
          <a:p>
            <a:pPr marL="0" indent="0">
              <a:buNone/>
            </a:pPr>
            <a:r>
              <a:rPr lang="en-US" dirty="0" smtClean="0">
                <a:latin typeface="Calibri (Body)"/>
              </a:rPr>
              <a:t>- </a:t>
            </a:r>
            <a:r>
              <a:rPr lang="en-US" dirty="0" err="1" smtClean="0">
                <a:latin typeface="Calibri (Body)"/>
              </a:rPr>
              <a:t>Mạng</a:t>
            </a:r>
            <a:r>
              <a:rPr lang="en-US" dirty="0" smtClean="0">
                <a:latin typeface="Calibri (Body)"/>
              </a:rPr>
              <a:t>, </a:t>
            </a:r>
            <a:r>
              <a:rPr lang="en-US" dirty="0" err="1" smtClean="0">
                <a:latin typeface="Calibri (Body)"/>
              </a:rPr>
              <a:t>các</a:t>
            </a:r>
            <a:r>
              <a:rPr lang="en-US" dirty="0" smtClean="0">
                <a:latin typeface="Calibri (Body)"/>
              </a:rPr>
              <a:t> </a:t>
            </a:r>
            <a:r>
              <a:rPr lang="en-US" dirty="0" err="1" smtClean="0">
                <a:latin typeface="Calibri (Body)"/>
              </a:rPr>
              <a:t>ứng</a:t>
            </a:r>
            <a:r>
              <a:rPr lang="en-US" dirty="0" smtClean="0">
                <a:latin typeface="Calibri (Body)"/>
              </a:rPr>
              <a:t> </a:t>
            </a:r>
            <a:r>
              <a:rPr lang="en-US" dirty="0" err="1" smtClean="0">
                <a:latin typeface="Calibri (Body)"/>
              </a:rPr>
              <a:t>dụng</a:t>
            </a:r>
            <a:r>
              <a:rPr lang="en-US" dirty="0" smtClean="0">
                <a:latin typeface="Calibri (Body)"/>
              </a:rPr>
              <a:t> </a:t>
            </a:r>
            <a:r>
              <a:rPr lang="en-US" dirty="0" err="1" smtClean="0">
                <a:latin typeface="Calibri (Body)"/>
              </a:rPr>
              <a:t>làm</a:t>
            </a:r>
            <a:r>
              <a:rPr lang="en-US" dirty="0" smtClean="0">
                <a:latin typeface="Calibri (Body)"/>
              </a:rPr>
              <a:t> </a:t>
            </a:r>
            <a:r>
              <a:rPr lang="en-US" dirty="0" err="1" smtClean="0">
                <a:latin typeface="Calibri (Body)"/>
              </a:rPr>
              <a:t>việc</a:t>
            </a:r>
            <a:r>
              <a:rPr lang="en-US" dirty="0" smtClean="0">
                <a:latin typeface="Calibri (Body)"/>
              </a:rPr>
              <a:t> </a:t>
            </a:r>
            <a:r>
              <a:rPr lang="en-US" dirty="0" err="1" smtClean="0">
                <a:latin typeface="Calibri (Body)"/>
              </a:rPr>
              <a:t>nhóm</a:t>
            </a:r>
            <a:r>
              <a:rPr lang="en-US" dirty="0" smtClean="0">
                <a:latin typeface="Calibri (Body)"/>
              </a:rPr>
              <a:t> (</a:t>
            </a:r>
            <a:r>
              <a:rPr lang="en-US" dirty="0" err="1" smtClean="0">
                <a:latin typeface="Calibri (Body)"/>
              </a:rPr>
              <a:t>Padlet</a:t>
            </a:r>
            <a:r>
              <a:rPr lang="en-US" dirty="0" smtClean="0">
                <a:latin typeface="Calibri (Body)"/>
              </a:rPr>
              <a:t>, </a:t>
            </a:r>
            <a:r>
              <a:rPr lang="en-US" dirty="0" err="1" smtClean="0">
                <a:latin typeface="Calibri (Body)"/>
              </a:rPr>
              <a:t>Zalo</a:t>
            </a:r>
            <a:r>
              <a:rPr lang="en-US" dirty="0" smtClean="0">
                <a:latin typeface="Calibri (Body)"/>
              </a:rPr>
              <a:t>, FB), website </a:t>
            </a:r>
            <a:r>
              <a:rPr lang="en-US" dirty="0" err="1" smtClean="0">
                <a:latin typeface="Calibri (Body)"/>
              </a:rPr>
              <a:t>làm</a:t>
            </a:r>
            <a:r>
              <a:rPr lang="en-US" dirty="0" smtClean="0">
                <a:latin typeface="Calibri (Body)"/>
              </a:rPr>
              <a:t> </a:t>
            </a:r>
            <a:r>
              <a:rPr lang="en-US" dirty="0" err="1" smtClean="0">
                <a:latin typeface="Calibri (Body)"/>
              </a:rPr>
              <a:t>bài</a:t>
            </a:r>
            <a:r>
              <a:rPr lang="en-US" dirty="0" smtClean="0">
                <a:latin typeface="Calibri (Body)"/>
              </a:rPr>
              <a:t> </a:t>
            </a:r>
            <a:r>
              <a:rPr lang="en-US" dirty="0" err="1" smtClean="0">
                <a:latin typeface="Calibri (Body)"/>
              </a:rPr>
              <a:t>tập</a:t>
            </a:r>
            <a:r>
              <a:rPr lang="en-US" dirty="0" smtClean="0">
                <a:latin typeface="Calibri (Body)"/>
              </a:rPr>
              <a:t> </a:t>
            </a:r>
            <a:r>
              <a:rPr lang="en-US" dirty="0" err="1" smtClean="0">
                <a:latin typeface="Calibri (Body)"/>
              </a:rPr>
              <a:t>trực</a:t>
            </a:r>
            <a:r>
              <a:rPr lang="en-US" dirty="0" smtClean="0">
                <a:latin typeface="Calibri (Body)"/>
              </a:rPr>
              <a:t> </a:t>
            </a:r>
            <a:r>
              <a:rPr lang="en-US" dirty="0" err="1" smtClean="0">
                <a:latin typeface="Calibri (Body)"/>
              </a:rPr>
              <a:t>tuyến</a:t>
            </a:r>
            <a:r>
              <a:rPr lang="en-US" dirty="0" smtClean="0">
                <a:latin typeface="Calibri (Body)"/>
              </a:rPr>
              <a:t> (H5P.org)</a:t>
            </a:r>
            <a:endParaRPr lang="vi-VN" dirty="0">
              <a:latin typeface="Calibri (Body)"/>
            </a:endParaRPr>
          </a:p>
          <a:p>
            <a:pPr marL="0" indent="0">
              <a:buNone/>
            </a:pPr>
            <a:r>
              <a:rPr lang="en-US" dirty="0" smtClean="0">
                <a:latin typeface="Calibri (Body)"/>
              </a:rPr>
              <a:t>- </a:t>
            </a:r>
            <a:r>
              <a:rPr lang="vi-VN" dirty="0" smtClean="0">
                <a:latin typeface="Calibri (Body)"/>
              </a:rPr>
              <a:t>Máy </a:t>
            </a:r>
            <a:r>
              <a:rPr lang="vi-VN" dirty="0">
                <a:latin typeface="Calibri (Body)"/>
              </a:rPr>
              <a:t>chiếu, </a:t>
            </a:r>
            <a:r>
              <a:rPr lang="vi-VN" dirty="0" smtClean="0">
                <a:latin typeface="Calibri (Body)"/>
              </a:rPr>
              <a:t>bảng</a:t>
            </a:r>
            <a:r>
              <a:rPr lang="en-US" dirty="0" smtClean="0">
                <a:latin typeface="Calibri (Body)"/>
              </a:rPr>
              <a:t>, </a:t>
            </a:r>
            <a:r>
              <a:rPr lang="en-US" dirty="0" err="1" smtClean="0">
                <a:latin typeface="Calibri (Body)"/>
              </a:rPr>
              <a:t>bút</a:t>
            </a:r>
            <a:r>
              <a:rPr lang="en-US" dirty="0" smtClean="0">
                <a:latin typeface="Calibri (Body)"/>
              </a:rPr>
              <a:t> </a:t>
            </a:r>
            <a:r>
              <a:rPr lang="en-US" dirty="0" err="1" smtClean="0">
                <a:latin typeface="Calibri (Body)"/>
              </a:rPr>
              <a:t>viết</a:t>
            </a:r>
            <a:r>
              <a:rPr lang="en-US" dirty="0" smtClean="0">
                <a:latin typeface="Calibri (Body)"/>
              </a:rPr>
              <a:t> </a:t>
            </a:r>
            <a:r>
              <a:rPr lang="en-US" dirty="0" err="1" smtClean="0">
                <a:latin typeface="Calibri (Body)"/>
              </a:rPr>
              <a:t>bảng</a:t>
            </a:r>
            <a:endParaRPr lang="vi-VN" dirty="0">
              <a:latin typeface="Calibri (Body)"/>
            </a:endParaRPr>
          </a:p>
        </p:txBody>
      </p:sp>
    </p:spTree>
    <p:extLst>
      <p:ext uri="{BB962C8B-B14F-4D97-AF65-F5344CB8AC3E}">
        <p14:creationId xmlns:p14="http://schemas.microsoft.com/office/powerpoint/2010/main" val="8605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5543" y="1232447"/>
            <a:ext cx="9889859" cy="4430527"/>
          </a:xfrm>
        </p:spPr>
        <p:txBody>
          <a:bodyPr>
            <a:normAutofit fontScale="92500"/>
          </a:bodyPr>
          <a:lstStyle/>
          <a:p>
            <a:pPr marL="457200" lvl="1" indent="0">
              <a:buNone/>
            </a:pPr>
            <a:r>
              <a:rPr lang="en-US" sz="2600" b="1" dirty="0" smtClean="0"/>
              <a:t>7.1.1</a:t>
            </a:r>
            <a:r>
              <a:rPr lang="en-US" sz="2600" b="1" dirty="0"/>
              <a:t>. </a:t>
            </a:r>
            <a:r>
              <a:rPr lang="en-US" sz="2600" b="1" dirty="0" err="1"/>
              <a:t>Kiểm</a:t>
            </a:r>
            <a:r>
              <a:rPr lang="en-US" sz="2600" b="1" dirty="0"/>
              <a:t> </a:t>
            </a:r>
            <a:r>
              <a:rPr lang="en-US" sz="2600" b="1" dirty="0" err="1"/>
              <a:t>tra</a:t>
            </a:r>
            <a:r>
              <a:rPr lang="en-US" sz="2600" b="1" dirty="0"/>
              <a:t> </a:t>
            </a:r>
            <a:r>
              <a:rPr lang="en-US" sz="2600" b="1" dirty="0" err="1"/>
              <a:t>tính</a:t>
            </a:r>
            <a:r>
              <a:rPr lang="en-US" sz="2600" b="1" dirty="0"/>
              <a:t> </a:t>
            </a:r>
            <a:r>
              <a:rPr lang="en-US" sz="2600" b="1" dirty="0" err="1"/>
              <a:t>hợp</a:t>
            </a:r>
            <a:r>
              <a:rPr lang="en-US" sz="2600" b="1" dirty="0"/>
              <a:t> </a:t>
            </a:r>
            <a:r>
              <a:rPr lang="en-US" sz="2600" b="1" dirty="0" err="1"/>
              <a:t>lệ</a:t>
            </a:r>
            <a:r>
              <a:rPr lang="en-US" sz="2600" b="1" dirty="0"/>
              <a:t> </a:t>
            </a:r>
            <a:r>
              <a:rPr lang="en-US" sz="2600" b="1" dirty="0" err="1"/>
              <a:t>của</a:t>
            </a:r>
            <a:r>
              <a:rPr lang="en-US" sz="2600" b="1" dirty="0"/>
              <a:t> </a:t>
            </a:r>
            <a:r>
              <a:rPr lang="en-US" sz="2600" b="1" dirty="0" err="1"/>
              <a:t>dữ</a:t>
            </a:r>
            <a:r>
              <a:rPr lang="en-US" sz="2600" b="1" dirty="0"/>
              <a:t> </a:t>
            </a:r>
            <a:r>
              <a:rPr lang="en-US" sz="2600" b="1" dirty="0" err="1" smtClean="0"/>
              <a:t>liệu</a:t>
            </a:r>
            <a:endParaRPr lang="en-US" sz="2600" b="1" dirty="0" smtClean="0"/>
          </a:p>
          <a:p>
            <a:pPr indent="0" algn="just">
              <a:lnSpc>
                <a:spcPct val="120000"/>
              </a:lnSpc>
              <a:spcBef>
                <a:spcPts val="600"/>
              </a:spcBef>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smtClean="0">
                <a:latin typeface="Times New Roman" panose="02020603050405020304" pitchFamily="18" charset="0"/>
                <a:ea typeface="Calibri" panose="020F0502020204030204" pitchFamily="34" charset="0"/>
                <a:cs typeface="Times New Roman" panose="02020603050405020304" pitchFamily="18" charset="0"/>
              </a:rPr>
              <a:t>Phương pháp kiểm tra tính hợp lệ của dữ liệu giúp người người dùng nhập dữ liệu chuẩn theo yêu cầu của hệ thống.</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600"/>
              </a:spcBef>
              <a:buNone/>
            </a:pPr>
            <a:r>
              <a:rPr lang="vi-VN" b="1" i="1" dirty="0" smtClean="0">
                <a:latin typeface="Times New Roman" panose="02020603050405020304" pitchFamily="18" charset="0"/>
                <a:ea typeface="Calibri" panose="020F0502020204030204" pitchFamily="34" charset="0"/>
                <a:cs typeface="Times New Roman" panose="02020603050405020304" pitchFamily="18" charset="0"/>
              </a:rPr>
              <a:t>Ví </a:t>
            </a:r>
            <a:r>
              <a:rPr lang="vi-VN" b="1" i="1" dirty="0">
                <a:latin typeface="Times New Roman" panose="02020603050405020304" pitchFamily="18" charset="0"/>
                <a:ea typeface="Calibri" panose="020F0502020204030204" pitchFamily="34" charset="0"/>
                <a:cs typeface="Times New Roman" panose="02020603050405020304" pitchFamily="18" charset="0"/>
              </a:rPr>
              <a:t>dụ </a:t>
            </a:r>
            <a:r>
              <a:rPr lang="en-US" b="1" i="1" dirty="0" smtClean="0">
                <a:latin typeface="Times New Roman" panose="02020603050405020304" pitchFamily="18" charset="0"/>
                <a:ea typeface="Calibri" panose="020F0502020204030204" pitchFamily="34" charset="0"/>
                <a:cs typeface="Times New Roman" panose="02020603050405020304" pitchFamily="18" charset="0"/>
              </a:rPr>
              <a:t>7</a:t>
            </a:r>
            <a:r>
              <a:rPr lang="vi-VN" b="1"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b="1" i="1" dirty="0" smtClean="0">
                <a:latin typeface="Times New Roman" panose="02020603050405020304" pitchFamily="18" charset="0"/>
                <a:ea typeface="Calibri" panose="020F0502020204030204" pitchFamily="34" charset="0"/>
                <a:cs typeface="Times New Roman" panose="02020603050405020304" pitchFamily="18" charset="0"/>
              </a:rPr>
              <a:t>1</a:t>
            </a:r>
            <a:r>
              <a:rPr lang="vi-VN"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marR="0" lvl="0" indent="-342900" algn="just">
              <a:lnSpc>
                <a:spcPct val="120000"/>
              </a:lnSpc>
              <a:spcBef>
                <a:spcPts val="300"/>
              </a:spcBef>
              <a:spcAft>
                <a:spcPts val="0"/>
              </a:spcAft>
              <a:buFont typeface="Times New Roman" panose="02020603050405020304" pitchFamily="18" charset="0"/>
              <a:buChar char="₋"/>
            </a:pPr>
            <a:r>
              <a:rPr lang="vi-VN" dirty="0">
                <a:latin typeface="Times New Roman" panose="02020603050405020304" pitchFamily="18" charset="0"/>
                <a:ea typeface="Calibri" panose="020F0502020204030204" pitchFamily="34" charset="0"/>
                <a:cs typeface="Times New Roman" panose="02020603050405020304" pitchFamily="18" charset="0"/>
              </a:rPr>
              <a:t>Tên không được để trống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marR="0" lvl="0" indent="-342900" algn="just">
              <a:lnSpc>
                <a:spcPct val="120000"/>
              </a:lnSpc>
              <a:spcBef>
                <a:spcPts val="300"/>
              </a:spcBef>
              <a:spcAft>
                <a:spcPts val="0"/>
              </a:spcAft>
              <a:buFont typeface="Times New Roman" panose="02020603050405020304" pitchFamily="18" charset="0"/>
              <a:buChar char="₋"/>
            </a:pPr>
            <a:r>
              <a:rPr lang="vi-VN" dirty="0">
                <a:latin typeface="Times New Roman" panose="02020603050405020304" pitchFamily="18" charset="0"/>
                <a:ea typeface="Calibri" panose="020F0502020204030204" pitchFamily="34" charset="0"/>
                <a:cs typeface="Times New Roman" panose="02020603050405020304" pitchFamily="18" charset="0"/>
              </a:rPr>
              <a:t>Email đúng định dạng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marR="0" lvl="0" indent="-342900" algn="just">
              <a:lnSpc>
                <a:spcPct val="120000"/>
              </a:lnSpc>
              <a:spcBef>
                <a:spcPts val="300"/>
              </a:spcBef>
              <a:spcAft>
                <a:spcPts val="0"/>
              </a:spcAft>
              <a:buFont typeface="Times New Roman" panose="02020603050405020304" pitchFamily="18" charset="0"/>
              <a:buChar char="₋"/>
            </a:pPr>
            <a:r>
              <a:rPr lang="vi-VN" dirty="0">
                <a:latin typeface="Times New Roman" panose="02020603050405020304" pitchFamily="18" charset="0"/>
                <a:ea typeface="Calibri" panose="020F0502020204030204" pitchFamily="34" charset="0"/>
                <a:cs typeface="Times New Roman" panose="02020603050405020304" pitchFamily="18" charset="0"/>
              </a:rPr>
              <a:t>Username bao gồm các chữ cái và dấu gạch dưới, có độ dài 6-32 ký tự</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marR="0" lvl="0" indent="-342900" algn="just">
              <a:lnSpc>
                <a:spcPct val="120000"/>
              </a:lnSpc>
              <a:spcBef>
                <a:spcPts val="300"/>
              </a:spcBef>
              <a:spcAft>
                <a:spcPts val="0"/>
              </a:spcAft>
              <a:buFont typeface="Times New Roman" panose="02020603050405020304" pitchFamily="18" charset="0"/>
              <a:buChar char="₋"/>
            </a:pPr>
            <a:r>
              <a:rPr lang="vi-VN" dirty="0">
                <a:latin typeface="Times New Roman" panose="02020603050405020304" pitchFamily="18" charset="0"/>
                <a:ea typeface="Calibri" panose="020F0502020204030204" pitchFamily="34" charset="0"/>
                <a:cs typeface="Times New Roman" panose="02020603050405020304" pitchFamily="18" charset="0"/>
              </a:rPr>
              <a:t>Password bao gồm các ký tự chữ cái, chử số, ký tự đặt biệt, độ dài 6-32 ký tự</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marR="0" lvl="0" indent="-342900" algn="just">
              <a:lnSpc>
                <a:spcPct val="120000"/>
              </a:lnSpc>
              <a:spcBef>
                <a:spcPts val="300"/>
              </a:spcBef>
              <a:spcAft>
                <a:spcPts val="0"/>
              </a:spcAft>
              <a:buFont typeface="Times New Roman" panose="02020603050405020304" pitchFamily="18" charset="0"/>
              <a:buChar char="₋"/>
            </a:pPr>
            <a:r>
              <a:rPr lang="vi-VN" dirty="0">
                <a:latin typeface="Times New Roman" panose="02020603050405020304" pitchFamily="18" charset="0"/>
                <a:ea typeface="Calibri" panose="020F0502020204030204" pitchFamily="34" charset="0"/>
                <a:cs typeface="Times New Roman" panose="02020603050405020304" pitchFamily="18" charset="0"/>
              </a:rPr>
              <a:t>Radio giới tính yêu cầu chọn ít nhất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vi-VN" dirty="0"/>
          </a:p>
        </p:txBody>
      </p:sp>
      <p:sp>
        <p:nvSpPr>
          <p:cNvPr id="2" name="Title 1"/>
          <p:cNvSpPr>
            <a:spLocks noGrp="1"/>
          </p:cNvSpPr>
          <p:nvPr>
            <p:ph type="title"/>
          </p:nvPr>
        </p:nvSpPr>
        <p:spPr>
          <a:xfrm>
            <a:off x="1461057" y="120621"/>
            <a:ext cx="10598832" cy="976660"/>
          </a:xfrm>
        </p:spPr>
        <p:txBody>
          <a:bodyPr>
            <a:normAutofit/>
          </a:bodyPr>
          <a:lstStyle/>
          <a:p>
            <a:pPr algn="l">
              <a:lnSpc>
                <a:spcPct val="150000"/>
              </a:lnSpc>
            </a:pPr>
            <a:r>
              <a:rPr lang="en-US" sz="2800" b="1" i="1" dirty="0">
                <a:solidFill>
                  <a:srgbClr val="002060"/>
                </a:solidFill>
                <a:latin typeface="Corbel" panose="020B0503020204020204" pitchFamily="34" charset="0"/>
                <a:cs typeface="Calibri" panose="020F0502020204030204" pitchFamily="34" charset="0"/>
              </a:rPr>
              <a:t>7</a:t>
            </a:r>
            <a:r>
              <a:rPr lang="en-US" sz="2800" b="1" i="1" dirty="0" smtClean="0">
                <a:solidFill>
                  <a:srgbClr val="002060"/>
                </a:solidFill>
                <a:latin typeface="Corbel" panose="020B0503020204020204" pitchFamily="34" charset="0"/>
                <a:cs typeface="Calibri" panose="020F0502020204030204" pitchFamily="34" charset="0"/>
              </a:rPr>
              <a:t>.1. </a:t>
            </a:r>
            <a:r>
              <a:rPr lang="en-US" sz="2800" b="1" i="1" dirty="0" err="1" smtClean="0">
                <a:solidFill>
                  <a:srgbClr val="002060"/>
                </a:solidFill>
                <a:latin typeface="Corbel" panose="020B0503020204020204" pitchFamily="34" charset="0"/>
                <a:cs typeface="Calibri" panose="020F0502020204030204" pitchFamily="34" charset="0"/>
              </a:rPr>
              <a:t>Xử</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lý</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ngoại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lệ</a:t>
            </a:r>
            <a:r>
              <a:rPr lang="en-US" sz="2800" b="1" i="1" dirty="0" smtClean="0">
                <a:solidFill>
                  <a:srgbClr val="002060"/>
                </a:solidFill>
                <a:latin typeface="Corbel" panose="020B0503020204020204" pitchFamily="34" charset="0"/>
                <a:cs typeface="Calibri" panose="020F0502020204030204" pitchFamily="34" charset="0"/>
              </a:rPr>
              <a:t> Validation</a:t>
            </a:r>
            <a:endParaRPr lang="en-US" sz="2800" b="1" i="1" dirty="0">
              <a:solidFill>
                <a:srgbClr val="002060"/>
              </a:solidFill>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27623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a:solidFill>
                  <a:srgbClr val="002060"/>
                </a:solidFill>
                <a:latin typeface="Corbel" panose="020B0503020204020204" pitchFamily="34" charset="0"/>
                <a:cs typeface="Calibri" panose="020F0502020204030204" pitchFamily="34" charset="0"/>
              </a:rPr>
              <a:t>7</a:t>
            </a:r>
            <a:r>
              <a:rPr lang="en-US" sz="2800" b="1" i="1" dirty="0" smtClean="0">
                <a:solidFill>
                  <a:srgbClr val="002060"/>
                </a:solidFill>
                <a:latin typeface="Corbel" panose="020B0503020204020204" pitchFamily="34" charset="0"/>
                <a:cs typeface="Calibri" panose="020F0502020204030204" pitchFamily="34" charset="0"/>
              </a:rPr>
              <a:t>.1. </a:t>
            </a:r>
            <a:r>
              <a:rPr lang="en-US" sz="2800" b="1" i="1" dirty="0" err="1" smtClean="0">
                <a:solidFill>
                  <a:srgbClr val="002060"/>
                </a:solidFill>
                <a:latin typeface="Corbel" panose="020B0503020204020204" pitchFamily="34" charset="0"/>
                <a:cs typeface="Calibri" panose="020F0502020204030204" pitchFamily="34" charset="0"/>
              </a:rPr>
              <a:t>Xử</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lý</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ngoại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lệ</a:t>
            </a:r>
            <a:r>
              <a:rPr lang="en-US" sz="2800" b="1" i="1" dirty="0" smtClean="0">
                <a:solidFill>
                  <a:srgbClr val="002060"/>
                </a:solidFill>
                <a:latin typeface="Corbel" panose="020B0503020204020204" pitchFamily="34" charset="0"/>
                <a:cs typeface="Calibri" panose="020F0502020204030204" pitchFamily="34" charset="0"/>
              </a:rPr>
              <a:t> Validation</a:t>
            </a:r>
            <a:endParaRPr lang="en-US" sz="2800" b="1" i="1" dirty="0">
              <a:solidFill>
                <a:srgbClr val="002060"/>
              </a:solidFill>
              <a:latin typeface="Corbel" panose="020B0503020204020204" pitchFamily="34" charset="0"/>
              <a:cs typeface="Calibri" panose="020F0502020204030204" pitchFamily="34" charset="0"/>
            </a:endParaRPr>
          </a:p>
        </p:txBody>
      </p:sp>
      <p:sp>
        <p:nvSpPr>
          <p:cNvPr id="5" name="Rectangle 4"/>
          <p:cNvSpPr/>
          <p:nvPr/>
        </p:nvSpPr>
        <p:spPr>
          <a:xfrm>
            <a:off x="1697823" y="561507"/>
            <a:ext cx="10290276" cy="646331"/>
          </a:xfrm>
          <a:prstGeom prst="rect">
            <a:avLst/>
          </a:prstGeom>
        </p:spPr>
        <p:txBody>
          <a:bodyPr wrap="square">
            <a:spAutoFit/>
          </a:bodyPr>
          <a:lstStyle/>
          <a:p>
            <a:pPr algn="just"/>
            <a:r>
              <a:rPr lang="vi-VN" dirty="0">
                <a:latin typeface="Times New Roman" panose="02020603050405020304" pitchFamily="18" charset="0"/>
                <a:ea typeface="Calibri" panose="020F0502020204030204" pitchFamily="34" charset="0"/>
              </a:rPr>
              <a:t>Tất cả mọi dữ liệu do người dùng nhập vào form, gõ vào URL là dữ liệu đến từ những nguồn không an toàn. Do đó chúng ta cần phải xác thực những dữ liệu này trước khi xử lý chúng vì lý do bảo mật. </a:t>
            </a:r>
            <a:endParaRPr lang="en-US" dirty="0"/>
          </a:p>
        </p:txBody>
      </p:sp>
      <p:sp>
        <p:nvSpPr>
          <p:cNvPr id="6" name="Rectangle 5"/>
          <p:cNvSpPr/>
          <p:nvPr/>
        </p:nvSpPr>
        <p:spPr>
          <a:xfrm>
            <a:off x="1697823" y="1162947"/>
            <a:ext cx="3146054" cy="369332"/>
          </a:xfrm>
          <a:prstGeom prst="rect">
            <a:avLst/>
          </a:prstGeom>
        </p:spPr>
        <p:txBody>
          <a:bodyPr wrap="none">
            <a:spAutoFit/>
          </a:bodyPr>
          <a:lstStyle/>
          <a:p>
            <a:r>
              <a:rPr lang="vi-VN" b="1" u="sng" dirty="0" err="1">
                <a:latin typeface="Times New Roman" panose="02020603050405020304" pitchFamily="18" charset="0"/>
                <a:ea typeface="Calibri" panose="020F0502020204030204" pitchFamily="34" charset="0"/>
              </a:rPr>
              <a:t>C</a:t>
            </a:r>
            <a:r>
              <a:rPr lang="en-US" b="1" u="sng" dirty="0" err="1" smtClean="0">
                <a:latin typeface="Times New Roman" panose="02020603050405020304" pitchFamily="18" charset="0"/>
                <a:ea typeface="Calibri" panose="020F0502020204030204" pitchFamily="34" charset="0"/>
              </a:rPr>
              <a:t>ách</a:t>
            </a:r>
            <a:r>
              <a:rPr lang="en-US" b="1" u="sng" dirty="0" smtClean="0">
                <a:latin typeface="Times New Roman" panose="02020603050405020304" pitchFamily="18" charset="0"/>
                <a:ea typeface="Calibri" panose="020F0502020204030204" pitchFamily="34" charset="0"/>
              </a:rPr>
              <a:t> hacker </a:t>
            </a:r>
            <a:r>
              <a:rPr lang="vi-VN" b="1" u="sng" dirty="0" smtClean="0">
                <a:latin typeface="Times New Roman" panose="02020603050405020304" pitchFamily="18" charset="0"/>
                <a:ea typeface="Calibri" panose="020F0502020204030204" pitchFamily="34" charset="0"/>
              </a:rPr>
              <a:t>tấn công từ form</a:t>
            </a:r>
            <a:endParaRPr lang="en-US" u="sng" dirty="0"/>
          </a:p>
        </p:txBody>
      </p:sp>
      <p:sp>
        <p:nvSpPr>
          <p:cNvPr id="7" name="Rectangle 6"/>
          <p:cNvSpPr/>
          <p:nvPr/>
        </p:nvSpPr>
        <p:spPr>
          <a:xfrm>
            <a:off x="1784524" y="1501552"/>
            <a:ext cx="1455965" cy="461665"/>
          </a:xfrm>
          <a:prstGeom prst="rect">
            <a:avLst/>
          </a:prstGeom>
        </p:spPr>
        <p:txBody>
          <a:bodyPr wrap="square">
            <a:spAutoFit/>
          </a:bodyPr>
          <a:lstStyle/>
          <a:p>
            <a:pPr algn="just">
              <a:lnSpc>
                <a:spcPct val="120000"/>
              </a:lnSpc>
              <a:spcBef>
                <a:spcPts val="600"/>
              </a:spcBef>
            </a:pP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Ví</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dụ</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smtClean="0">
                <a:latin typeface="Times New Roman" panose="02020603050405020304" pitchFamily="18" charset="0"/>
                <a:ea typeface="Calibri" panose="020F0502020204030204" pitchFamily="34" charset="0"/>
                <a:cs typeface="Times New Roman" panose="02020603050405020304" pitchFamily="18" charset="0"/>
              </a:rPr>
              <a:t>7.2.</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rotWithShape="1">
          <a:blip r:embed="rId2"/>
          <a:srcRect r="86816" b="80326"/>
          <a:stretch/>
        </p:blipFill>
        <p:spPr bwMode="auto">
          <a:xfrm>
            <a:off x="3184500" y="1627347"/>
            <a:ext cx="3831101" cy="2358136"/>
          </a:xfrm>
          <a:prstGeom prst="rect">
            <a:avLst/>
          </a:prstGeom>
          <a:ln>
            <a:solidFill>
              <a:schemeClr val="accent1"/>
            </a:solidFill>
          </a:ln>
          <a:extLst>
            <a:ext uri="{53640926-AAD7-44D8-BBD7-CCE9431645EC}">
              <a14:shadowObscured xmlns:a14="http://schemas.microsoft.com/office/drawing/2010/main"/>
            </a:ext>
          </a:extLst>
        </p:spPr>
      </p:pic>
      <p:pic>
        <p:nvPicPr>
          <p:cNvPr id="9" name="Picture 8"/>
          <p:cNvPicPr/>
          <p:nvPr/>
        </p:nvPicPr>
        <p:blipFill rotWithShape="1">
          <a:blip r:embed="rId3"/>
          <a:srcRect r="84873" b="82429"/>
          <a:stretch/>
        </p:blipFill>
        <p:spPr bwMode="auto">
          <a:xfrm>
            <a:off x="8632228" y="1627347"/>
            <a:ext cx="3831101" cy="1869195"/>
          </a:xfrm>
          <a:prstGeom prst="rect">
            <a:avLst/>
          </a:prstGeom>
          <a:ln>
            <a:solidFill>
              <a:schemeClr val="accent1"/>
            </a:solidFill>
          </a:ln>
          <a:extLst>
            <a:ext uri="{53640926-AAD7-44D8-BBD7-CCE9431645EC}">
              <a14:shadowObscured xmlns:a14="http://schemas.microsoft.com/office/drawing/2010/main"/>
            </a:ext>
          </a:extLst>
        </p:spPr>
      </p:pic>
      <p:sp>
        <p:nvSpPr>
          <p:cNvPr id="10" name="Right Arrow 9"/>
          <p:cNvSpPr/>
          <p:nvPr/>
        </p:nvSpPr>
        <p:spPr>
          <a:xfrm>
            <a:off x="7114025" y="2096122"/>
            <a:ext cx="1445297" cy="1400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ea typeface="Calibri" panose="020F0502020204030204" pitchFamily="34" charset="0"/>
                <a:cs typeface="Times New Roman" panose="02020603050405020304" pitchFamily="18" charset="0"/>
              </a:rPr>
              <a:t>Nhấn nút </a:t>
            </a:r>
            <a:r>
              <a:rPr lang="vi-VN" b="1" dirty="0" smtClean="0">
                <a:latin typeface="Times New Roman" panose="02020603050405020304" pitchFamily="18" charset="0"/>
                <a:ea typeface="Calibri" panose="020F0502020204030204" pitchFamily="34" charset="0"/>
                <a:cs typeface="Times New Roman" panose="02020603050405020304" pitchFamily="18" charset="0"/>
              </a:rPr>
              <a:t>Gửi</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682047" y="4201599"/>
            <a:ext cx="6096000" cy="1280351"/>
          </a:xfrm>
          <a:prstGeom prst="rect">
            <a:avLst/>
          </a:prstGeom>
        </p:spPr>
        <p:txBody>
          <a:bodyPr>
            <a:spAutoFit/>
          </a:bodyPr>
          <a:lstStyle/>
          <a:p>
            <a:pPr algn="just">
              <a:lnSpc>
                <a:spcPct val="120000"/>
              </a:lnSpc>
              <a:spcBef>
                <a:spcPts val="1200"/>
              </a:spcBef>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Trường hợp ở </a:t>
            </a:r>
            <a:r>
              <a:rPr lang="vi-VN" sz="2000" dirty="0">
                <a:latin typeface="Times New Roman" panose="02020603050405020304" pitchFamily="18" charset="0"/>
                <a:ea typeface="Calibri" panose="020F0502020204030204" pitchFamily="34" charset="0"/>
                <a:cs typeface="Times New Roman" panose="02020603050405020304" pitchFamily="18" charset="0"/>
              </a:rPr>
              <a:t>input Họ và tên, nhập vào: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vi-VN" sz="1600" b="1" dirty="0">
                <a:latin typeface="Consolas" panose="020B0609020204030204" pitchFamily="49" charset="0"/>
                <a:ea typeface="Calibri" panose="020F0502020204030204" pitchFamily="34" charset="0"/>
                <a:cs typeface="Times New Roman" panose="02020603050405020304" pitchFamily="18" charset="0"/>
              </a:rPr>
              <a:t>&lt;script&gt;alert("Website hacked");&lt;/script&gt;</a:t>
            </a:r>
            <a:endParaRPr lang="en-US" sz="1600" b="1" dirty="0">
              <a:latin typeface="Consolas" panose="020B0609020204030204" pitchFamily="49" charset="0"/>
              <a:ea typeface="Calibri" panose="020F0502020204030204" pitchFamily="34" charset="0"/>
              <a:cs typeface="Times New Roman" panose="02020603050405020304" pitchFamily="18" charset="0"/>
            </a:endParaRPr>
          </a:p>
          <a:p>
            <a:pPr algn="just">
              <a:lnSpc>
                <a:spcPct val="120000"/>
              </a:lnSpc>
              <a:spcBef>
                <a:spcPts val="1200"/>
              </a:spcBef>
            </a:pPr>
            <a:r>
              <a:rPr lang="vi-VN" sz="2000" dirty="0">
                <a:latin typeface="Times New Roman" panose="02020603050405020304" pitchFamily="18" charset="0"/>
                <a:ea typeface="Calibri" panose="020F0502020204030204" pitchFamily="34" charset="0"/>
                <a:cs typeface="Times New Roman" panose="02020603050405020304" pitchFamily="18" charset="0"/>
              </a:rPr>
              <a:t>sẽ có thông báo Website hacked như hình sau: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rotWithShape="1">
          <a:blip r:embed="rId4"/>
          <a:srcRect l="6339" t="3976" r="74611" b="56700"/>
          <a:stretch/>
        </p:blipFill>
        <p:spPr bwMode="auto">
          <a:xfrm>
            <a:off x="7893526" y="3714795"/>
            <a:ext cx="4166363" cy="2887578"/>
          </a:xfrm>
          <a:prstGeom prst="rect">
            <a:avLst/>
          </a:prstGeom>
          <a:ln>
            <a:solidFill>
              <a:schemeClr val="accent1"/>
            </a:solidFill>
          </a:ln>
          <a:extLst>
            <a:ext uri="{53640926-AAD7-44D8-BBD7-CCE9431645EC}">
              <a14:shadowObscured xmlns:a14="http://schemas.microsoft.com/office/drawing/2010/main"/>
            </a:ext>
          </a:extLst>
        </p:spPr>
      </p:pic>
      <p:sp>
        <p:nvSpPr>
          <p:cNvPr id="13" name="Kết quả"/>
          <p:cNvSpPr txBox="1"/>
          <p:nvPr/>
        </p:nvSpPr>
        <p:spPr>
          <a:xfrm>
            <a:off x="2227196" y="5586710"/>
            <a:ext cx="5086065" cy="1015663"/>
          </a:xfrm>
          <a:prstGeom prst="rect">
            <a:avLst/>
          </a:prstGeom>
          <a:solidFill>
            <a:schemeClr val="accent2"/>
          </a:solidFill>
        </p:spPr>
        <p:txBody>
          <a:bodyPr wrap="square" rtlCol="0">
            <a:spAutoFit/>
          </a:bodyPr>
          <a:lstStyle/>
          <a:p>
            <a:r>
              <a:rPr lang="en-US" sz="2000" dirty="0" err="1"/>
              <a:t>Cụ</a:t>
            </a:r>
            <a:r>
              <a:rPr lang="en-US" sz="2000" dirty="0"/>
              <a:t> </a:t>
            </a:r>
            <a:r>
              <a:rPr lang="en-US" sz="2000" dirty="0" err="1"/>
              <a:t>thể</a:t>
            </a:r>
            <a:r>
              <a:rPr lang="en-US" sz="2000" dirty="0"/>
              <a:t> source code </a:t>
            </a:r>
            <a:r>
              <a:rPr lang="en-US" sz="2000" dirty="0" err="1"/>
              <a:t>của</a:t>
            </a:r>
            <a:r>
              <a:rPr lang="en-US" sz="2000" dirty="0"/>
              <a:t> file </a:t>
            </a:r>
            <a:r>
              <a:rPr lang="en-US" sz="2000" dirty="0" err="1"/>
              <a:t>xuly.php</a:t>
            </a:r>
            <a:r>
              <a:rPr lang="en-US" sz="2000" dirty="0"/>
              <a:t> </a:t>
            </a:r>
            <a:r>
              <a:rPr lang="en-US" sz="2000" i="1" dirty="0"/>
              <a:t>(</a:t>
            </a:r>
            <a:r>
              <a:rPr lang="en-US" sz="2000" i="1" dirty="0" err="1"/>
              <a:t>bằng</a:t>
            </a:r>
            <a:r>
              <a:rPr lang="en-US" sz="2000" i="1" dirty="0"/>
              <a:t> </a:t>
            </a:r>
            <a:r>
              <a:rPr lang="en-US" sz="2000" i="1" dirty="0" err="1"/>
              <a:t>cách</a:t>
            </a:r>
            <a:r>
              <a:rPr lang="en-US" sz="2000" i="1" dirty="0"/>
              <a:t> click </a:t>
            </a:r>
            <a:r>
              <a:rPr lang="en-US" sz="2000" i="1" dirty="0" err="1"/>
              <a:t>chuột</a:t>
            </a:r>
            <a:r>
              <a:rPr lang="en-US" sz="2000" i="1" dirty="0"/>
              <a:t> </a:t>
            </a:r>
            <a:r>
              <a:rPr lang="en-US" sz="2000" i="1" dirty="0" err="1"/>
              <a:t>phải</a:t>
            </a:r>
            <a:r>
              <a:rPr lang="en-US" sz="2000" i="1" dirty="0"/>
              <a:t> </a:t>
            </a:r>
            <a:r>
              <a:rPr lang="en-US" sz="2000" i="1" dirty="0" err="1"/>
              <a:t>trên</a:t>
            </a:r>
            <a:r>
              <a:rPr lang="en-US" sz="2000" i="1" dirty="0"/>
              <a:t> </a:t>
            </a:r>
            <a:r>
              <a:rPr lang="en-US" sz="2000" i="1" dirty="0" err="1"/>
              <a:t>trang</a:t>
            </a:r>
            <a:r>
              <a:rPr lang="en-US" sz="2000" i="1" dirty="0"/>
              <a:t> </a:t>
            </a:r>
            <a:r>
              <a:rPr lang="en-US" sz="2000" i="1" dirty="0" err="1"/>
              <a:t>xuly.php</a:t>
            </a:r>
            <a:r>
              <a:rPr lang="en-US" sz="2000" i="1" dirty="0"/>
              <a:t>, </a:t>
            </a:r>
            <a:r>
              <a:rPr lang="en-US" sz="2000" i="1" dirty="0" err="1"/>
              <a:t>chọn</a:t>
            </a:r>
            <a:r>
              <a:rPr lang="en-US" sz="2000" i="1" dirty="0"/>
              <a:t> view source code)</a:t>
            </a:r>
            <a:r>
              <a:rPr lang="en-US" sz="2000" dirty="0"/>
              <a:t> khi </a:t>
            </a:r>
            <a:r>
              <a:rPr lang="en-US" sz="2000" dirty="0" err="1"/>
              <a:t>nhận</a:t>
            </a:r>
            <a:r>
              <a:rPr lang="en-US" sz="2000" dirty="0"/>
              <a:t> </a:t>
            </a:r>
            <a:r>
              <a:rPr lang="en-US" sz="2000" dirty="0" err="1"/>
              <a:t>dữ</a:t>
            </a:r>
            <a:r>
              <a:rPr lang="en-US" sz="2000" dirty="0"/>
              <a:t> </a:t>
            </a:r>
            <a:r>
              <a:rPr lang="en-US" sz="2000" dirty="0" err="1"/>
              <a:t>liệu</a:t>
            </a:r>
            <a:r>
              <a:rPr lang="en-US" sz="2000" dirty="0"/>
              <a:t> </a:t>
            </a:r>
            <a:r>
              <a:rPr lang="en-US" sz="2000" dirty="0" err="1"/>
              <a:t>như</a:t>
            </a:r>
            <a:r>
              <a:rPr lang="en-US" sz="2000" dirty="0"/>
              <a:t> </a:t>
            </a:r>
            <a:r>
              <a:rPr lang="en-US" sz="2000" dirty="0" err="1"/>
              <a:t>sau</a:t>
            </a:r>
            <a:r>
              <a:rPr lang="en-US" sz="2000" dirty="0"/>
              <a:t>:</a:t>
            </a:r>
            <a:endParaRPr lang="en-US" sz="2000" b="1" dirty="0"/>
          </a:p>
        </p:txBody>
      </p:sp>
      <p:sp>
        <p:nvSpPr>
          <p:cNvPr id="14" name="Rectangle 13"/>
          <p:cNvSpPr/>
          <p:nvPr/>
        </p:nvSpPr>
        <p:spPr>
          <a:xfrm>
            <a:off x="2150418" y="5402044"/>
            <a:ext cx="9185196" cy="1200329"/>
          </a:xfrm>
          <a:prstGeom prst="rect">
            <a:avLst/>
          </a:prstGeom>
          <a:solidFill>
            <a:schemeClr val="accent6">
              <a:lumMod val="60000"/>
              <a:lumOff val="40000"/>
            </a:schemeClr>
          </a:solidFill>
        </p:spPr>
        <p:txBody>
          <a:bodyPr wrap="square">
            <a:spAutoFit/>
          </a:bodyPr>
          <a:lstStyle/>
          <a:p>
            <a:pPr marL="52388" marR="0">
              <a:lnSpc>
                <a:spcPct val="120000"/>
              </a:lnSpc>
              <a:spcBef>
                <a:spcPts val="0"/>
              </a:spcBef>
              <a:spcAft>
                <a:spcPts val="0"/>
              </a:spcAft>
            </a:pPr>
            <a:r>
              <a:rPr lang="vi-VN" sz="2000" dirty="0">
                <a:latin typeface="Consolas" panose="020B0609020204030204" pitchFamily="49" charset="0"/>
                <a:ea typeface="Calibri" panose="020F0502020204030204" pitchFamily="34" charset="0"/>
                <a:cs typeface="Times New Roman" panose="02020603050405020304" pitchFamily="18" charset="0"/>
              </a:rPr>
              <a:t>Xin chào &lt;script&gt;alert("Website hacked");&lt;/script&gt;&lt;br</a:t>
            </a:r>
            <a:r>
              <a:rPr lang="vi-VN" sz="2000" dirty="0" smtClean="0">
                <a:latin typeface="Consolas" panose="020B0609020204030204" pitchFamily="49" charset="0"/>
                <a:ea typeface="Calibri" panose="020F0502020204030204" pitchFamily="34" charset="0"/>
                <a:cs typeface="Times New Roman" panose="02020603050405020304" pitchFamily="18" charset="0"/>
              </a:rPr>
              <a:t>&gt;</a:t>
            </a:r>
          </a:p>
          <a:p>
            <a:pPr marL="52388" marR="0">
              <a:lnSpc>
                <a:spcPct val="120000"/>
              </a:lnSpc>
              <a:spcBef>
                <a:spcPts val="0"/>
              </a:spcBef>
              <a:spcAft>
                <a:spcPts val="0"/>
              </a:spcAft>
            </a:pPr>
            <a:r>
              <a:rPr lang="vi-VN" sz="2000" dirty="0" smtClean="0">
                <a:latin typeface="Consolas" panose="020B0609020204030204" pitchFamily="49" charset="0"/>
                <a:ea typeface="Calibri" panose="020F0502020204030204" pitchFamily="34" charset="0"/>
                <a:cs typeface="Times New Roman" panose="02020603050405020304" pitchFamily="18" charset="0"/>
              </a:rPr>
              <a:t>Email </a:t>
            </a:r>
            <a:r>
              <a:rPr lang="vi-VN" sz="2000" dirty="0">
                <a:latin typeface="Consolas" panose="020B0609020204030204" pitchFamily="49" charset="0"/>
                <a:ea typeface="Calibri" panose="020F0502020204030204" pitchFamily="34" charset="0"/>
                <a:cs typeface="Times New Roman" panose="02020603050405020304" pitchFamily="18" charset="0"/>
              </a:rPr>
              <a:t>của bạn là lvteo@gmail.com&lt;br</a:t>
            </a:r>
            <a:r>
              <a:rPr lang="vi-VN" sz="2000" dirty="0" smtClean="0">
                <a:latin typeface="Consolas" panose="020B0609020204030204" pitchFamily="49" charset="0"/>
                <a:ea typeface="Calibri" panose="020F0502020204030204" pitchFamily="34" charset="0"/>
                <a:cs typeface="Times New Roman" panose="02020603050405020304" pitchFamily="18" charset="0"/>
              </a:rPr>
              <a:t>&gt;</a:t>
            </a:r>
          </a:p>
          <a:p>
            <a:pPr marL="52388" marR="0">
              <a:lnSpc>
                <a:spcPct val="120000"/>
              </a:lnSpc>
              <a:spcBef>
                <a:spcPts val="0"/>
              </a:spcBef>
              <a:spcAft>
                <a:spcPts val="0"/>
              </a:spcAft>
            </a:pPr>
            <a:r>
              <a:rPr lang="vi-VN" sz="2000" dirty="0" smtClean="0">
                <a:latin typeface="Consolas" panose="020B0609020204030204" pitchFamily="49" charset="0"/>
                <a:ea typeface="Calibri" panose="020F0502020204030204" pitchFamily="34" charset="0"/>
                <a:cs typeface="Times New Roman" panose="02020603050405020304" pitchFamily="18" charset="0"/>
              </a:rPr>
              <a:t>Giới </a:t>
            </a:r>
            <a:r>
              <a:rPr lang="vi-VN" sz="2000" dirty="0">
                <a:latin typeface="Consolas" panose="020B0609020204030204" pitchFamily="49" charset="0"/>
                <a:ea typeface="Calibri" panose="020F0502020204030204" pitchFamily="34" charset="0"/>
                <a:cs typeface="Times New Roman" panose="02020603050405020304" pitchFamily="18" charset="0"/>
              </a:rPr>
              <a:t>tính là nam</a:t>
            </a:r>
            <a:endParaRPr lang="en-US" sz="20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71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 calcmode="lin" valueType="num">
                                      <p:cBhvr additive="base">
                                        <p:cTn id="5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p:bldP spid="6" grpId="0"/>
      <p:bldP spid="7" grpId="0"/>
      <p:bldP spid="10" grpId="0" animBg="1"/>
      <p:bldP spid="13" grpId="0"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a:solidFill>
                  <a:srgbClr val="002060"/>
                </a:solidFill>
                <a:latin typeface="Corbel" panose="020B0503020204020204" pitchFamily="34" charset="0"/>
                <a:cs typeface="Calibri" panose="020F0502020204030204" pitchFamily="34" charset="0"/>
              </a:rPr>
              <a:t>7</a:t>
            </a:r>
            <a:r>
              <a:rPr lang="en-US" sz="2800" b="1" i="1" dirty="0" smtClean="0">
                <a:solidFill>
                  <a:srgbClr val="002060"/>
                </a:solidFill>
                <a:latin typeface="Corbel" panose="020B0503020204020204" pitchFamily="34" charset="0"/>
                <a:cs typeface="Calibri" panose="020F0502020204030204" pitchFamily="34" charset="0"/>
              </a:rPr>
              <a:t>.1. </a:t>
            </a:r>
            <a:r>
              <a:rPr lang="en-US" sz="2800" b="1" i="1" dirty="0" err="1" smtClean="0">
                <a:solidFill>
                  <a:srgbClr val="002060"/>
                </a:solidFill>
                <a:latin typeface="Corbel" panose="020B0503020204020204" pitchFamily="34" charset="0"/>
                <a:cs typeface="Calibri" panose="020F0502020204030204" pitchFamily="34" charset="0"/>
              </a:rPr>
              <a:t>Xử</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lý</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ngoại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lệ</a:t>
            </a:r>
            <a:r>
              <a:rPr lang="en-US" sz="2800" b="1" i="1" dirty="0" smtClean="0">
                <a:solidFill>
                  <a:srgbClr val="002060"/>
                </a:solidFill>
                <a:latin typeface="Corbel" panose="020B0503020204020204" pitchFamily="34" charset="0"/>
                <a:cs typeface="Calibri" panose="020F0502020204030204" pitchFamily="34" charset="0"/>
              </a:rPr>
              <a:t> Validation</a:t>
            </a:r>
            <a:endParaRPr lang="en-US" sz="2800" b="1" i="1" dirty="0">
              <a:solidFill>
                <a:srgbClr val="002060"/>
              </a:solidFill>
              <a:latin typeface="Corbel" panose="020B0503020204020204" pitchFamily="34" charset="0"/>
              <a:cs typeface="Calibri" panose="020F0502020204030204" pitchFamily="34" charset="0"/>
            </a:endParaRPr>
          </a:p>
        </p:txBody>
      </p:sp>
      <p:sp>
        <p:nvSpPr>
          <p:cNvPr id="3" name="Rectangle 2"/>
          <p:cNvSpPr/>
          <p:nvPr/>
        </p:nvSpPr>
        <p:spPr>
          <a:xfrm>
            <a:off x="1270798" y="584692"/>
            <a:ext cx="3601371" cy="461665"/>
          </a:xfrm>
          <a:prstGeom prst="rect">
            <a:avLst/>
          </a:prstGeom>
        </p:spPr>
        <p:txBody>
          <a:bodyPr wrap="none">
            <a:spAutoFit/>
          </a:bodyPr>
          <a:lstStyle/>
          <a:p>
            <a:pPr lvl="1"/>
            <a:r>
              <a:rPr lang="en-US" sz="2400" b="1" dirty="0"/>
              <a:t>7</a:t>
            </a:r>
            <a:r>
              <a:rPr lang="en-US" sz="2400" b="1" dirty="0" smtClean="0"/>
              <a:t>.1.2</a:t>
            </a:r>
            <a:r>
              <a:rPr lang="en-US" sz="2400" b="1" dirty="0"/>
              <a:t>. </a:t>
            </a:r>
            <a:r>
              <a:rPr lang="en-US" sz="2400" b="1" dirty="0" err="1"/>
              <a:t>Xác</a:t>
            </a:r>
            <a:r>
              <a:rPr lang="en-US" sz="2400" b="1" dirty="0"/>
              <a:t> </a:t>
            </a:r>
            <a:r>
              <a:rPr lang="en-US" sz="2400" b="1" dirty="0" err="1"/>
              <a:t>thực</a:t>
            </a:r>
            <a:r>
              <a:rPr lang="en-US" sz="2400" b="1" dirty="0"/>
              <a:t> </a:t>
            </a:r>
            <a:r>
              <a:rPr lang="en-US" sz="2400" b="1" dirty="0" err="1"/>
              <a:t>dữ</a:t>
            </a:r>
            <a:r>
              <a:rPr lang="en-US" sz="2400" b="1" dirty="0"/>
              <a:t> </a:t>
            </a:r>
            <a:r>
              <a:rPr lang="en-US" sz="2400" b="1" dirty="0" err="1"/>
              <a:t>liệu</a:t>
            </a:r>
            <a:endParaRPr lang="vi-VN" sz="2400" b="1" dirty="0"/>
          </a:p>
        </p:txBody>
      </p:sp>
      <p:sp>
        <p:nvSpPr>
          <p:cNvPr id="15" name="Rectangle 14"/>
          <p:cNvSpPr/>
          <p:nvPr/>
        </p:nvSpPr>
        <p:spPr>
          <a:xfrm>
            <a:off x="1823184" y="1273829"/>
            <a:ext cx="5376793" cy="461665"/>
          </a:xfrm>
          <a:prstGeom prst="rect">
            <a:avLst/>
          </a:prstGeom>
        </p:spPr>
        <p:txBody>
          <a:bodyPr wrap="none">
            <a:spAutoFit/>
          </a:bodyPr>
          <a:lstStyle/>
          <a:p>
            <a:r>
              <a:rPr lang="vi-VN" sz="2400" b="1" u="sng" dirty="0">
                <a:latin typeface="Times New Roman" panose="02020603050405020304" pitchFamily="18" charset="0"/>
                <a:ea typeface="Calibri" panose="020F0502020204030204" pitchFamily="34" charset="0"/>
              </a:rPr>
              <a:t>Phương pháp chống tấn công từ hacker</a:t>
            </a:r>
            <a:endParaRPr lang="en-US" sz="2400" u="sng" dirty="0"/>
          </a:p>
        </p:txBody>
      </p:sp>
      <p:sp>
        <p:nvSpPr>
          <p:cNvPr id="16" name="Rectangle 15"/>
          <p:cNvSpPr/>
          <p:nvPr/>
        </p:nvSpPr>
        <p:spPr>
          <a:xfrm>
            <a:off x="1823184" y="1838351"/>
            <a:ext cx="9354770" cy="3357137"/>
          </a:xfrm>
          <a:prstGeom prst="rect">
            <a:avLst/>
          </a:prstGeom>
        </p:spPr>
        <p:txBody>
          <a:bodyPr wrap="square">
            <a:spAutoFit/>
          </a:bodyPr>
          <a:lstStyle/>
          <a:p>
            <a:pPr indent="227013" algn="just">
              <a:lnSpc>
                <a:spcPct val="150000"/>
              </a:lnSpc>
            </a:pPr>
            <a:r>
              <a:rPr lang="vi-VN" sz="2400" dirty="0">
                <a:latin typeface="Times New Roman" panose="02020603050405020304" pitchFamily="18" charset="0"/>
                <a:ea typeface="Calibri" panose="020F0502020204030204" pitchFamily="34" charset="0"/>
              </a:rPr>
              <a:t>Để chống tấn công từ hacker, ta sử dụng hàm htmlspecialchars(string). Hàm này trả về một chuỗi mà trong đó các kí tự đặc biệt đã được chuyển thành kí tự html. Sử dụng lệnh này nhằm tránh các trường hợp người dùng nhập vào các kí tự đặc biệt như ở ví dụ 4.5</a:t>
            </a:r>
            <a:r>
              <a:rPr lang="vi-VN" sz="2400" dirty="0" smtClean="0">
                <a:latin typeface="Times New Roman" panose="02020603050405020304" pitchFamily="18" charset="0"/>
                <a:ea typeface="Calibri" panose="020F0502020204030204" pitchFamily="34" charset="0"/>
              </a:rPr>
              <a:t>.</a:t>
            </a:r>
          </a:p>
          <a:p>
            <a:pPr indent="227013" algn="just">
              <a:lnSpc>
                <a:spcPct val="150000"/>
              </a:lnSpc>
            </a:pPr>
            <a:r>
              <a:rPr lang="vi-VN" sz="2400" dirty="0" smtClean="0">
                <a:latin typeface="Times New Roman" panose="02020603050405020304" pitchFamily="18" charset="0"/>
              </a:rPr>
              <a:t>Như vậy, trong file xuly.php, ta thay các cụm từ</a:t>
            </a:r>
          </a:p>
          <a:p>
            <a:pPr algn="just">
              <a:lnSpc>
                <a:spcPct val="150000"/>
              </a:lnSpc>
            </a:pPr>
            <a:r>
              <a:rPr lang="vi-VN" sz="2400" dirty="0" smtClean="0">
                <a:latin typeface="Times New Roman" panose="02020603050405020304" pitchFamily="18" charset="0"/>
              </a:rPr>
              <a:t> 	</a:t>
            </a:r>
            <a:r>
              <a:rPr lang="vi-VN" sz="2400" b="1" dirty="0" smtClean="0">
                <a:latin typeface="Times New Roman" panose="02020603050405020304" pitchFamily="18" charset="0"/>
              </a:rPr>
              <a:t>$_POST["...."] </a:t>
            </a:r>
            <a:r>
              <a:rPr lang="vi-VN" sz="2400" dirty="0" smtClean="0">
                <a:latin typeface="Times New Roman" panose="02020603050405020304" pitchFamily="18" charset="0"/>
              </a:rPr>
              <a:t>bằng </a:t>
            </a:r>
            <a:r>
              <a:rPr lang="vi-VN" sz="2400" b="1" dirty="0" smtClean="0">
                <a:latin typeface="Times New Roman" panose="02020603050405020304" pitchFamily="18" charset="0"/>
              </a:rPr>
              <a:t>htmlspecialchars(</a:t>
            </a:r>
            <a:r>
              <a:rPr lang="vi-VN" sz="2400" b="1" dirty="0">
                <a:latin typeface="Times New Roman" panose="02020603050405020304" pitchFamily="18" charset="0"/>
              </a:rPr>
              <a:t>$_POST["...."]</a:t>
            </a:r>
            <a:r>
              <a:rPr lang="vi-VN" sz="2400" b="1" dirty="0" smtClean="0">
                <a:latin typeface="Times New Roman" panose="02020603050405020304" pitchFamily="18" charset="0"/>
              </a:rPr>
              <a:t>)</a:t>
            </a:r>
            <a:endParaRPr lang="en-US" sz="2400" b="1" dirty="0"/>
          </a:p>
        </p:txBody>
      </p:sp>
    </p:spTree>
    <p:extLst>
      <p:ext uri="{BB962C8B-B14F-4D97-AF65-F5344CB8AC3E}">
        <p14:creationId xmlns:p14="http://schemas.microsoft.com/office/powerpoint/2010/main" val="297914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a:solidFill>
                  <a:srgbClr val="002060"/>
                </a:solidFill>
                <a:latin typeface="Corbel" panose="020B0503020204020204" pitchFamily="34" charset="0"/>
                <a:cs typeface="Calibri" panose="020F0502020204030204" pitchFamily="34" charset="0"/>
              </a:rPr>
              <a:t>7</a:t>
            </a:r>
            <a:r>
              <a:rPr lang="en-US" sz="2800" b="1" i="1" dirty="0" smtClean="0">
                <a:solidFill>
                  <a:srgbClr val="002060"/>
                </a:solidFill>
                <a:latin typeface="Corbel" panose="020B0503020204020204" pitchFamily="34" charset="0"/>
                <a:cs typeface="Calibri" panose="020F0502020204030204" pitchFamily="34" charset="0"/>
              </a:rPr>
              <a:t>.1. </a:t>
            </a:r>
            <a:r>
              <a:rPr lang="en-US" sz="2800" b="1" i="1" dirty="0" err="1" smtClean="0">
                <a:solidFill>
                  <a:srgbClr val="002060"/>
                </a:solidFill>
                <a:latin typeface="Corbel" panose="020B0503020204020204" pitchFamily="34" charset="0"/>
                <a:cs typeface="Calibri" panose="020F0502020204030204" pitchFamily="34" charset="0"/>
              </a:rPr>
              <a:t>Xử</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lý</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ngoại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lệ</a:t>
            </a:r>
            <a:r>
              <a:rPr lang="en-US" sz="2800" b="1" i="1" dirty="0" smtClean="0">
                <a:solidFill>
                  <a:srgbClr val="002060"/>
                </a:solidFill>
                <a:latin typeface="Corbel" panose="020B0503020204020204" pitchFamily="34" charset="0"/>
                <a:cs typeface="Calibri" panose="020F0502020204030204" pitchFamily="34" charset="0"/>
              </a:rPr>
              <a:t> Validation</a:t>
            </a:r>
            <a:endParaRPr lang="en-US" sz="2800" b="1" i="1" dirty="0">
              <a:solidFill>
                <a:srgbClr val="002060"/>
              </a:solidFill>
              <a:latin typeface="Corbel" panose="020B0503020204020204" pitchFamily="34" charset="0"/>
              <a:cs typeface="Calibri" panose="020F0502020204030204" pitchFamily="34" charset="0"/>
            </a:endParaRPr>
          </a:p>
        </p:txBody>
      </p:sp>
      <p:sp>
        <p:nvSpPr>
          <p:cNvPr id="3" name="Rectangle 2"/>
          <p:cNvSpPr/>
          <p:nvPr/>
        </p:nvSpPr>
        <p:spPr>
          <a:xfrm>
            <a:off x="1830252" y="805969"/>
            <a:ext cx="9454907" cy="400110"/>
          </a:xfrm>
          <a:prstGeom prst="rect">
            <a:avLst/>
          </a:prstGeom>
        </p:spPr>
        <p:txBody>
          <a:bodyPr wrap="square">
            <a:spAutoFit/>
          </a:bodyPr>
          <a:lstStyle/>
          <a:p>
            <a:r>
              <a:rPr lang="vi-VN" sz="2000" b="1" i="1" dirty="0">
                <a:latin typeface="Times New Roman" panose="02020603050405020304" pitchFamily="18" charset="0"/>
                <a:ea typeface="Calibri" panose="020F0502020204030204" pitchFamily="34" charset="0"/>
              </a:rPr>
              <a:t>Bảng </a:t>
            </a:r>
            <a:r>
              <a:rPr lang="en-US" sz="2000" b="1" i="1" dirty="0" smtClean="0">
                <a:latin typeface="Times New Roman" panose="02020603050405020304" pitchFamily="18" charset="0"/>
                <a:ea typeface="Calibri" panose="020F0502020204030204" pitchFamily="34" charset="0"/>
              </a:rPr>
              <a:t>7</a:t>
            </a:r>
            <a:r>
              <a:rPr lang="vi-VN" sz="2000" b="1" i="1" dirty="0" smtClean="0">
                <a:latin typeface="Times New Roman" panose="02020603050405020304" pitchFamily="18" charset="0"/>
                <a:ea typeface="Calibri" panose="020F0502020204030204" pitchFamily="34" charset="0"/>
              </a:rPr>
              <a:t>.1</a:t>
            </a:r>
            <a:r>
              <a:rPr lang="vi-VN" sz="2000" b="1" i="1" dirty="0">
                <a:latin typeface="Times New Roman" panose="02020603050405020304" pitchFamily="18" charset="0"/>
                <a:ea typeface="Calibri" panose="020F0502020204030204" pitchFamily="34" charset="0"/>
              </a:rPr>
              <a:t>. </a:t>
            </a:r>
            <a:r>
              <a:rPr lang="vi-VN" sz="2000" dirty="0">
                <a:latin typeface="Times New Roman" panose="02020603050405020304" pitchFamily="18" charset="0"/>
                <a:ea typeface="Calibri" panose="020F0502020204030204" pitchFamily="34" charset="0"/>
              </a:rPr>
              <a:t>Các hàm hỗ trợ xác thực và kiểm tra tính hợp lệ của dữ liệu</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121731385"/>
              </p:ext>
            </p:extLst>
          </p:nvPr>
        </p:nvGraphicFramePr>
        <p:xfrm>
          <a:off x="2050939" y="1275853"/>
          <a:ext cx="9042815" cy="3657600"/>
        </p:xfrm>
        <a:graphic>
          <a:graphicData uri="http://schemas.openxmlformats.org/drawingml/2006/table">
            <a:tbl>
              <a:tblPr firstRow="1" firstCol="1" bandRow="1">
                <a:tableStyleId>{5C22544A-7EE6-4342-B048-85BDC9FD1C3A}</a:tableStyleId>
              </a:tblPr>
              <a:tblGrid>
                <a:gridCol w="2896398"/>
                <a:gridCol w="6146417"/>
              </a:tblGrid>
              <a:tr h="296258">
                <a:tc>
                  <a:txBody>
                    <a:bodyPr/>
                    <a:lstStyle/>
                    <a:p>
                      <a:pPr marL="0" marR="0" algn="ctr">
                        <a:lnSpc>
                          <a:spcPct val="120000"/>
                        </a:lnSpc>
                        <a:spcBef>
                          <a:spcPts val="600"/>
                        </a:spcBef>
                        <a:spcAft>
                          <a:spcPts val="0"/>
                        </a:spcAft>
                      </a:pPr>
                      <a:r>
                        <a:rPr lang="vi-VN" sz="2000" dirty="0">
                          <a:effectLst/>
                        </a:rPr>
                        <a:t>Tên hàm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0000"/>
                        </a:lnSpc>
                        <a:spcBef>
                          <a:spcPts val="600"/>
                        </a:spcBef>
                        <a:spcAft>
                          <a:spcPts val="0"/>
                        </a:spcAft>
                      </a:pPr>
                      <a:r>
                        <a:rPr lang="vi-VN" sz="2000">
                          <a:effectLst/>
                        </a:rPr>
                        <a:t>Chức năng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8775">
                <a:tc>
                  <a:txBody>
                    <a:bodyPr/>
                    <a:lstStyle/>
                    <a:p>
                      <a:pPr marL="0" marR="0" algn="just">
                        <a:lnSpc>
                          <a:spcPct val="120000"/>
                        </a:lnSpc>
                        <a:spcBef>
                          <a:spcPts val="600"/>
                        </a:spcBef>
                        <a:spcAft>
                          <a:spcPts val="0"/>
                        </a:spcAft>
                      </a:pPr>
                      <a:r>
                        <a:rPr lang="vi-VN" sz="2000">
                          <a:effectLst/>
                        </a:rPr>
                        <a:t>htmlspecialchars()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a:effectLst/>
                        </a:rPr>
                        <a:t>Chuyển đổi ký tự đặc biệt qua html nhằm ngăn chặn kẻ tấn công khai thác code bằng cách chèn mã HTML hoặc JavaScript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258">
                <a:tc>
                  <a:txBody>
                    <a:bodyPr/>
                    <a:lstStyle/>
                    <a:p>
                      <a:pPr marL="0" marR="0" algn="just">
                        <a:lnSpc>
                          <a:spcPct val="120000"/>
                        </a:lnSpc>
                        <a:spcBef>
                          <a:spcPts val="600"/>
                        </a:spcBef>
                        <a:spcAft>
                          <a:spcPts val="0"/>
                        </a:spcAft>
                      </a:pPr>
                      <a:r>
                        <a:rPr lang="vi-VN" sz="2000">
                          <a:effectLst/>
                        </a:rPr>
                        <a:t>stripslashes()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en-US" sz="2000">
                          <a:effectLst/>
                        </a:rPr>
                        <a:t>B</a:t>
                      </a:r>
                      <a:r>
                        <a:rPr lang="vi-VN" sz="2000">
                          <a:effectLst/>
                        </a:rPr>
                        <a:t>ỏ dấu \ trong chuỗi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258">
                <a:tc>
                  <a:txBody>
                    <a:bodyPr/>
                    <a:lstStyle/>
                    <a:p>
                      <a:pPr marL="0" marR="0" algn="just">
                        <a:lnSpc>
                          <a:spcPct val="120000"/>
                        </a:lnSpc>
                        <a:spcBef>
                          <a:spcPts val="600"/>
                        </a:spcBef>
                        <a:spcAft>
                          <a:spcPts val="0"/>
                        </a:spcAft>
                      </a:pPr>
                      <a:r>
                        <a:rPr lang="vi-VN" sz="2000">
                          <a:effectLst/>
                        </a:rPr>
                        <a:t>trim()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a:effectLst/>
                        </a:rPr>
                        <a:t>Loại các kí tự trắng dư thừa trong chuỗi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258">
                <a:tc>
                  <a:txBody>
                    <a:bodyPr/>
                    <a:lstStyle/>
                    <a:p>
                      <a:pPr marL="0" marR="0" algn="just">
                        <a:lnSpc>
                          <a:spcPct val="120000"/>
                        </a:lnSpc>
                        <a:spcBef>
                          <a:spcPts val="600"/>
                        </a:spcBef>
                        <a:spcAft>
                          <a:spcPts val="0"/>
                        </a:spcAft>
                      </a:pPr>
                      <a:r>
                        <a:rPr lang="vi-VN" sz="2000">
                          <a:effectLst/>
                        </a:rPr>
                        <a:t>strlen()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a:effectLst/>
                        </a:rPr>
                        <a:t>Kiểm tra độ lớn chuỗi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258">
                <a:tc>
                  <a:txBody>
                    <a:bodyPr/>
                    <a:lstStyle/>
                    <a:p>
                      <a:pPr marL="0" marR="0" algn="just">
                        <a:lnSpc>
                          <a:spcPct val="120000"/>
                        </a:lnSpc>
                        <a:spcBef>
                          <a:spcPts val="600"/>
                        </a:spcBef>
                        <a:spcAft>
                          <a:spcPts val="0"/>
                        </a:spcAft>
                      </a:pPr>
                      <a:r>
                        <a:rPr lang="vi-VN" sz="2000">
                          <a:effectLst/>
                        </a:rPr>
                        <a:t>empty()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dirty="0">
                          <a:effectLst/>
                        </a:rPr>
                        <a:t>Kiểm tra dữ liệu rỗng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258">
                <a:tc>
                  <a:txBody>
                    <a:bodyPr/>
                    <a:lstStyle/>
                    <a:p>
                      <a:pPr marL="0" marR="0" algn="just">
                        <a:lnSpc>
                          <a:spcPct val="120000"/>
                        </a:lnSpc>
                        <a:spcBef>
                          <a:spcPts val="600"/>
                        </a:spcBef>
                        <a:spcAft>
                          <a:spcPts val="0"/>
                        </a:spcAft>
                      </a:pPr>
                      <a:r>
                        <a:rPr lang="vi-VN" sz="2000">
                          <a:effectLst/>
                        </a:rPr>
                        <a:t>isset()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a:effectLst/>
                        </a:rPr>
                        <a:t>Kiểm tra tồn tại biến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258">
                <a:tc>
                  <a:txBody>
                    <a:bodyPr/>
                    <a:lstStyle/>
                    <a:p>
                      <a:pPr marL="0" marR="0" algn="just">
                        <a:lnSpc>
                          <a:spcPct val="120000"/>
                        </a:lnSpc>
                        <a:spcBef>
                          <a:spcPts val="600"/>
                        </a:spcBef>
                        <a:spcAft>
                          <a:spcPts val="0"/>
                        </a:spcAft>
                      </a:pPr>
                      <a:r>
                        <a:rPr lang="vi-VN" sz="2000">
                          <a:effectLst/>
                        </a:rPr>
                        <a:t>is_numeric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20000"/>
                        </a:lnSpc>
                        <a:spcBef>
                          <a:spcPts val="600"/>
                        </a:spcBef>
                        <a:spcAft>
                          <a:spcPts val="0"/>
                        </a:spcAft>
                      </a:pPr>
                      <a:r>
                        <a:rPr lang="vi-VN" sz="2000" dirty="0">
                          <a:effectLst/>
                        </a:rPr>
                        <a:t>Kiểm tra chuổi số,…</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2327122" y="5057507"/>
            <a:ext cx="8866701" cy="1800493"/>
          </a:xfrm>
          <a:prstGeom prst="rect">
            <a:avLst/>
          </a:prstGeom>
        </p:spPr>
        <p:txBody>
          <a:bodyPr wrap="square">
            <a:spAutoFit/>
          </a:bodyPr>
          <a:lstStyle/>
          <a:p>
            <a:pPr marL="342900" marR="0" lvl="0" indent="-342900" algn="just">
              <a:lnSpc>
                <a:spcPct val="120000"/>
              </a:lnSpc>
              <a:spcBef>
                <a:spcPts val="1200"/>
              </a:spcBef>
              <a:spcAft>
                <a:spcPts val="0"/>
              </a:spcAft>
              <a:buFont typeface="Symbol" panose="05050102010706020507" pitchFamily="18" charset="2"/>
              <a:buChar char=""/>
            </a:pPr>
            <a:r>
              <a:rPr lang="vi-VN" sz="2000" b="1" dirty="0">
                <a:latin typeface="Times New Roman" panose="02020603050405020304" pitchFamily="18" charset="0"/>
                <a:ea typeface="Calibri" panose="020F0502020204030204" pitchFamily="34" charset="0"/>
                <a:cs typeface="Times New Roman" panose="02020603050405020304" pitchFamily="18" charset="0"/>
              </a:rPr>
              <a:t>Lợi ích của v</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iệc</a:t>
            </a:r>
            <a:r>
              <a:rPr lang="en-US" sz="2000" b="1" dirty="0">
                <a:latin typeface="Times New Roman" panose="02020603050405020304" pitchFamily="18" charset="0"/>
                <a:ea typeface="Calibri" panose="020F0502020204030204" pitchFamily="34" charset="0"/>
                <a:cs typeface="Times New Roman" panose="02020603050405020304" pitchFamily="18" charset="0"/>
              </a:rPr>
              <a:t> x</a:t>
            </a:r>
            <a:r>
              <a:rPr lang="vi-VN" sz="2000" b="1" dirty="0">
                <a:latin typeface="Times New Roman" panose="02020603050405020304" pitchFamily="18" charset="0"/>
                <a:ea typeface="Calibri" panose="020F0502020204030204" pitchFamily="34" charset="0"/>
                <a:cs typeface="Times New Roman" panose="02020603050405020304" pitchFamily="18" charset="0"/>
              </a:rPr>
              <a:t>ác thực và kiểm tra tính hợp lệ của dữ liệu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8925" marR="0" lvl="0" indent="280988" algn="just">
              <a:lnSpc>
                <a:spcPct val="120000"/>
              </a:lnSpc>
              <a:spcBef>
                <a:spcPts val="600"/>
              </a:spcBef>
              <a:spcAft>
                <a:spcPts val="0"/>
              </a:spcAft>
              <a:buFont typeface="Times New Roman" panose="02020603050405020304" pitchFamily="18" charset="0"/>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Định hướng hỗ trợ người dùng hoàn thiện điền thông tin gửi server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8925" marR="0" lvl="0" indent="280988" algn="just">
              <a:lnSpc>
                <a:spcPct val="120000"/>
              </a:lnSpc>
              <a:spcBef>
                <a:spcPts val="600"/>
              </a:spcBef>
              <a:spcAft>
                <a:spcPts val="0"/>
              </a:spcAft>
              <a:buFont typeface="Times New Roman" panose="02020603050405020304" pitchFamily="18" charset="0"/>
              <a:buChar char="₋"/>
            </a:pPr>
            <a:r>
              <a:rPr lang="vi-VN" sz="2000" dirty="0">
                <a:latin typeface="Times New Roman" panose="02020603050405020304" pitchFamily="18" charset="0"/>
                <a:ea typeface="Calibri" panose="020F0502020204030204" pitchFamily="34" charset="0"/>
                <a:cs typeface="Times New Roman" panose="02020603050405020304" pitchFamily="18" charset="0"/>
              </a:rPr>
              <a:t>Giúp chuẩn hóa dữ liệu hệ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thống</a:t>
            </a:r>
          </a:p>
          <a:p>
            <a:pPr marL="288925" marR="0" lvl="0" indent="280988" algn="just">
              <a:lnSpc>
                <a:spcPct val="120000"/>
              </a:lnSpc>
              <a:spcBef>
                <a:spcPts val="600"/>
              </a:spcBef>
              <a:spcAft>
                <a:spcPts val="0"/>
              </a:spcAft>
              <a:buFont typeface="Times New Roman" panose="02020603050405020304" pitchFamily="18" charset="0"/>
              <a:buChar char="₋"/>
            </a:pPr>
            <a:r>
              <a:rPr lang="vi-VN" sz="2000" dirty="0" smtClean="0">
                <a:latin typeface="Times New Roman" panose="02020603050405020304" pitchFamily="18" charset="0"/>
                <a:ea typeface="Calibri" panose="020F0502020204030204" pitchFamily="34" charset="0"/>
              </a:rPr>
              <a:t>Giảm </a:t>
            </a:r>
            <a:r>
              <a:rPr lang="vi-VN" sz="2000" dirty="0">
                <a:latin typeface="Times New Roman" panose="02020603050405020304" pitchFamily="18" charset="0"/>
                <a:ea typeface="Calibri" panose="020F0502020204030204" pitchFamily="34" charset="0"/>
              </a:rPr>
              <a:t>nguy cơ xâm nhập các mã độc nhằm mục đích phá hoại hệ thống</a:t>
            </a:r>
            <a:endParaRPr lang="en-US" sz="2000" dirty="0"/>
          </a:p>
        </p:txBody>
      </p:sp>
    </p:spTree>
    <p:extLst>
      <p:ext uri="{BB962C8B-B14F-4D97-AF65-F5344CB8AC3E}">
        <p14:creationId xmlns:p14="http://schemas.microsoft.com/office/powerpoint/2010/main" val="240436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7" y="-207302"/>
            <a:ext cx="10598832" cy="976660"/>
          </a:xfrm>
        </p:spPr>
        <p:txBody>
          <a:bodyPr>
            <a:normAutofit/>
          </a:bodyPr>
          <a:lstStyle/>
          <a:p>
            <a:pPr algn="l">
              <a:lnSpc>
                <a:spcPct val="150000"/>
              </a:lnSpc>
            </a:pPr>
            <a:r>
              <a:rPr lang="en-US" sz="2800" b="1" i="1" dirty="0">
                <a:solidFill>
                  <a:srgbClr val="002060"/>
                </a:solidFill>
                <a:latin typeface="Corbel" panose="020B0503020204020204" pitchFamily="34" charset="0"/>
                <a:cs typeface="Calibri" panose="020F0502020204030204" pitchFamily="34" charset="0"/>
              </a:rPr>
              <a:t>7</a:t>
            </a:r>
            <a:r>
              <a:rPr lang="en-US" sz="2800" b="1" i="1" dirty="0" smtClean="0">
                <a:solidFill>
                  <a:srgbClr val="002060"/>
                </a:solidFill>
                <a:latin typeface="Corbel" panose="020B0503020204020204" pitchFamily="34" charset="0"/>
                <a:cs typeface="Calibri" panose="020F0502020204030204" pitchFamily="34" charset="0"/>
              </a:rPr>
              <a:t>.1. </a:t>
            </a:r>
            <a:r>
              <a:rPr lang="en-US" sz="2800" b="1" i="1" dirty="0" err="1" smtClean="0">
                <a:solidFill>
                  <a:srgbClr val="002060"/>
                </a:solidFill>
                <a:latin typeface="Corbel" panose="020B0503020204020204" pitchFamily="34" charset="0"/>
                <a:cs typeface="Calibri" panose="020F0502020204030204" pitchFamily="34" charset="0"/>
              </a:rPr>
              <a:t>Xử</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lý</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ngoại</a:t>
            </a:r>
            <a:r>
              <a:rPr lang="en-US" sz="2800" b="1" i="1" dirty="0" smtClean="0">
                <a:solidFill>
                  <a:srgbClr val="002060"/>
                </a:solidFill>
                <a:latin typeface="Corbel" panose="020B0503020204020204" pitchFamily="34" charset="0"/>
                <a:cs typeface="Calibri" panose="020F0502020204030204" pitchFamily="34" charset="0"/>
              </a:rPr>
              <a:t> </a:t>
            </a:r>
            <a:r>
              <a:rPr lang="en-US" sz="2800" b="1" i="1" dirty="0" err="1" smtClean="0">
                <a:solidFill>
                  <a:srgbClr val="002060"/>
                </a:solidFill>
                <a:latin typeface="Corbel" panose="020B0503020204020204" pitchFamily="34" charset="0"/>
                <a:cs typeface="Calibri" panose="020F0502020204030204" pitchFamily="34" charset="0"/>
              </a:rPr>
              <a:t>lệ</a:t>
            </a:r>
            <a:r>
              <a:rPr lang="en-US" sz="2800" b="1" i="1" dirty="0" smtClean="0">
                <a:solidFill>
                  <a:srgbClr val="002060"/>
                </a:solidFill>
                <a:latin typeface="Corbel" panose="020B0503020204020204" pitchFamily="34" charset="0"/>
                <a:cs typeface="Calibri" panose="020F0502020204030204" pitchFamily="34" charset="0"/>
              </a:rPr>
              <a:t> Validation</a:t>
            </a:r>
            <a:endParaRPr lang="en-US" sz="2800" b="1" i="1" dirty="0">
              <a:solidFill>
                <a:srgbClr val="002060"/>
              </a:solidFill>
              <a:latin typeface="Corbel" panose="020B0503020204020204" pitchFamily="34" charset="0"/>
              <a:cs typeface="Calibri" panose="020F0502020204030204" pitchFamily="34" charset="0"/>
            </a:endParaRPr>
          </a:p>
        </p:txBody>
      </p:sp>
      <p:sp>
        <p:nvSpPr>
          <p:cNvPr id="3" name="Rectangle 2"/>
          <p:cNvSpPr/>
          <p:nvPr/>
        </p:nvSpPr>
        <p:spPr>
          <a:xfrm>
            <a:off x="1385381" y="1106115"/>
            <a:ext cx="4050569" cy="2677656"/>
          </a:xfrm>
          <a:prstGeom prst="rect">
            <a:avLst/>
          </a:prstGeom>
        </p:spPr>
        <p:txBody>
          <a:bodyPr wrap="square">
            <a:spAutoFit/>
          </a:bodyPr>
          <a:lstStyle/>
          <a:p>
            <a:pPr algn="just"/>
            <a:r>
              <a:rPr lang="vi-VN" sz="2400" b="1" i="1" dirty="0">
                <a:latin typeface="Times New Roman" panose="02020603050405020304" pitchFamily="18" charset="0"/>
                <a:ea typeface="Calibri" panose="020F0502020204030204" pitchFamily="34" charset="0"/>
              </a:rPr>
              <a:t>Ví dụ </a:t>
            </a:r>
            <a:r>
              <a:rPr lang="en-US" sz="2400" b="1" i="1" dirty="0">
                <a:latin typeface="Times New Roman" panose="02020603050405020304" pitchFamily="18" charset="0"/>
                <a:ea typeface="Calibri" panose="020F0502020204030204" pitchFamily="34" charset="0"/>
              </a:rPr>
              <a:t>7</a:t>
            </a:r>
            <a:r>
              <a:rPr lang="vi-VN" sz="2400" b="1" i="1" dirty="0" smtClean="0">
                <a:latin typeface="Times New Roman" panose="02020603050405020304" pitchFamily="18" charset="0"/>
                <a:ea typeface="Calibri" panose="020F0502020204030204" pitchFamily="34" charset="0"/>
              </a:rPr>
              <a:t>.</a:t>
            </a:r>
            <a:r>
              <a:rPr lang="en-US" sz="2400" b="1" i="1" dirty="0" smtClean="0">
                <a:latin typeface="Times New Roman" panose="02020603050405020304" pitchFamily="18" charset="0"/>
                <a:ea typeface="Calibri" panose="020F0502020204030204" pitchFamily="34" charset="0"/>
              </a:rPr>
              <a:t>3</a:t>
            </a:r>
            <a:r>
              <a:rPr lang="vi-VN" sz="2400" b="1" i="1" dirty="0" smtClean="0">
                <a:latin typeface="Times New Roman" panose="02020603050405020304" pitchFamily="18" charset="0"/>
                <a:ea typeface="Calibri" panose="020F0502020204030204" pitchFamily="34" charset="0"/>
              </a:rPr>
              <a:t>.</a:t>
            </a:r>
            <a:r>
              <a:rPr lang="vi-VN" sz="2400" dirty="0" smtClean="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Lập trình tạo Form như hình, sau khi kích vào nút lệnh Submit ta được kết quả bên dưới </a:t>
            </a:r>
            <a:r>
              <a:rPr lang="vi-VN" sz="2400" b="1" dirty="0">
                <a:latin typeface="Times New Roman" panose="02020603050405020304" pitchFamily="18" charset="0"/>
                <a:ea typeface="Calibri" panose="020F0502020204030204" pitchFamily="34" charset="0"/>
              </a:rPr>
              <a:t>Your Input</a:t>
            </a:r>
            <a:r>
              <a:rPr lang="vi-VN" sz="2400" dirty="0">
                <a:latin typeface="Times New Roman" panose="02020603050405020304" pitchFamily="18" charset="0"/>
                <a:ea typeface="Calibri" panose="020F0502020204030204" pitchFamily="34" charset="0"/>
              </a:rPr>
              <a:t>. Yêu cầu sử dụng các hàm trim, stripslashes, htmlspecialchars, isset; phương thức POST.</a:t>
            </a:r>
            <a:endParaRPr lang="en-US" sz="2400" dirty="0"/>
          </a:p>
        </p:txBody>
      </p:sp>
      <p:pic>
        <p:nvPicPr>
          <p:cNvPr id="4" name="Picture 3"/>
          <p:cNvPicPr/>
          <p:nvPr/>
        </p:nvPicPr>
        <p:blipFill rotWithShape="1">
          <a:blip r:embed="rId2"/>
          <a:srcRect t="3674" r="80977" b="28066"/>
          <a:stretch/>
        </p:blipFill>
        <p:spPr bwMode="auto">
          <a:xfrm>
            <a:off x="5839548" y="582700"/>
            <a:ext cx="6220341" cy="5922981"/>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4566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8701D945D79141AD443CA199FE3192" ma:contentTypeVersion="17" ma:contentTypeDescription="Create a new document." ma:contentTypeScope="" ma:versionID="47e5905aa2f60415898a2cad63b2042d">
  <xsd:schema xmlns:xsd="http://www.w3.org/2001/XMLSchema" xmlns:xs="http://www.w3.org/2001/XMLSchema" xmlns:p="http://schemas.microsoft.com/office/2006/metadata/properties" xmlns:ns2="7325b1f5-856f-48ad-adac-a067eab08f84" xmlns:ns3="3eda6d75-6b6f-4f21-9830-e766239627b2" targetNamespace="http://schemas.microsoft.com/office/2006/metadata/properties" ma:root="true" ma:fieldsID="c330018fa5c4191df2e1e091f19031da" ns2:_="" ns3:_="">
    <xsd:import namespace="7325b1f5-856f-48ad-adac-a067eab08f84"/>
    <xsd:import namespace="3eda6d75-6b6f-4f21-9830-e766239627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5b1f5-856f-48ad-adac-a067eab08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5c0023-da1a-46b1-aa34-2fb2ed2446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da6d75-6b6f-4f21-9830-e766239627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f748ef-f79f-47ef-ba7b-aeddd5fd5b14}" ma:internalName="TaxCatchAll" ma:showField="CatchAllData" ma:web="3eda6d75-6b6f-4f21-9830-e76623962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da6d75-6b6f-4f21-9830-e766239627b2" xsi:nil="true"/>
    <lcf76f155ced4ddcb4097134ff3c332f xmlns="7325b1f5-856f-48ad-adac-a067eab08f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10F6CC-6B3F-4186-8BF5-5472C2A736A0}"/>
</file>

<file path=customXml/itemProps2.xml><?xml version="1.0" encoding="utf-8"?>
<ds:datastoreItem xmlns:ds="http://schemas.openxmlformats.org/officeDocument/2006/customXml" ds:itemID="{49E2DB6F-47D6-4C11-8181-3BE9D1ADDB53}"/>
</file>

<file path=customXml/itemProps3.xml><?xml version="1.0" encoding="utf-8"?>
<ds:datastoreItem xmlns:ds="http://schemas.openxmlformats.org/officeDocument/2006/customXml" ds:itemID="{243152FA-7A23-4031-8F9C-52FEB45DDF47}"/>
</file>

<file path=docProps/app.xml><?xml version="1.0" encoding="utf-8"?>
<Properties xmlns="http://schemas.openxmlformats.org/officeDocument/2006/extended-properties" xmlns:vt="http://schemas.openxmlformats.org/officeDocument/2006/docPropsVTypes">
  <Template>Parallax</Template>
  <TotalTime>1715</TotalTime>
  <Words>1714</Words>
  <Application>Microsoft Office PowerPoint</Application>
  <PresentationFormat>Widescreen</PresentationFormat>
  <Paragraphs>192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(Body)</vt:lpstr>
      <vt:lpstr>Consolas</vt:lpstr>
      <vt:lpstr>Corbel</vt:lpstr>
      <vt:lpstr>Symbol</vt:lpstr>
      <vt:lpstr>Times New Roman</vt:lpstr>
      <vt:lpstr>Parallax</vt:lpstr>
      <vt:lpstr>Xử lý Form (tt)</vt:lpstr>
      <vt:lpstr>Bài 7. Xử lý Form (tt)</vt:lpstr>
      <vt:lpstr>Mục tiêu</vt:lpstr>
      <vt:lpstr>Đồ dùng và trang thiết bị dạy học</vt:lpstr>
      <vt:lpstr>7.1. Xử lý ngoại lệ Validation</vt:lpstr>
      <vt:lpstr>7.1. Xử lý ngoại lệ Validation</vt:lpstr>
      <vt:lpstr>7.1. Xử lý ngoại lệ Validation</vt:lpstr>
      <vt:lpstr>7.1. Xử lý ngoại lệ Validation</vt:lpstr>
      <vt:lpstr>7.1. Xử lý ngoại lệ Validation</vt:lpstr>
      <vt:lpstr>7.2. Điều hướng thông báo lỗi</vt:lpstr>
      <vt:lpstr>7.2. Điều hướng thông báo lỗi</vt:lpstr>
      <vt:lpstr>7.2. Điều hướng thông báo lỗi</vt:lpstr>
      <vt:lpstr>7.2. Điều hướng thông báo lỗi</vt:lpstr>
      <vt:lpstr>7.2. Điều hướng thông báo lỗi</vt:lpstr>
      <vt:lpstr>7.2. Điều hướng thông báo lỗi</vt:lpstr>
      <vt:lpstr>7.2. Điều hướng thông báo lỗi</vt:lpstr>
      <vt:lpstr>Bài thực hành</vt:lpstr>
      <vt:lpstr>Bài thực hành</vt:lpstr>
      <vt:lpstr>Bài thực hành</vt:lpstr>
      <vt:lpstr>Bài thực hành</vt:lpstr>
      <vt:lpstr>Bài thực hành</vt:lpstr>
      <vt:lpstr>THANKS FOR WATCHING!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ĐẾM &amp; BIỂU DIỄN THÔNG TIN TRÊN MÁY TÍNH</dc:title>
  <dc:creator>Huynh Bao Quoc Dung</dc:creator>
  <cp:lastModifiedBy>Huynh Bao Quoc Dung</cp:lastModifiedBy>
  <cp:revision>174</cp:revision>
  <dcterms:created xsi:type="dcterms:W3CDTF">2021-09-19T14:25:58Z</dcterms:created>
  <dcterms:modified xsi:type="dcterms:W3CDTF">2022-11-02T13:47:44Z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0x010100CF8701D945D79141AD443CA199FE3192</vt:lpwstr>
  </property>
</Properties>
</file>